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49"/>
  </p:notesMasterIdLst>
  <p:sldIdLst>
    <p:sldId id="323" r:id="rId2"/>
    <p:sldId id="316" r:id="rId3"/>
    <p:sldId id="319" r:id="rId4"/>
    <p:sldId id="528" r:id="rId5"/>
    <p:sldId id="529" r:id="rId6"/>
    <p:sldId id="530" r:id="rId7"/>
    <p:sldId id="533" r:id="rId8"/>
    <p:sldId id="534" r:id="rId9"/>
    <p:sldId id="535" r:id="rId10"/>
    <p:sldId id="581" r:id="rId11"/>
    <p:sldId id="582" r:id="rId12"/>
    <p:sldId id="536" r:id="rId13"/>
    <p:sldId id="583" r:id="rId14"/>
    <p:sldId id="537" r:id="rId15"/>
    <p:sldId id="538" r:id="rId16"/>
    <p:sldId id="541" r:id="rId17"/>
    <p:sldId id="539" r:id="rId18"/>
    <p:sldId id="542" r:id="rId19"/>
    <p:sldId id="543" r:id="rId20"/>
    <p:sldId id="545" r:id="rId21"/>
    <p:sldId id="584" r:id="rId22"/>
    <p:sldId id="585" r:id="rId23"/>
    <p:sldId id="586" r:id="rId24"/>
    <p:sldId id="587" r:id="rId25"/>
    <p:sldId id="588" r:id="rId26"/>
    <p:sldId id="589" r:id="rId27"/>
    <p:sldId id="590" r:id="rId28"/>
    <p:sldId id="591" r:id="rId29"/>
    <p:sldId id="592" r:id="rId30"/>
    <p:sldId id="594" r:id="rId31"/>
    <p:sldId id="595" r:id="rId32"/>
    <p:sldId id="596" r:id="rId33"/>
    <p:sldId id="597" r:id="rId34"/>
    <p:sldId id="598" r:id="rId35"/>
    <p:sldId id="599" r:id="rId36"/>
    <p:sldId id="600" r:id="rId37"/>
    <p:sldId id="601" r:id="rId38"/>
    <p:sldId id="602" r:id="rId39"/>
    <p:sldId id="603" r:id="rId40"/>
    <p:sldId id="604" r:id="rId41"/>
    <p:sldId id="605" r:id="rId42"/>
    <p:sldId id="606" r:id="rId43"/>
    <p:sldId id="607" r:id="rId44"/>
    <p:sldId id="608" r:id="rId45"/>
    <p:sldId id="609" r:id="rId46"/>
    <p:sldId id="610" r:id="rId47"/>
    <p:sldId id="497" r:id="rId48"/>
  </p:sldIdLst>
  <p:sldSz cx="9144000" cy="6858000" type="screen4x3"/>
  <p:notesSz cx="6858000" cy="9144000"/>
  <p:embeddedFontLst>
    <p:embeddedFont>
      <p:font typeface="Berlin Sans FB Demi" panose="020E0802020502020306" pitchFamily="34" charset="0"/>
      <p:bold r:id="rId50"/>
    </p:embeddedFont>
    <p:embeddedFont>
      <p:font typeface="Calibri" panose="020F0502020204030204" pitchFamily="34" charset="0"/>
      <p:regular r:id="rId51"/>
      <p:bold r:id="rId52"/>
      <p:italic r:id="rId53"/>
      <p:boldItalic r:id="rId54"/>
    </p:embeddedFont>
    <p:embeddedFont>
      <p:font typeface="Haettenschweiler" panose="020B0706040902060204" pitchFamily="34" charset="0"/>
      <p:regular r:id="rId55"/>
    </p:embeddedFont>
    <p:embeddedFont>
      <p:font typeface="Impact" panose="020B0806030902050204" pitchFamily="34" charset="0"/>
      <p:regular r:id="rId56"/>
    </p:embeddedFont>
    <p:embeddedFont>
      <p:font typeface="Myriad Pro" panose="020B0503030403020204" pitchFamily="34" charset="0"/>
      <p:regular r:id="rId57"/>
      <p:bold r:id="rId58"/>
      <p:italic r:id="rId59"/>
      <p:boldItalic r:id="rId60"/>
    </p:embeddedFont>
    <p:embeddedFont>
      <p:font typeface="Swis721 Blk BT" panose="020B0904030502020204" pitchFamily="34" charset="0"/>
      <p:regular r:id="rId61"/>
      <p:italic r:id="rId62"/>
    </p:embeddedFont>
    <p:embeddedFont>
      <p:font typeface="Trajan Pro" panose="02020502050506020301" pitchFamily="18" charset="0"/>
      <p:regular r:id="rId63"/>
      <p:bold r:id="rId64"/>
    </p:embeddedFont>
  </p:embeddedFontLst>
  <p:custDataLst>
    <p:tags r:id="rId65"/>
  </p:custData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13"/>
    <a:srgbClr val="00CC00"/>
    <a:srgbClr val="CCFFFF"/>
    <a:srgbClr val="44281C"/>
    <a:srgbClr val="0033CC"/>
    <a:srgbClr val="005015"/>
    <a:srgbClr val="FF9900"/>
    <a:srgbClr val="FE7300"/>
    <a:srgbClr val="FF3300"/>
    <a:srgbClr val="E200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899" autoAdjust="0"/>
    <p:restoredTop sz="82709" autoAdjust="0"/>
  </p:normalViewPr>
  <p:slideViewPr>
    <p:cSldViewPr>
      <p:cViewPr varScale="1">
        <p:scale>
          <a:sx n="55" d="100"/>
          <a:sy n="55" d="100"/>
        </p:scale>
        <p:origin x="2160" y="4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0938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14.fntdata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4.fntdata"/><Relationship Id="rId58" Type="http://schemas.openxmlformats.org/officeDocument/2006/relationships/font" Target="fonts/font9.fntdata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font" Target="fonts/font12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7.fntdata"/><Relationship Id="rId64" Type="http://schemas.openxmlformats.org/officeDocument/2006/relationships/font" Target="fonts/font15.fntdata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2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10.fntdata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5.fntdata"/><Relationship Id="rId62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57" Type="http://schemas.openxmlformats.org/officeDocument/2006/relationships/font" Target="fonts/font8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3.fntdata"/><Relationship Id="rId60" Type="http://schemas.openxmlformats.org/officeDocument/2006/relationships/font" Target="fonts/font11.fntdata"/><Relationship Id="rId65" Type="http://schemas.openxmlformats.org/officeDocument/2006/relationships/tags" Target="tags/tag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font" Target="fonts/font1.fntdata"/><Relationship Id="rId55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57D632-879E-4D42-A576-A70B40EFB8AB}" type="datetimeFigureOut">
              <a:rPr lang="es-ES" smtClean="0"/>
              <a:t>20/01/2022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C3F3815-8C45-474B-8311-815D479DA60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484890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i="1" baseline="30000"/>
          </a:p>
        </p:txBody>
      </p:sp>
      <p:sp>
        <p:nvSpPr>
          <p:cNvPr id="33796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b="1" u="sng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 u="sng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 u="sng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 u="sng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 u="sng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ED3859D-A883-482E-98F7-3D42B8D3FB00}" type="slidenum">
              <a:rPr lang="es-ES" smtClean="0"/>
              <a:pPr eaLnBrk="1" hangingPunct="1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46520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a)</a:t>
            </a:r>
            <a:r>
              <a:rPr lang="es-ES_tradn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palabra profeta viene de dos palabras hebreas:</a:t>
            </a:r>
            <a:r>
              <a:rPr lang="es-ES_tradn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es-ES_trad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roeh</a:t>
            </a: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 que significa "ver", por eso también se le decía vidente (1ª Sam. 9:9), y la palabra "</a:t>
            </a:r>
            <a:r>
              <a:rPr lang="es-ES_trad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nabi</a:t>
            </a: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 que significa "declarar" de modo que el profeta ve y declara lo que Dios le mostró, para luego escribirlo, (Dan. 7:1).</a:t>
            </a:r>
            <a:endParaRPr lang="es-A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b) Es el que predice los acontecimientos futuros y anuncia la revelación y la voluntad de Dios.</a:t>
            </a:r>
            <a:endParaRPr lang="es-A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3F3815-8C45-474B-8311-815D479DA600}" type="slidenum">
              <a:rPr lang="es-ES" smtClean="0"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919405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 ¿De qué manera transmite Dios sus mensajes a los profetas?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3F3815-8C45-474B-8311-815D479DA600}" type="slidenum">
              <a:rPr lang="es-ES" smtClean="0"/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249366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s-ES_tradn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Números 12:6-8</a:t>
            </a:r>
          </a:p>
          <a:p>
            <a:pPr fontAlgn="base"/>
            <a:r>
              <a:rPr lang="es-ES" sz="12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6 </a:t>
            </a:r>
            <a:r>
              <a:rPr lang="pt-P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Então, disse: Ouvi, agora, as minhas palavras; se entre vós há profeta, eu, o SENHOR, em visão a ele, me faço conhecer ou falo com ele </a:t>
            </a:r>
            <a:r>
              <a:rPr lang="pt-PT" sz="1200" b="0" i="0" kern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em sonhos</a:t>
            </a:r>
            <a:r>
              <a:rPr lang="pt-P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fontAlgn="base"/>
            <a:r>
              <a:rPr lang="pt-P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 Não é assim com o meu servo Moisés, que é fiel em toda a minha casa.</a:t>
            </a:r>
          </a:p>
          <a:p>
            <a:pPr fontAlgn="base"/>
            <a:r>
              <a:rPr lang="pt-P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8 </a:t>
            </a:r>
            <a:r>
              <a:rPr lang="pt-PT" sz="1200" b="0" i="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Boca a boca </a:t>
            </a:r>
            <a:r>
              <a:rPr lang="pt-P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falo com ele, claramente e não por enigmas; pois ele vê a forma do SENHOR; como, pois, não temestes falar contra o meu servo, contra Moisés?</a:t>
            </a:r>
          </a:p>
          <a:p>
            <a:pPr algn="l"/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3F3815-8C45-474B-8311-815D479DA600}" type="slidenum">
              <a:rPr lang="es-ES" smtClean="0"/>
              <a:t>12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012322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a)</a:t>
            </a:r>
            <a:r>
              <a:rPr lang="es-ES_tradn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Cara</a:t>
            </a: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</a:t>
            </a:r>
            <a:r>
              <a:rPr lang="es-ES_tradnl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cara</a:t>
            </a: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este método sólo fue usado con Moisés, (</a:t>
            </a:r>
            <a:r>
              <a:rPr lang="es-ES_trad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Deut</a:t>
            </a: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34:10).</a:t>
            </a:r>
            <a:endParaRPr lang="es-A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b)</a:t>
            </a:r>
            <a:r>
              <a:rPr lang="es-ES_tradn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 </a:t>
            </a:r>
            <a:r>
              <a:rPr lang="es-ES_tradnl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visión</a:t>
            </a: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Con los ojos abiertos, pero sin aliento ve en forma panorámica lo que Dios le muestra, del pasado presente o del mundo invisible.</a:t>
            </a:r>
            <a:endParaRPr lang="es-A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c)</a:t>
            </a:r>
            <a:r>
              <a:rPr lang="es-ES_tradn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 sueños proféticos. Estas revelaciones de Dios no deben confundirse con los sueños comunes, producto de nuestro inconsciente, </a:t>
            </a:r>
            <a:b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(Eclesiastés 5:7).</a:t>
            </a:r>
            <a:endParaRPr lang="es-A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s-A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Los profetas existieron tanto en el Antiguo como en el Nuevo Testamento. Algunos confunden el texto de Mateo 11:13 creyendo que los profetas terminarían con Juan el Bautista. Sin embargo, existieron otros profetas después de Juan: </a:t>
            </a:r>
            <a:r>
              <a:rPr lang="es-ES_trad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Agabo</a:t>
            </a: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(Hechos 21:10), Ana (Lucas 2:36), Simón (Hechos 13:1), etc. Pablo, Pedro y Judas también profetizaron.</a:t>
            </a:r>
            <a:endParaRPr lang="es-A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3F3815-8C45-474B-8311-815D479DA600}" type="slidenum">
              <a:rPr lang="es-ES" smtClean="0"/>
              <a:t>13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919405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5. ¿Qué profetas surgirían en el tiempo del fin? 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3F3815-8C45-474B-8311-815D479DA600}" type="slidenum">
              <a:rPr lang="es-ES" smtClean="0"/>
              <a:t>14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2493664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PT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Mateus 24:24</a:t>
            </a:r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porque surgirão falsos cristos </a:t>
            </a:r>
            <a:r>
              <a:rPr lang="pt-PT" sz="1200" b="0" i="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 falsos profetas </a:t>
            </a:r>
            <a:r>
              <a:rPr lang="pt-P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operando grandes sinais e prodígios para enganar, se possível, os próprios eleitos.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PT" sz="1200" b="0" i="0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Falsos profetas.</a:t>
            </a:r>
            <a:endParaRPr lang="es-A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Si existen falsos, también hay verdaderos.</a:t>
            </a:r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3F3815-8C45-474B-8311-815D479DA600}" type="slidenum">
              <a:rPr lang="es-ES" smtClean="0"/>
              <a:t>15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0123229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6. ¿Cuál es el propósito por el que Dios concede ese don a su pueblo? 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3F3815-8C45-474B-8311-815D479DA600}" type="slidenum">
              <a:rPr lang="es-ES" smtClean="0"/>
              <a:t>16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178652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Efesios 4:11-12.</a:t>
            </a:r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fontAlgn="base"/>
            <a:r>
              <a:rPr lang="pt-P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 ele mesmo concedeu uns para apóstolos, outros para profetas, outros para evangelistas e outros para pastores e mestres,</a:t>
            </a:r>
          </a:p>
          <a:p>
            <a:pPr fontAlgn="base"/>
            <a:r>
              <a:rPr lang="pt-P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12 </a:t>
            </a:r>
            <a:r>
              <a:rPr lang="pt-PT" sz="1200" b="0" i="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 vistas ao aperfeiçoamento </a:t>
            </a:r>
            <a:r>
              <a:rPr lang="pt-P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dos santos para o desempenho do seu serviço, </a:t>
            </a:r>
            <a:r>
              <a:rPr lang="pt-PT" sz="1200" b="0" i="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 a edificação </a:t>
            </a:r>
            <a:r>
              <a:rPr lang="pt-P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do corpo de Cristo,</a:t>
            </a:r>
          </a:p>
          <a:p>
            <a:pPr algn="just"/>
            <a:endParaRPr lang="es-ES" sz="12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a)</a:t>
            </a:r>
            <a:r>
              <a:rPr lang="es-ES_tradn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 </a:t>
            </a:r>
            <a:r>
              <a:rPr lang="es-ES_tradnl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perfeccionar</a:t>
            </a: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 los santos, mostrando los errores y amonestando.</a:t>
            </a:r>
            <a:endParaRPr lang="es-A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b)</a:t>
            </a:r>
            <a:r>
              <a:rPr lang="es-ES_tradn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Para la </a:t>
            </a:r>
            <a:r>
              <a:rPr lang="es-ES_tradnl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edificación</a:t>
            </a: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 cuerpo de Cristo: mostrando las maravillas del plan de salvación y los sucesos que vendrán.</a:t>
            </a:r>
            <a:endParaRPr lang="es-A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c)</a:t>
            </a:r>
            <a:r>
              <a:rPr lang="es-ES_tradn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Ayudar a la unidad de la fe, mostrando con claridad la voluntad de Dios.</a:t>
            </a:r>
            <a:endParaRPr lang="es-A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just"/>
            <a:endParaRPr lang="es-ES" sz="1200" b="1" dirty="0">
              <a:solidFill>
                <a:srgbClr val="FFFF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3F3815-8C45-474B-8311-815D479DA600}" type="slidenum">
              <a:rPr lang="es-ES" smtClean="0"/>
              <a:t>17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012322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7. Según las revelaciones del Apocalipsis, la última iglesia, ¿poseería el don profético? 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3F3815-8C45-474B-8311-815D479DA600}" type="slidenum">
              <a:rPr lang="es-ES" smtClean="0"/>
              <a:t>18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249366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Apocalipsis 12:17; 19:10</a:t>
            </a:r>
          </a:p>
          <a:p>
            <a:pPr algn="just"/>
            <a:r>
              <a:rPr lang="es-ES" sz="12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12:17 </a:t>
            </a:r>
            <a:r>
              <a:rPr lang="pt-P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Irou-se o dragão contra a mulher e foi pelejar com os restantes da sua descendência, os que guardam os mandamentos de Deus e </a:t>
            </a:r>
            <a:r>
              <a:rPr lang="pt-PT" sz="1200" b="0" i="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têm o testemunho de Jesus</a:t>
            </a:r>
            <a:r>
              <a:rPr lang="es-ES" sz="12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just"/>
            <a:r>
              <a:rPr lang="es-ES" sz="12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19:10 </a:t>
            </a:r>
            <a:r>
              <a:rPr lang="pt-P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Prostrei-me ante os seus pés para adorá-lo. Ele, porém, me disse: Vê, não faças isso; sou conservo teu e dos teus irmãos que mantêm o testemunho de Jesus; adora a Deus. </a:t>
            </a:r>
            <a:r>
              <a:rPr lang="pt-PT" sz="1200" b="0" i="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Pois o testemunho de Jesus é o espírito da profeci</a:t>
            </a:r>
            <a:r>
              <a:rPr lang="pt-P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</a:t>
            </a:r>
            <a:r>
              <a:rPr lang="es-ES" sz="12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endParaRPr lang="es-ES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 testimonio de Jesús es </a:t>
            </a:r>
            <a:r>
              <a:rPr lang="es-ES_tradnl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 espíritu de la profecía.</a:t>
            </a:r>
            <a:endParaRPr lang="es-A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Debe destacarse que el texto no dice que la última iglesia cree en el don profético, sino que lo tiene.</a:t>
            </a:r>
            <a:endParaRPr lang="es-A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s-ES_tradnl" sz="1200" b="1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3F3815-8C45-474B-8311-815D479DA600}" type="slidenum">
              <a:rPr lang="es-ES" smtClean="0"/>
              <a:t>19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012322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68F079-6CC9-4718-ACBA-8E9E07885E05}" type="slidenum">
              <a:rPr lang="es-ES" smtClean="0"/>
              <a:pPr>
                <a:defRPr/>
              </a:pPr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8010659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8. ¿Cómo se puede distinguir al verdadero profeta de los falsos?</a:t>
            </a:r>
            <a:endParaRPr lang="es-A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3F3815-8C45-474B-8311-815D479DA600}" type="slidenum">
              <a:rPr lang="es-ES" smtClean="0"/>
              <a:t>20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2493664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sz="1200" b="1" kern="1200" cap="all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DIEZ CARACTERÍSTICAS PARA CONOCER A UN VERDADERO PROFETA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3F3815-8C45-474B-8311-815D479DA600}" type="slidenum">
              <a:rPr lang="es-ES" smtClean="0"/>
              <a:t>21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9194052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1-</a:t>
            </a:r>
            <a:r>
              <a:rPr lang="es-ES_tradnl" sz="1200" b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 vida debe ser ejemplar, </a:t>
            </a:r>
            <a:r>
              <a:rPr lang="es-ES_tradn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Mateo 7:15-16,</a:t>
            </a: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"por sus </a:t>
            </a:r>
            <a:r>
              <a:rPr lang="es-ES_tradnl" sz="1200" b="1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frutos</a:t>
            </a:r>
            <a:r>
              <a:rPr lang="es-ES_tradnl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los conoceréis".</a:t>
            </a: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Los resultados de su obra testifican su misión divina.</a:t>
            </a:r>
            <a:endParaRPr lang="es-A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3F3815-8C45-474B-8311-815D479DA600}" type="slidenum">
              <a:rPr lang="es-ES" smtClean="0"/>
              <a:t>22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7780796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</a:t>
            </a:r>
          </a:p>
          <a:p>
            <a:r>
              <a:rPr lang="es-ES_tradnl" sz="1200" b="1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Isaías 8:20,</a:t>
            </a: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"A la </a:t>
            </a:r>
            <a:r>
              <a:rPr lang="es-ES_tradnl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ley</a:t>
            </a: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y al </a:t>
            </a:r>
            <a:r>
              <a:rPr lang="es-ES_tradnl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testimonio</a:t>
            </a: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". Sus enseñanzas deben estar en armonía con la ley de Dios, y con lo que profetas anteriores ya han testificado.</a:t>
            </a:r>
            <a:endParaRPr lang="es-A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3F3815-8C45-474B-8311-815D479DA600}" type="slidenum">
              <a:rPr lang="es-ES" smtClean="0"/>
              <a:t>23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7780796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3-</a:t>
            </a:r>
            <a:endParaRPr lang="es-ES_tradnl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Todas sus profecías se </a:t>
            </a:r>
            <a:r>
              <a:rPr lang="es-ES_tradnl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cumplen</a:t>
            </a: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_tradn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Deuteronomio 18:22.</a:t>
            </a:r>
            <a:endParaRPr lang="es-A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3F3815-8C45-474B-8311-815D479DA600}" type="slidenum">
              <a:rPr lang="es-ES" smtClean="0"/>
              <a:t>24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7780796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</a:t>
            </a:r>
          </a:p>
          <a:p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 incita a la apostasía, o sea, al apartamiento de la voluntad de Dios, </a:t>
            </a:r>
            <a:r>
              <a:rPr lang="es-ES_tradn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Deuteronomio 13:1-4.</a:t>
            </a:r>
            <a:endParaRPr lang="es-A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3F3815-8C45-474B-8311-815D479DA600}" type="slidenum">
              <a:rPr lang="es-ES" smtClean="0"/>
              <a:t>25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7780796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</a:t>
            </a:r>
          </a:p>
          <a:p>
            <a:pPr algn="l">
              <a:defRPr/>
            </a:pPr>
            <a:r>
              <a:rPr lang="es-AR" sz="1200" b="1" spc="50" dirty="0">
                <a:ln w="11430"/>
                <a:gradFill flip="none"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Reconoce la encarnación de Cristo</a:t>
            </a: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</a:p>
          <a:p>
            <a:pPr algn="l">
              <a:defRPr/>
            </a:pPr>
            <a:r>
              <a:rPr lang="es-ES_tradnl" sz="12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Haettenschweiler" pitchFamily="34" charset="0"/>
              </a:rPr>
              <a:t>1 Juan 4:1-3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3F3815-8C45-474B-8311-815D479DA600}" type="slidenum">
              <a:rPr lang="es-ES" smtClean="0"/>
              <a:t>26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7780796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6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AR" sz="1200" b="1" spc="50" dirty="0">
                <a:ln w="11430"/>
                <a:gradFill flip="none"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Sus mensajes son oportunos. No adula, sino señala los pecados del pueblo </a:t>
            </a:r>
            <a:r>
              <a:rPr lang="es-AR" sz="1000" b="1" spc="50" dirty="0">
                <a:ln w="11430"/>
                <a:gradFill flip="none"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(Isaías 58:1) </a:t>
            </a:r>
            <a:br>
              <a:rPr lang="es-AR" sz="1000" b="1" spc="50" dirty="0">
                <a:ln w="11430"/>
                <a:gradFill flip="none"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</a:br>
            <a:r>
              <a:rPr lang="es-AR" sz="1200" b="1" spc="50" dirty="0">
                <a:ln w="11430"/>
                <a:gradFill flip="none"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y los inminentes juicios de Dios</a:t>
            </a:r>
          </a:p>
          <a:p>
            <a:pPr algn="l">
              <a:defRPr/>
            </a:pPr>
            <a:r>
              <a:rPr lang="es-ES_tradnl" sz="12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Haettenschweiler" pitchFamily="34" charset="0"/>
              </a:rPr>
              <a:t>Apocalipsis 14:6-7</a:t>
            </a: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3F3815-8C45-474B-8311-815D479DA600}" type="slidenum">
              <a:rPr lang="es-ES" smtClean="0"/>
              <a:t>27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7780796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Sus mensajes son importantes y no triviales. Edifica la iglesia y aconseja sobre asuntos religiosos.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2ª Corintios 13:2-3</a:t>
            </a:r>
            <a:endParaRPr lang="es-ES_tradnl" sz="12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Haettenschweiler" pitchFamily="34" charset="0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3F3815-8C45-474B-8311-815D479DA600}" type="slidenum">
              <a:rPr lang="es-ES" smtClean="0"/>
              <a:t>28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7780796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9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Profetizarán en el nombre del Señor, no en el suyo propio ni dará su propia interpretación.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2ª Pedro 1:20-21</a:t>
            </a:r>
            <a:endParaRPr lang="es-ES_tradnl" sz="1200" b="1" spc="50" dirty="0">
              <a:ln w="12700" cmpd="sng">
                <a:solidFill>
                  <a:schemeClr val="accent6">
                    <a:satMod val="120000"/>
                    <a:shade val="80000"/>
                  </a:schemeClr>
                </a:solidFill>
                <a:prstDash val="solid"/>
              </a:ln>
              <a:solidFill>
                <a:schemeClr val="accent6">
                  <a:tint val="1000"/>
                </a:schemeClr>
              </a:solidFill>
              <a:effectLst>
                <a:glow rad="53100">
                  <a:schemeClr val="accent6">
                    <a:satMod val="180000"/>
                    <a:alpha val="30000"/>
                  </a:schemeClr>
                </a:glow>
              </a:effectLst>
              <a:latin typeface="Haettenschweiler" pitchFamily="34" charset="0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3F3815-8C45-474B-8311-815D479DA600}" type="slidenum">
              <a:rPr lang="es-ES" smtClean="0"/>
              <a:t>29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778079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AR" sz="1200" b="1" dirty="0">
                <a:gradFill flip="none" rotWithShape="1">
                  <a:gsLst>
                    <a:gs pos="0">
                      <a:srgbClr val="FF9900">
                        <a:shade val="30000"/>
                        <a:satMod val="115000"/>
                      </a:srgbClr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 Demi" pitchFamily="34" charset="0"/>
              </a:rPr>
              <a:t>¿CÓMO IDENTIFICAR A UN VERDADERO PROFETA?</a:t>
            </a:r>
          </a:p>
          <a:p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834283B-623A-4C88-9978-D4290C04923C}" type="slidenum">
              <a:rPr lang="es-ES" smtClean="0"/>
              <a:pPr>
                <a:defRPr/>
              </a:pPr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2845078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s-AR" sz="1200" b="1" spc="50" dirty="0">
                <a:ln w="11430"/>
                <a:gradFill flip="none"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EL DON PROFÉTICO Y LA MUJER</a:t>
            </a:r>
            <a:endParaRPr lang="es-ES" sz="1200" b="1" spc="50" dirty="0">
              <a:ln w="11430"/>
              <a:gradFill flip="none" rotWithShape="1"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0"/>
                <a:tileRect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rajan Pro" pitchFamily="18" charset="0"/>
              <a:cs typeface="Consolas" pitchFamily="49" charset="0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3F3815-8C45-474B-8311-815D479DA600}" type="slidenum">
              <a:rPr lang="es-ES" smtClean="0"/>
              <a:t>30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9194052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9 . ¿Puede una mujer recibir el don profético?</a:t>
            </a:r>
            <a:endParaRPr lang="es-A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3F3815-8C45-474B-8311-815D479DA600}" type="slidenum">
              <a:rPr lang="es-ES" smtClean="0"/>
              <a:t>31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2493664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Biblia menciona a:</a:t>
            </a:r>
            <a:endParaRPr lang="es-A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228600" indent="-228600">
              <a:buAutoNum type="alphaLcParenR"/>
            </a:pP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María,</a:t>
            </a:r>
            <a:r>
              <a:rPr lang="es-ES_tradn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Éxodo 15:20.</a:t>
            </a:r>
          </a:p>
          <a:p>
            <a:pPr marL="228600" indent="-228600">
              <a:buAutoNum type="alphaLcParenR"/>
            </a:pP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b)</a:t>
            </a:r>
            <a:r>
              <a:rPr lang="es-ES_tradn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Débora,</a:t>
            </a:r>
            <a:r>
              <a:rPr lang="es-ES_tradn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Jueces 4:4 </a:t>
            </a:r>
          </a:p>
          <a:p>
            <a:pPr marL="228600" indent="-228600">
              <a:buAutoNum type="alphaLcParenR"/>
            </a:pP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c)</a:t>
            </a:r>
            <a:r>
              <a:rPr lang="es-ES_tradn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Hulda</a:t>
            </a: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es-ES_tradn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2ª Reyes 22:14</a:t>
            </a:r>
            <a:endParaRPr lang="es-A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d)</a:t>
            </a:r>
            <a:r>
              <a:rPr lang="es-ES_tradn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Ana,</a:t>
            </a:r>
            <a:r>
              <a:rPr lang="es-ES_tradn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Lucas 2:36.	</a:t>
            </a:r>
          </a:p>
          <a:p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e)</a:t>
            </a:r>
            <a:r>
              <a:rPr lang="es-ES_tradn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Las 4 hijas de Felipe,</a:t>
            </a:r>
            <a:r>
              <a:rPr lang="es-ES_tradn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Hechos 21:9.</a:t>
            </a:r>
            <a:endParaRPr lang="es-A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3F3815-8C45-474B-8311-815D479DA600}" type="slidenum">
              <a:rPr lang="es-ES" smtClean="0"/>
              <a:t>32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0123229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10. ¿Se manifestó este don en la iglesia de Dios en los días del fin? 10. ¿Se manifestó este don en la iglesia de Dios en los días del fin?</a:t>
            </a:r>
            <a:endParaRPr lang="es-A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3F3815-8C45-474B-8311-815D479DA600}" type="slidenum">
              <a:rPr lang="es-ES" smtClean="0"/>
              <a:t>33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2493664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AR" sz="12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En el año 1844, cuando según la profecía debía ser restaurada la verdad echada por tierra, Dios envió mensajes a su pueblo mediante el don profético. Elena </a:t>
            </a:r>
            <a:r>
              <a:rPr lang="es-AR" sz="12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Harmon</a:t>
            </a:r>
            <a:r>
              <a:rPr lang="es-AR" sz="12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, más tarde Elena G. de White, una débil joven de sólo 17 años de edad, fue un valioso instrumento en las manos del Señor.</a:t>
            </a:r>
            <a:endParaRPr lang="es-AR" sz="1050" b="1" i="1" spc="50" dirty="0">
              <a:ln w="11430"/>
              <a:gradFill flip="none" rotWithShape="1">
                <a:gsLst>
                  <a:gs pos="0">
                    <a:schemeClr val="tx1"/>
                  </a:gs>
                  <a:gs pos="18000">
                    <a:srgbClr val="C00000"/>
                  </a:gs>
                  <a:gs pos="50000">
                    <a:srgbClr val="FF9900">
                      <a:shade val="67500"/>
                      <a:satMod val="115000"/>
                    </a:srgbClr>
                  </a:gs>
                  <a:gs pos="100000">
                    <a:srgbClr val="FF9900">
                      <a:shade val="100000"/>
                      <a:satMod val="115000"/>
                      <a:lumMod val="50000"/>
                      <a:lumOff val="50000"/>
                    </a:srgbClr>
                  </a:gs>
                </a:gsLst>
                <a:lin ang="16200000" scaled="1"/>
                <a:tileRect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yriad Pro" pitchFamily="34" charset="0"/>
              <a:cs typeface="Consolas" pitchFamily="49" charset="0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3F3815-8C45-474B-8311-815D479DA600}" type="slidenum">
              <a:rPr lang="es-ES" smtClean="0"/>
              <a:t>34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0123229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Ella llenó las 10 características mencionadas en su totalidad. Quienes han leído sus escritos han comprobado que ayudan al perfeccionamiento, a la edificación de la iglesia y promueven la unidad de la fe.</a:t>
            </a:r>
            <a:endParaRPr lang="es-A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s-A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 A pesar de su escasa instrucción, escribió unas 100.000 páginas publicadas en más de 50 obras que circulan actualmente, cientos de panfletos y unos 4.000 artículos para diversas revistas. Eruditos religiosos reconocieron sus obras como inspiradas.</a:t>
            </a:r>
            <a:endParaRPr lang="es-A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s-A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 Recibió revelaciones, escribió y predicó ante miles de personas desde 1844 hasta 1915 ¡Más de 70 años! Miles testifican que su vida fue ejemplar.</a:t>
            </a:r>
            <a:endParaRPr lang="es-A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s-A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 En todo momento exaltó a Jesucristo, presentándolo en los términos más hermosos, y enalteció la santa Ley de Dios.</a:t>
            </a:r>
            <a:endParaRPr lang="es-A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3F3815-8C45-474B-8311-815D479DA600}" type="slidenum">
              <a:rPr lang="es-ES" smtClean="0"/>
              <a:t>35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9194052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Sus predicciones se han cumplido exactamente, mencionamos algunas: </a:t>
            </a:r>
            <a:endParaRPr lang="es-A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1) La primera guerra mundial. Destrucción de flotas y grandes edificios, incendios que nadie podría apagar.</a:t>
            </a:r>
            <a:endParaRPr lang="es-A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2) La destrucción de la ciudad de San Francisco y Oakland (California) por un gran terremoto en 1906.</a:t>
            </a:r>
            <a:endParaRPr lang="es-A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3) Predijo el aumento del espiritismo, y mencionó la unión del catolicismo con el protestantismo. </a:t>
            </a:r>
            <a:endParaRPr lang="es-A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4) Sin tener conocimientos astronómicos, citó datos exactos.</a:t>
            </a:r>
            <a:endParaRPr lang="es-A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5) Dio anticipaciones científicas sobre la salud: como las influencias prenatales,</a:t>
            </a:r>
            <a:r>
              <a:rPr lang="es-ES_tradnl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 origen del cáncer, nutrición, etc..</a:t>
            </a:r>
            <a:endParaRPr lang="es-A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3F3815-8C45-474B-8311-815D479DA600}" type="slidenum">
              <a:rPr lang="es-ES" smtClean="0"/>
              <a:t>36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9194052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 En todos los muchos escritos que existen, no se encuentran contradicciones con la Biblia. Son como el microscopio, no cambia las cosas, sino que las amplía, mostrando sus detalles; o como el telescopio, no coloca nuevas estrellas sino que muestra su hermosura.</a:t>
            </a:r>
            <a:endParaRPr lang="es-A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s-A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* Algunos de sus libros son: El Camino a Cristo (publicado en más de 1200 idiomas). El Gran Conflicto, El Deseado de Todas las Gentes, El Ministerio de Curación, Patriarcas y Profetas, Profetas y Reyes, La Conducción del Niño, Joyas de los Testimonios, etc..</a:t>
            </a:r>
            <a:endParaRPr lang="es-A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s-A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 centro del mensaje de E. G. White, fue la vida de Cristo, su encarnación, su ministerio, su muerte, su resurrección y su obra actual en el Santuario Celestial en favor de los pecadores. Sus obras "El Camino a Cristo" y "El Deseado de todas las Gentes," entre otros, son la mejor biografía de Jesucristo, cuya lectura aconsejamos.</a:t>
            </a:r>
            <a:endParaRPr lang="es-A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s-A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(Se aconseja a los instructores prestar al alumno algún libro de E. G. White. Puede ser "El Camino a Cristo", "El gran Conflicto" o "El Deseado de todas las Gentes". Esto ayudará mucho a las personas a conocer por sí mismos el lenguaje diferente, proveniente del Señor).</a:t>
            </a:r>
            <a:endParaRPr lang="es-A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3F3815-8C45-474B-8311-815D479DA600}" type="slidenum">
              <a:rPr lang="es-ES" smtClean="0"/>
              <a:t>37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9194052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AR" sz="1200" b="1" spc="50" dirty="0">
                <a:ln w="11430"/>
                <a:gradFill flip="none"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CONCLUSIÓN</a:t>
            </a:r>
            <a:endParaRPr lang="es-ES_tradnl" sz="1200" b="1" kern="1200" cap="all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3F3815-8C45-474B-8311-815D479DA600}" type="slidenum">
              <a:rPr lang="es-ES" smtClean="0"/>
              <a:t>38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91940524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11. Gracias a esta ayuda divina tenemos una profunda visión del camino de Dios ¿Qué sucede con el pueblo sin profecía? </a:t>
            </a:r>
            <a:endParaRPr lang="es-A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3F3815-8C45-474B-8311-815D479DA600}" type="slidenum">
              <a:rPr lang="es-ES" smtClean="0"/>
              <a:t>39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249366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DIOS SE COMUNICA CON LA HUMANIDAD</a:t>
            </a:r>
            <a:endParaRPr lang="es-A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3F3815-8C45-474B-8311-815D479DA600}" type="slidenum">
              <a:rPr lang="es-ES" smtClean="0"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9194052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12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Haettenschweiler" pitchFamily="34" charset="0"/>
              </a:rPr>
              <a:t>Proverbios 29:18</a:t>
            </a:r>
            <a:endParaRPr lang="es-ES" sz="1200" b="1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pt-PT" sz="1200" b="0" i="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 havendo profecia, o povo se corrompe</a:t>
            </a:r>
            <a:r>
              <a:rPr lang="pt-P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mas o que guarda a lei, esse é feliz.</a:t>
            </a:r>
          </a:p>
          <a:p>
            <a:pPr algn="just"/>
            <a:endParaRPr lang="pt-PT" sz="12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just"/>
            <a:r>
              <a:rPr lang="es-ES_tradnl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Dios ama a sus hijos y a su iglesia. Ha guiado a los que se mantuvieron leales a su amor, y también hoy desea aconsejarla, exhortarla y mostrarle la belleza del plan de la salvación mediante el don profético.</a:t>
            </a:r>
            <a:endParaRPr lang="es-A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just"/>
            <a:endParaRPr lang="es-ES" sz="1200" b="1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3F3815-8C45-474B-8311-815D479DA600}" type="slidenum">
              <a:rPr lang="es-ES" smtClean="0"/>
              <a:t>40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0123229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12. ¿Qué consejo nos da Dios? </a:t>
            </a:r>
            <a:endParaRPr lang="es-A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3F3815-8C45-474B-8311-815D479DA600}" type="slidenum">
              <a:rPr lang="es-ES" smtClean="0"/>
              <a:t>41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2493664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s-ES_tradnl" sz="12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Haettenschweiler" pitchFamily="34" charset="0"/>
              </a:rPr>
              <a:t>1 Tesalonicenses 5:20-21</a:t>
            </a:r>
          </a:p>
          <a:p>
            <a:pPr fontAlgn="base"/>
            <a:r>
              <a:rPr lang="es-ES" sz="1200" b="1" dirty="0">
                <a:solidFill>
                  <a:srgbClr val="00B0F0"/>
                </a:solidFill>
                <a:latin typeface="Arial" pitchFamily="34" charset="0"/>
                <a:cs typeface="Arial" pitchFamily="34" charset="0"/>
              </a:rPr>
              <a:t>20 </a:t>
            </a:r>
            <a:r>
              <a:rPr lang="pt-P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Não desprezeis as profecias;</a:t>
            </a:r>
          </a:p>
          <a:p>
            <a:pPr fontAlgn="base"/>
            <a:r>
              <a:rPr lang="pt-P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21 julgai todas as coisas, retende o que é bom;</a:t>
            </a:r>
          </a:p>
          <a:p>
            <a:endParaRPr lang="es-ES" sz="1200" i="1" u="sng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2ª Pedro 1:19</a:t>
            </a:r>
            <a:r>
              <a:rPr lang="es-ES_tradnl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nos aconseja a iluminar la senda de nuestra vida con la profecía, tal como una antorcha. </a:t>
            </a:r>
            <a:endParaRPr lang="es-A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La profecía dice que la última iglesia tendría el don profético. Si no existiesen estas revelaciones no llenaríamos los requisitos como Iglesia verdadera.</a:t>
            </a:r>
            <a:endParaRPr lang="es-A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l"/>
            <a:endParaRPr lang="es-ES" sz="1200" b="1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3F3815-8C45-474B-8311-815D479DA600}" type="slidenum">
              <a:rPr lang="es-ES" smtClean="0"/>
              <a:t>42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01232293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13. ¿Hasta cuándo se necesita este don? </a:t>
            </a:r>
            <a:endParaRPr lang="es-A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3F3815-8C45-474B-8311-815D479DA600}" type="slidenum">
              <a:rPr lang="es-ES" smtClean="0"/>
              <a:t>43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2493664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s-ES_tradnl" sz="1200" b="1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Haettenschweiler" pitchFamily="34" charset="0"/>
              </a:rPr>
              <a:t>Efesios 4:13</a:t>
            </a:r>
          </a:p>
          <a:p>
            <a:r>
              <a:rPr lang="es-ES_tradnl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</a:t>
            </a:r>
            <a:r>
              <a:rPr lang="pt-P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até que todos cheguemos à unidade da fé e do pleno conhecimento do Filho de Deus, à perfeita varonilidade, à medida da estatura da plenitude de Cristo,</a:t>
            </a:r>
            <a:r>
              <a:rPr lang="es-ES_tradnl" sz="1200" b="1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".</a:t>
            </a:r>
            <a:endParaRPr lang="es-A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¿No son necesarias acaso para nuestros días estas cosas?</a:t>
            </a:r>
            <a:endParaRPr lang="es-A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s-A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(El instructor puede dar un testimonio personal, de cómo le ayudaron los libros de E. G. White en su vida espiritual).</a:t>
            </a:r>
            <a:endParaRPr lang="es-A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endParaRPr lang="es-A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¿Qué conclusión ha sacado Ud. de este estudio? ¿Ha previsto Dios dar revelaciones a su pueblo que vive en estos últimos días? Si Ud. ve que el instrumento utilizado por Dios llena las 10 características de un verdadero profeta, ¿está dispuesto a mirar a través de este telescopio o microscopio, o sea, leer también estos libros para descubrir las bellezas que Dios quiere mostrarnos con respecto a la salvación?</a:t>
            </a:r>
            <a:endParaRPr lang="es-A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i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¡Ud. recibirá gran ayuda espiritual!...</a:t>
            </a:r>
            <a:endParaRPr lang="es-A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algn="just"/>
            <a:endParaRPr lang="es-ES" sz="1200" b="1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3F3815-8C45-474B-8311-815D479DA600}" type="slidenum">
              <a:rPr lang="es-ES" smtClean="0"/>
              <a:t>44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01232293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14. ¿Qué promete Dios a los que creen en los profetas? </a:t>
            </a:r>
            <a:endParaRPr lang="es-A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3F3815-8C45-474B-8311-815D479DA600}" type="slidenum">
              <a:rPr lang="es-ES" smtClean="0"/>
              <a:t>45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24936648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s-ES_tradn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2ª Crónicas 20:20</a:t>
            </a:r>
          </a:p>
          <a:p>
            <a:pPr algn="just"/>
            <a:r>
              <a:rPr lang="es-ES" sz="12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“P</a:t>
            </a:r>
            <a:r>
              <a:rPr lang="pt-P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ela manhã cedo, se levantaram e saíram ao deserto de </a:t>
            </a:r>
            <a:r>
              <a:rPr lang="pt-P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Tecoa</a:t>
            </a:r>
            <a:r>
              <a:rPr lang="pt-P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; ao saírem eles, pôs-se </a:t>
            </a:r>
            <a:r>
              <a:rPr lang="pt-PT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Josafá</a:t>
            </a:r>
            <a:r>
              <a:rPr lang="pt-P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em pé e disse: Ouvi-me, ó Judá e vós, moradores de Jerusalém! Crede no SENHOR, vosso Deus, e estareis seguros; </a:t>
            </a:r>
            <a:r>
              <a:rPr lang="pt-PT" sz="1200" b="0" i="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crede nos seus profetas e prosperareis</a:t>
            </a:r>
            <a:r>
              <a:rPr lang="pt-P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es-ES" sz="12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” </a:t>
            </a:r>
            <a:endParaRPr lang="es-ES" sz="1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3F3815-8C45-474B-8311-815D479DA600}" type="slidenum">
              <a:rPr lang="es-ES" smtClean="0"/>
              <a:t>46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0123229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sz="1200" b="1" spc="50" dirty="0">
                <a:ln w="11430"/>
                <a:gradFill flip="none"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¡Gracias Señor, por la luz de las profecías!</a:t>
            </a:r>
            <a:endParaRPr lang="es-ES" sz="1600" b="1" spc="50" dirty="0">
              <a:ln w="11430"/>
              <a:gradFill flip="none" rotWithShape="1">
                <a:gsLst>
                  <a:gs pos="0">
                    <a:srgbClr val="3399FF"/>
                  </a:gs>
                  <a:gs pos="16000">
                    <a:srgbClr val="00CCCC"/>
                  </a:gs>
                  <a:gs pos="47000">
                    <a:srgbClr val="9999FF"/>
                  </a:gs>
                  <a:gs pos="60001">
                    <a:srgbClr val="2E6792"/>
                  </a:gs>
                  <a:gs pos="71001">
                    <a:srgbClr val="3333CC"/>
                  </a:gs>
                  <a:gs pos="81000">
                    <a:srgbClr val="1170FF"/>
                  </a:gs>
                  <a:gs pos="100000">
                    <a:srgbClr val="006699"/>
                  </a:gs>
                </a:gsLst>
                <a:lin ang="5400000" scaled="0"/>
                <a:tileRect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rajan Pro" pitchFamily="18" charset="0"/>
              <a:cs typeface="Consolas" pitchFamily="49" charset="0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3F3815-8C45-474B-8311-815D479DA600}" type="slidenum">
              <a:rPr lang="es-ES" smtClean="0"/>
              <a:t>47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880062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</a:t>
            </a:r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 principio Dios se comunicaba cara a cara con el hombre, pero el pecado hizo una separación entre él y Dios (Isaías 59:2). Cristo tendió un puente entre el hombre y Dios, y</a:t>
            </a:r>
            <a:r>
              <a:rPr lang="es-ES_tradn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¿Cuál fue el medio de comunicación que El proveyó para revelar sus secretos a los hombres? 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3F3815-8C45-474B-8311-815D479DA600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249366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Amós 3:7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P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Certamente, o SENHOR Deus não fará coisa alguma, sem primeiro revelar o seu segredo aos seus servos, </a:t>
            </a:r>
            <a:r>
              <a:rPr lang="pt-PT" sz="1200" b="0" i="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os profetas</a:t>
            </a:r>
            <a:r>
              <a:rPr lang="pt-P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s-ES_tradnl" sz="1200" i="1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 los profetas.</a:t>
            </a:r>
            <a:endParaRPr lang="es-A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s-ES_tradnl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Los profetas hablaron inspirados por el Espíritu Santo, (2ª Pedro 1:21).</a:t>
            </a:r>
            <a:endParaRPr lang="es-AR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3F3815-8C45-474B-8311-815D479DA600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012322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El llamado a ser profeta, ¿es por designación humana, por herencia o viene directamente de Dios? 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3F3815-8C45-474B-8311-815D479DA600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2493664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Efesios 4:8, 11</a:t>
            </a:r>
          </a:p>
          <a:p>
            <a:pPr algn="just"/>
            <a:r>
              <a:rPr lang="es-ES" sz="1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8 </a:t>
            </a:r>
            <a:r>
              <a:rPr lang="pt-P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Por isso, diz: Quando ele subiu às alturas, levou cativo o cativeiro e </a:t>
            </a:r>
            <a:r>
              <a:rPr lang="pt-PT" sz="1200" b="0" i="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concedeu dons aos homens</a:t>
            </a:r>
            <a:r>
              <a:rPr lang="pt-P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algn="just"/>
            <a:r>
              <a:rPr lang="es-ES" sz="1200" b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11 </a:t>
            </a:r>
            <a:r>
              <a:rPr lang="pt-P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 </a:t>
            </a:r>
            <a:r>
              <a:rPr lang="pt-PT" sz="1200" b="0" i="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ele mesmo </a:t>
            </a:r>
            <a:r>
              <a:rPr lang="pt-P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concedeu uns para apóstolos, outros para profetas, outros para evangelistas e outros para pastores e mestres,</a:t>
            </a:r>
            <a:endParaRPr lang="es-ES" sz="12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3F3815-8C45-474B-8311-815D479DA600}" type="slidenum">
              <a:rPr lang="es-ES" smtClean="0"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0123229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_tradnl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¿Qué es un profeta?</a:t>
            </a:r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C3F3815-8C45-474B-8311-815D479DA600}" type="slidenum">
              <a:rPr lang="es-ES" smtClean="0"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249366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CDC87-140F-4FB9-8131-42EAC3962AF7}" type="datetimeFigureOut">
              <a:rPr lang="es-ES" smtClean="0"/>
              <a:t>20/01/2022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6C538-319D-4353-B6DD-0834C40CB35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05178971"/>
      </p:ext>
    </p:extLst>
  </p:cSld>
  <p:clrMapOvr>
    <a:masterClrMapping/>
  </p:clrMapOvr>
  <p:transition spd="slow">
    <p:randomBa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CDC87-140F-4FB9-8131-42EAC3962AF7}" type="datetimeFigureOut">
              <a:rPr lang="es-ES" smtClean="0"/>
              <a:t>20/01/2022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6C538-319D-4353-B6DD-0834C40CB35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21566269"/>
      </p:ext>
    </p:extLst>
  </p:cSld>
  <p:clrMapOvr>
    <a:masterClrMapping/>
  </p:clrMapOvr>
  <p:transition spd="slow">
    <p:randomBa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CDC87-140F-4FB9-8131-42EAC3962AF7}" type="datetimeFigureOut">
              <a:rPr lang="es-ES" smtClean="0"/>
              <a:t>20/01/2022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6C538-319D-4353-B6DD-0834C40CB35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74778120"/>
      </p:ext>
    </p:extLst>
  </p:cSld>
  <p:clrMapOvr>
    <a:masterClrMapping/>
  </p:clrMapOvr>
  <p:transition spd="slow">
    <p:randomBa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CDC87-140F-4FB9-8131-42EAC3962AF7}" type="datetimeFigureOut">
              <a:rPr lang="es-ES" smtClean="0"/>
              <a:t>20/01/2022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6C538-319D-4353-B6DD-0834C40CB35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18695154"/>
      </p:ext>
    </p:extLst>
  </p:cSld>
  <p:clrMapOvr>
    <a:masterClrMapping/>
  </p:clrMapOvr>
  <p:transition spd="slow">
    <p:randomBa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CDC87-140F-4FB9-8131-42EAC3962AF7}" type="datetimeFigureOut">
              <a:rPr lang="es-ES" smtClean="0"/>
              <a:t>20/01/2022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6C538-319D-4353-B6DD-0834C40CB35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79988351"/>
      </p:ext>
    </p:extLst>
  </p:cSld>
  <p:clrMapOvr>
    <a:masterClrMapping/>
  </p:clrMapOvr>
  <p:transition spd="slow">
    <p:randomBa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CDC87-140F-4FB9-8131-42EAC3962AF7}" type="datetimeFigureOut">
              <a:rPr lang="es-ES" smtClean="0"/>
              <a:t>20/01/2022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6C538-319D-4353-B6DD-0834C40CB35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25754298"/>
      </p:ext>
    </p:extLst>
  </p:cSld>
  <p:clrMapOvr>
    <a:masterClrMapping/>
  </p:clrMapOvr>
  <p:transition spd="slow">
    <p:randomBa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CDC87-140F-4FB9-8131-42EAC3962AF7}" type="datetimeFigureOut">
              <a:rPr lang="es-ES" smtClean="0"/>
              <a:t>20/01/2022</a:t>
            </a:fld>
            <a:endParaRPr lang="es-ES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6C538-319D-4353-B6DD-0834C40CB35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93279541"/>
      </p:ext>
    </p:extLst>
  </p:cSld>
  <p:clrMapOvr>
    <a:masterClrMapping/>
  </p:clrMapOvr>
  <p:transition spd="slow">
    <p:randomBa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CDC87-140F-4FB9-8131-42EAC3962AF7}" type="datetimeFigureOut">
              <a:rPr lang="es-ES" smtClean="0"/>
              <a:t>20/01/2022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6C538-319D-4353-B6DD-0834C40CB35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52833425"/>
      </p:ext>
    </p:extLst>
  </p:cSld>
  <p:clrMapOvr>
    <a:masterClrMapping/>
  </p:clrMapOvr>
  <p:transition spd="slow">
    <p:randomBa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CDC87-140F-4FB9-8131-42EAC3962AF7}" type="datetimeFigureOut">
              <a:rPr lang="es-ES" smtClean="0"/>
              <a:t>20/01/2022</a:t>
            </a:fld>
            <a:endParaRPr lang="es-ES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6C538-319D-4353-B6DD-0834C40CB35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81493283"/>
      </p:ext>
    </p:extLst>
  </p:cSld>
  <p:clrMapOvr>
    <a:masterClrMapping/>
  </p:clrMapOvr>
  <p:transition spd="slow">
    <p:randomBa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CDC87-140F-4FB9-8131-42EAC3962AF7}" type="datetimeFigureOut">
              <a:rPr lang="es-ES" smtClean="0"/>
              <a:t>20/01/2022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6C538-319D-4353-B6DD-0834C40CB35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46252456"/>
      </p:ext>
    </p:extLst>
  </p:cSld>
  <p:clrMapOvr>
    <a:masterClrMapping/>
  </p:clrMapOvr>
  <p:transition spd="slow">
    <p:randomBa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CDC87-140F-4FB9-8131-42EAC3962AF7}" type="datetimeFigureOut">
              <a:rPr lang="es-ES" smtClean="0"/>
              <a:t>20/01/2022</a:t>
            </a:fld>
            <a:endParaRPr lang="es-ES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C6C538-319D-4353-B6DD-0834C40CB35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82283163"/>
      </p:ext>
    </p:extLst>
  </p:cSld>
  <p:clrMapOvr>
    <a:masterClrMapping/>
  </p:clrMapOvr>
  <p:transition spd="slow">
    <p:randomBa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2CDC87-140F-4FB9-8131-42EAC3962AF7}" type="datetimeFigureOut">
              <a:rPr lang="es-ES" smtClean="0"/>
              <a:t>20/01/2022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EC6C538-319D-4353-B6DD-0834C40CB35E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960720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randomBar/>
  </p:transition>
  <p:txStyles>
    <p:titleStyle>
      <a:lvl1pPr algn="ctr" defTabSz="914400" rtl="0" eaLnBrk="1" latinLnBrk="0" hangingPunct="1">
        <a:spcBef>
          <a:spcPct val="0"/>
        </a:spcBef>
        <a:buNone/>
        <a:defRPr sz="44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b="0" i="0" u="none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25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28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29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J:\Mis Docs\_Multimedia IMS\Curso Biblico PPS\titulo principa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-6301208" y="4222368"/>
            <a:ext cx="7632848" cy="2349361"/>
          </a:xfrm>
          <a:prstGeom prst="rect">
            <a:avLst/>
          </a:prstGeom>
          <a:noFill/>
          <a:effectLst>
            <a:glow rad="736600">
              <a:schemeClr val="bg1">
                <a:alpha val="54000"/>
              </a:schemeClr>
            </a:glow>
            <a:softEdge rad="190500"/>
          </a:effectLst>
        </p:spPr>
        <p:txBody>
          <a:bodyPr wrap="square">
            <a:spAutoFit/>
            <a:scene3d>
              <a:camera prst="perspectiveHeroicExtremeRightFacing" fov="2700000">
                <a:rot lat="799365" lon="19240058" rev="106935"/>
              </a:camera>
              <a:lightRig rig="contrasting" dir="t">
                <a:rot lat="0" lon="0" rev="6600000"/>
              </a:lightRig>
            </a:scene3d>
            <a:sp3d extrusionH="57150" contourW="6350" prstMaterial="metal">
              <a:bevelT w="127000" h="31750" prst="hardEdge"/>
              <a:contourClr>
                <a:srgbClr val="4471A6"/>
              </a:contourClr>
            </a:sp3d>
          </a:bodyPr>
          <a:lstStyle/>
          <a:p>
            <a:pPr algn="ctr">
              <a:lnSpc>
                <a:spcPts val="8800"/>
              </a:lnSpc>
            </a:pPr>
            <a:r>
              <a:rPr lang="es-ES" sz="8800" b="1" u="none" cap="all" dirty="0">
                <a:ln w="0"/>
                <a:gradFill>
                  <a:gsLst>
                    <a:gs pos="0">
                      <a:srgbClr val="00B0F0"/>
                    </a:gs>
                    <a:gs pos="46000">
                      <a:srgbClr val="4B78BB"/>
                    </a:gs>
                    <a:gs pos="50000">
                      <a:srgbClr val="3268A9"/>
                    </a:gs>
                    <a:gs pos="83000">
                      <a:schemeClr val="tx2">
                        <a:lumMod val="50000"/>
                      </a:schemeClr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5400000" scaled="0"/>
                </a:gradFill>
                <a:effectLst>
                  <a:glow rad="508000">
                    <a:schemeClr val="bg1">
                      <a:alpha val="50000"/>
                    </a:schemeClr>
                  </a:glow>
                </a:effectLst>
                <a:latin typeface="Swis721 Blk BT" pitchFamily="34" charset="0"/>
              </a:rPr>
              <a:t>“</a:t>
            </a:r>
            <a:r>
              <a:rPr lang="es-ES" sz="8800" b="1" u="none" cap="all" dirty="0" err="1">
                <a:ln w="0"/>
                <a:gradFill>
                  <a:gsLst>
                    <a:gs pos="0">
                      <a:srgbClr val="00B0F0"/>
                    </a:gs>
                    <a:gs pos="46000">
                      <a:srgbClr val="4B78BB"/>
                    </a:gs>
                    <a:gs pos="50000">
                      <a:srgbClr val="3268A9"/>
                    </a:gs>
                    <a:gs pos="83000">
                      <a:schemeClr val="tx2">
                        <a:lumMod val="50000"/>
                      </a:schemeClr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5400000" scaled="0"/>
                </a:gradFill>
                <a:effectLst>
                  <a:glow rad="508000">
                    <a:schemeClr val="bg1">
                      <a:alpha val="50000"/>
                    </a:schemeClr>
                  </a:glow>
                </a:effectLst>
                <a:latin typeface="Swis721 Blk BT" pitchFamily="34" charset="0"/>
              </a:rPr>
              <a:t>aos</a:t>
            </a:r>
            <a:r>
              <a:rPr lang="es-ES" sz="8800" b="1" u="none" cap="all" dirty="0">
                <a:ln w="0"/>
                <a:gradFill>
                  <a:gsLst>
                    <a:gs pos="0">
                      <a:srgbClr val="00B0F0"/>
                    </a:gs>
                    <a:gs pos="46000">
                      <a:srgbClr val="4B78BB"/>
                    </a:gs>
                    <a:gs pos="50000">
                      <a:srgbClr val="3268A9"/>
                    </a:gs>
                    <a:gs pos="83000">
                      <a:schemeClr val="tx2">
                        <a:lumMod val="50000"/>
                      </a:schemeClr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5400000" scaled="0"/>
                </a:gradFill>
                <a:effectLst>
                  <a:glow rad="508000">
                    <a:schemeClr val="bg1">
                      <a:alpha val="50000"/>
                    </a:schemeClr>
                  </a:glow>
                </a:effectLst>
                <a:latin typeface="Swis721 Blk BT" pitchFamily="34" charset="0"/>
              </a:rPr>
              <a:t> </a:t>
            </a:r>
            <a:r>
              <a:rPr lang="es-ES" sz="8800" b="1" u="none" cap="all" dirty="0" err="1">
                <a:ln w="0"/>
                <a:gradFill>
                  <a:gsLst>
                    <a:gs pos="0">
                      <a:srgbClr val="00B0F0"/>
                    </a:gs>
                    <a:gs pos="46000">
                      <a:srgbClr val="4B78BB"/>
                    </a:gs>
                    <a:gs pos="50000">
                      <a:srgbClr val="3268A9"/>
                    </a:gs>
                    <a:gs pos="83000">
                      <a:schemeClr val="tx2">
                        <a:lumMod val="50000"/>
                      </a:schemeClr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5400000" scaled="0"/>
                </a:gradFill>
                <a:effectLst>
                  <a:glow rad="508000">
                    <a:schemeClr val="bg1">
                      <a:alpha val="50000"/>
                    </a:schemeClr>
                  </a:glow>
                </a:effectLst>
                <a:latin typeface="Swis721 Blk BT" pitchFamily="34" charset="0"/>
              </a:rPr>
              <a:t>pÉs</a:t>
            </a:r>
            <a:r>
              <a:rPr lang="es-ES" sz="8800" b="1" u="none" cap="all" dirty="0">
                <a:ln w="0"/>
                <a:gradFill>
                  <a:gsLst>
                    <a:gs pos="0">
                      <a:srgbClr val="00B0F0"/>
                    </a:gs>
                    <a:gs pos="46000">
                      <a:srgbClr val="4B78BB"/>
                    </a:gs>
                    <a:gs pos="50000">
                      <a:srgbClr val="3268A9"/>
                    </a:gs>
                    <a:gs pos="83000">
                      <a:schemeClr val="tx2">
                        <a:lumMod val="50000"/>
                      </a:schemeClr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5400000" scaled="0"/>
                </a:gradFill>
                <a:effectLst>
                  <a:glow rad="508000">
                    <a:schemeClr val="bg1">
                      <a:alpha val="50000"/>
                    </a:schemeClr>
                  </a:glow>
                </a:effectLst>
                <a:latin typeface="Swis721 Blk BT" pitchFamily="34" charset="0"/>
              </a:rPr>
              <a:t> </a:t>
            </a:r>
            <a:br>
              <a:rPr lang="es-ES" sz="8800" b="1" u="none" cap="all" dirty="0">
                <a:ln w="0"/>
                <a:gradFill>
                  <a:gsLst>
                    <a:gs pos="0">
                      <a:srgbClr val="00B0F0"/>
                    </a:gs>
                    <a:gs pos="46000">
                      <a:srgbClr val="4B78BB"/>
                    </a:gs>
                    <a:gs pos="50000">
                      <a:srgbClr val="3268A9"/>
                    </a:gs>
                    <a:gs pos="83000">
                      <a:schemeClr val="tx2">
                        <a:lumMod val="50000"/>
                      </a:schemeClr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5400000" scaled="0"/>
                </a:gradFill>
                <a:effectLst>
                  <a:glow rad="508000">
                    <a:schemeClr val="bg1">
                      <a:alpha val="50000"/>
                    </a:schemeClr>
                  </a:glow>
                </a:effectLst>
                <a:latin typeface="Swis721 Blk BT" pitchFamily="34" charset="0"/>
              </a:rPr>
            </a:br>
            <a:r>
              <a:rPr lang="es-ES" sz="8800" b="1" u="none" cap="all" dirty="0">
                <a:ln w="0"/>
                <a:gradFill>
                  <a:gsLst>
                    <a:gs pos="0">
                      <a:srgbClr val="00B0F0"/>
                    </a:gs>
                    <a:gs pos="46000">
                      <a:srgbClr val="4B78BB"/>
                    </a:gs>
                    <a:gs pos="50000">
                      <a:srgbClr val="3268A9"/>
                    </a:gs>
                    <a:gs pos="83000">
                      <a:schemeClr val="tx2">
                        <a:lumMod val="50000"/>
                      </a:schemeClr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5400000" scaled="0"/>
                </a:gradFill>
                <a:effectLst>
                  <a:glow rad="508000">
                    <a:schemeClr val="bg1">
                      <a:alpha val="50000"/>
                    </a:schemeClr>
                  </a:glow>
                </a:effectLst>
                <a:latin typeface="Swis721 Blk BT" pitchFamily="34" charset="0"/>
              </a:rPr>
              <a:t>de </a:t>
            </a:r>
            <a:r>
              <a:rPr lang="es-ES" sz="8800" b="1" u="none" cap="all" dirty="0" err="1">
                <a:ln w="0"/>
                <a:gradFill>
                  <a:gsLst>
                    <a:gs pos="0">
                      <a:srgbClr val="00B0F0"/>
                    </a:gs>
                    <a:gs pos="46000">
                      <a:srgbClr val="4B78BB"/>
                    </a:gs>
                    <a:gs pos="50000">
                      <a:srgbClr val="3268A9"/>
                    </a:gs>
                    <a:gs pos="83000">
                      <a:schemeClr val="tx2">
                        <a:lumMod val="50000"/>
                      </a:schemeClr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5400000" scaled="0"/>
                </a:gradFill>
                <a:effectLst>
                  <a:glow rad="508000">
                    <a:schemeClr val="bg1">
                      <a:alpha val="50000"/>
                    </a:schemeClr>
                  </a:glow>
                </a:effectLst>
                <a:latin typeface="Swis721 Blk BT" pitchFamily="34" charset="0"/>
              </a:rPr>
              <a:t>jesus</a:t>
            </a:r>
            <a:r>
              <a:rPr lang="es-ES" sz="8800" b="1" u="none" cap="all" dirty="0">
                <a:ln w="0"/>
                <a:gradFill>
                  <a:gsLst>
                    <a:gs pos="0">
                      <a:srgbClr val="00B0F0"/>
                    </a:gs>
                    <a:gs pos="46000">
                      <a:srgbClr val="4B78BB"/>
                    </a:gs>
                    <a:gs pos="50000">
                      <a:srgbClr val="3268A9"/>
                    </a:gs>
                    <a:gs pos="83000">
                      <a:schemeClr val="tx2">
                        <a:lumMod val="50000"/>
                      </a:schemeClr>
                    </a:gs>
                    <a:gs pos="100000">
                      <a:schemeClr val="tx2">
                        <a:lumMod val="50000"/>
                      </a:schemeClr>
                    </a:gs>
                  </a:gsLst>
                  <a:lin ang="5400000" scaled="0"/>
                </a:gradFill>
                <a:effectLst>
                  <a:glow rad="508000">
                    <a:schemeClr val="bg1">
                      <a:alpha val="50000"/>
                    </a:schemeClr>
                  </a:glow>
                </a:effectLst>
                <a:latin typeface="Swis721 Blk BT" pitchFamily="34" charset="0"/>
              </a:rPr>
              <a:t>”</a:t>
            </a:r>
            <a:endParaRPr lang="es-ES" sz="8800" b="1" cap="all" dirty="0">
              <a:ln w="0"/>
              <a:gradFill>
                <a:gsLst>
                  <a:gs pos="0">
                    <a:srgbClr val="00B0F0"/>
                  </a:gs>
                  <a:gs pos="46000">
                    <a:srgbClr val="4B78BB"/>
                  </a:gs>
                  <a:gs pos="50000">
                    <a:srgbClr val="3268A9"/>
                  </a:gs>
                  <a:gs pos="83000">
                    <a:schemeClr val="tx2">
                      <a:lumMod val="50000"/>
                    </a:schemeClr>
                  </a:gs>
                  <a:gs pos="100000">
                    <a:schemeClr val="tx2">
                      <a:lumMod val="50000"/>
                    </a:schemeClr>
                  </a:gs>
                </a:gsLst>
                <a:lin ang="5400000" scaled="0"/>
              </a:gradFill>
              <a:effectLst>
                <a:glow rad="508000">
                  <a:schemeClr val="bg1">
                    <a:alpha val="50000"/>
                  </a:schemeClr>
                </a:glow>
              </a:effectLst>
              <a:latin typeface="Swis721 Blk B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0340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0.01734 L 0.73229 -0.20648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615" y="-1119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Gerhard\Documents\_Estudios Biblicos PPT\ondaWEB6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420380"/>
            <a:ext cx="9144001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-11072" y="512676"/>
            <a:ext cx="9155072" cy="5940660"/>
          </a:xfrm>
          <a:prstGeom prst="rect">
            <a:avLst/>
          </a:prstGeom>
          <a:gradFill>
            <a:gsLst>
              <a:gs pos="0">
                <a:srgbClr val="44281C"/>
              </a:gs>
              <a:gs pos="14000">
                <a:srgbClr val="FF9900">
                  <a:shade val="30000"/>
                  <a:satMod val="115000"/>
                  <a:alpha val="55000"/>
                </a:srgbClr>
              </a:gs>
              <a:gs pos="30000">
                <a:srgbClr val="FF9900">
                  <a:shade val="67500"/>
                  <a:satMod val="115000"/>
                  <a:alpha val="44000"/>
                </a:srgbClr>
              </a:gs>
              <a:gs pos="98000">
                <a:srgbClr val="FFC000">
                  <a:alpha val="75000"/>
                </a:srgbClr>
              </a:gs>
              <a:gs pos="59000">
                <a:srgbClr val="FF9900">
                  <a:shade val="100000"/>
                  <a:satMod val="115000"/>
                  <a:alpha val="17000"/>
                </a:srgbClr>
              </a:gs>
            </a:gsLst>
            <a:lin ang="16200000" scaled="1"/>
          </a:gradFill>
          <a:ln>
            <a:noFill/>
          </a:ln>
          <a:effectLst>
            <a:softEdge rad="635000"/>
          </a:effectLst>
        </p:spPr>
        <p:txBody>
          <a:bodyPr lIns="360000" tIns="360000" rIns="360000" bIns="360000" anchor="t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685800" indent="-685800">
              <a:buFont typeface="Arial" pitchFamily="34" charset="0"/>
              <a:buChar char="•"/>
            </a:pPr>
            <a:r>
              <a:rPr lang="es-AR" sz="3200" b="1" spc="50" dirty="0">
                <a:ln w="11430"/>
                <a:gradFill flip="none" rotWithShape="1">
                  <a:gsLst>
                    <a:gs pos="0">
                      <a:srgbClr val="0033CC">
                        <a:shade val="30000"/>
                        <a:satMod val="115000"/>
                      </a:srgbClr>
                    </a:gs>
                    <a:gs pos="50000">
                      <a:srgbClr val="0033CC">
                        <a:shade val="67500"/>
                        <a:satMod val="115000"/>
                      </a:srgbClr>
                    </a:gs>
                    <a:gs pos="100000">
                      <a:srgbClr val="0033CC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63500" dir="2700000" algn="tl" rotWithShape="0">
                    <a:prstClr val="black">
                      <a:alpha val="72000"/>
                    </a:prstClr>
                  </a:outerShdw>
                </a:effectLst>
                <a:latin typeface="Trajan Pro" pitchFamily="18" charset="0"/>
                <a:cs typeface="Consolas" pitchFamily="49" charset="0"/>
              </a:rPr>
              <a:t>A </a:t>
            </a:r>
            <a:r>
              <a:rPr lang="es-AR" sz="3200" b="1" spc="50" dirty="0" err="1">
                <a:ln w="11430"/>
                <a:gradFill flip="none" rotWithShape="1">
                  <a:gsLst>
                    <a:gs pos="0">
                      <a:srgbClr val="0033CC">
                        <a:shade val="30000"/>
                        <a:satMod val="115000"/>
                      </a:srgbClr>
                    </a:gs>
                    <a:gs pos="50000">
                      <a:srgbClr val="0033CC">
                        <a:shade val="67500"/>
                        <a:satMod val="115000"/>
                      </a:srgbClr>
                    </a:gs>
                    <a:gs pos="100000">
                      <a:srgbClr val="0033CC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63500" dir="2700000" algn="tl" rotWithShape="0">
                    <a:prstClr val="black">
                      <a:alpha val="72000"/>
                    </a:prstClr>
                  </a:outerShdw>
                </a:effectLst>
                <a:latin typeface="Trajan Pro" pitchFamily="18" charset="0"/>
                <a:cs typeface="Consolas" pitchFamily="49" charset="0"/>
              </a:rPr>
              <a:t>palavra</a:t>
            </a:r>
            <a:r>
              <a:rPr lang="es-AR" sz="3200" b="1" spc="50" dirty="0">
                <a:ln w="11430"/>
                <a:gradFill flip="none" rotWithShape="1">
                  <a:gsLst>
                    <a:gs pos="0">
                      <a:srgbClr val="0033CC">
                        <a:shade val="30000"/>
                        <a:satMod val="115000"/>
                      </a:srgbClr>
                    </a:gs>
                    <a:gs pos="50000">
                      <a:srgbClr val="0033CC">
                        <a:shade val="67500"/>
                        <a:satMod val="115000"/>
                      </a:srgbClr>
                    </a:gs>
                    <a:gs pos="100000">
                      <a:srgbClr val="0033CC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63500" dir="2700000" algn="tl" rotWithShape="0">
                    <a:prstClr val="black">
                      <a:alpha val="72000"/>
                    </a:prstClr>
                  </a:outerShdw>
                </a:effectLst>
                <a:latin typeface="Trajan Pro" pitchFamily="18" charset="0"/>
                <a:cs typeface="Consolas" pitchFamily="49" charset="0"/>
              </a:rPr>
              <a:t> profeta </a:t>
            </a:r>
            <a:r>
              <a:rPr lang="es-AR" sz="3200" b="1" spc="50" dirty="0" err="1">
                <a:ln w="11430"/>
                <a:gradFill flip="none" rotWithShape="1">
                  <a:gsLst>
                    <a:gs pos="0">
                      <a:srgbClr val="0033CC">
                        <a:shade val="30000"/>
                        <a:satMod val="115000"/>
                      </a:srgbClr>
                    </a:gs>
                    <a:gs pos="50000">
                      <a:srgbClr val="0033CC">
                        <a:shade val="67500"/>
                        <a:satMod val="115000"/>
                      </a:srgbClr>
                    </a:gs>
                    <a:gs pos="100000">
                      <a:srgbClr val="0033CC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63500" dir="2700000" algn="tl" rotWithShape="0">
                    <a:prstClr val="black">
                      <a:alpha val="72000"/>
                    </a:prstClr>
                  </a:outerShdw>
                </a:effectLst>
                <a:latin typeface="Trajan Pro" pitchFamily="18" charset="0"/>
                <a:cs typeface="Consolas" pitchFamily="49" charset="0"/>
              </a:rPr>
              <a:t>vem</a:t>
            </a:r>
            <a:r>
              <a:rPr lang="es-AR" sz="3200" b="1" spc="50" dirty="0">
                <a:ln w="11430"/>
                <a:gradFill flip="none" rotWithShape="1">
                  <a:gsLst>
                    <a:gs pos="0">
                      <a:srgbClr val="0033CC">
                        <a:shade val="30000"/>
                        <a:satMod val="115000"/>
                      </a:srgbClr>
                    </a:gs>
                    <a:gs pos="50000">
                      <a:srgbClr val="0033CC">
                        <a:shade val="67500"/>
                        <a:satMod val="115000"/>
                      </a:srgbClr>
                    </a:gs>
                    <a:gs pos="100000">
                      <a:srgbClr val="0033CC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63500" dir="2700000" algn="tl" rotWithShape="0">
                    <a:prstClr val="black">
                      <a:alpha val="72000"/>
                    </a:prstClr>
                  </a:outerShdw>
                </a:effectLst>
                <a:latin typeface="Trajan Pro" pitchFamily="18" charset="0"/>
                <a:cs typeface="Consolas" pitchFamily="49" charset="0"/>
              </a:rPr>
              <a:t> de </a:t>
            </a:r>
            <a:r>
              <a:rPr lang="es-AR" sz="3200" b="1" spc="50" dirty="0" err="1">
                <a:ln w="11430"/>
                <a:gradFill flip="none" rotWithShape="1">
                  <a:gsLst>
                    <a:gs pos="0">
                      <a:srgbClr val="0033CC">
                        <a:shade val="30000"/>
                        <a:satMod val="115000"/>
                      </a:srgbClr>
                    </a:gs>
                    <a:gs pos="50000">
                      <a:srgbClr val="0033CC">
                        <a:shade val="67500"/>
                        <a:satMod val="115000"/>
                      </a:srgbClr>
                    </a:gs>
                    <a:gs pos="100000">
                      <a:srgbClr val="0033CC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63500" dir="2700000" algn="tl" rotWithShape="0">
                    <a:prstClr val="black">
                      <a:alpha val="72000"/>
                    </a:prstClr>
                  </a:outerShdw>
                </a:effectLst>
                <a:latin typeface="Trajan Pro" pitchFamily="18" charset="0"/>
                <a:cs typeface="Consolas" pitchFamily="49" charset="0"/>
              </a:rPr>
              <a:t>duas</a:t>
            </a:r>
            <a:r>
              <a:rPr lang="es-AR" sz="3200" b="1" spc="50" dirty="0">
                <a:ln w="11430"/>
                <a:gradFill flip="none" rotWithShape="1">
                  <a:gsLst>
                    <a:gs pos="0">
                      <a:srgbClr val="0033CC">
                        <a:shade val="30000"/>
                        <a:satMod val="115000"/>
                      </a:srgbClr>
                    </a:gs>
                    <a:gs pos="50000">
                      <a:srgbClr val="0033CC">
                        <a:shade val="67500"/>
                        <a:satMod val="115000"/>
                      </a:srgbClr>
                    </a:gs>
                    <a:gs pos="100000">
                      <a:srgbClr val="0033CC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63500" dir="2700000" algn="tl" rotWithShape="0">
                    <a:prstClr val="black">
                      <a:alpha val="72000"/>
                    </a:prstClr>
                  </a:outerShdw>
                </a:effectLst>
                <a:latin typeface="Trajan Pro" pitchFamily="18" charset="0"/>
                <a:cs typeface="Consolas" pitchFamily="49" charset="0"/>
              </a:rPr>
              <a:t> </a:t>
            </a:r>
            <a:r>
              <a:rPr lang="es-AR" sz="3200" b="1" spc="50" dirty="0" err="1">
                <a:ln w="11430"/>
                <a:gradFill flip="none" rotWithShape="1">
                  <a:gsLst>
                    <a:gs pos="0">
                      <a:srgbClr val="0033CC">
                        <a:shade val="30000"/>
                        <a:satMod val="115000"/>
                      </a:srgbClr>
                    </a:gs>
                    <a:gs pos="50000">
                      <a:srgbClr val="0033CC">
                        <a:shade val="67500"/>
                        <a:satMod val="115000"/>
                      </a:srgbClr>
                    </a:gs>
                    <a:gs pos="100000">
                      <a:srgbClr val="0033CC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63500" dir="2700000" algn="tl" rotWithShape="0">
                    <a:prstClr val="black">
                      <a:alpha val="72000"/>
                    </a:prstClr>
                  </a:outerShdw>
                </a:effectLst>
                <a:latin typeface="Trajan Pro" pitchFamily="18" charset="0"/>
                <a:cs typeface="Consolas" pitchFamily="49" charset="0"/>
              </a:rPr>
              <a:t>palavras</a:t>
            </a:r>
            <a:r>
              <a:rPr lang="es-AR" sz="3200" b="1" spc="50" dirty="0">
                <a:ln w="11430"/>
                <a:gradFill flip="none" rotWithShape="1">
                  <a:gsLst>
                    <a:gs pos="0">
                      <a:srgbClr val="0033CC">
                        <a:shade val="30000"/>
                        <a:satMod val="115000"/>
                      </a:srgbClr>
                    </a:gs>
                    <a:gs pos="50000">
                      <a:srgbClr val="0033CC">
                        <a:shade val="67500"/>
                        <a:satMod val="115000"/>
                      </a:srgbClr>
                    </a:gs>
                    <a:gs pos="100000">
                      <a:srgbClr val="0033CC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63500" dir="2700000" algn="tl" rotWithShape="0">
                    <a:prstClr val="black">
                      <a:alpha val="72000"/>
                    </a:prstClr>
                  </a:outerShdw>
                </a:effectLst>
                <a:latin typeface="Trajan Pro" pitchFamily="18" charset="0"/>
                <a:cs typeface="Consolas" pitchFamily="49" charset="0"/>
              </a:rPr>
              <a:t> hebraicas: </a:t>
            </a:r>
            <a:r>
              <a:rPr lang="es-AR" sz="3200" b="1" spc="50" dirty="0">
                <a:ln w="11430"/>
                <a:solidFill>
                  <a:srgbClr val="FF0000"/>
                </a:solidFill>
                <a:effectLst>
                  <a:outerShdw blurRad="50800" dist="63500" dir="2700000" algn="tl" rotWithShape="0">
                    <a:prstClr val="black">
                      <a:alpha val="72000"/>
                    </a:prstClr>
                  </a:outerShdw>
                </a:effectLst>
                <a:latin typeface="Trajan Pro" pitchFamily="18" charset="0"/>
                <a:cs typeface="Consolas" pitchFamily="49" charset="0"/>
              </a:rPr>
              <a:t>"</a:t>
            </a:r>
            <a:r>
              <a:rPr lang="es-AR" sz="3200" b="1" spc="50" dirty="0" err="1">
                <a:ln w="11430"/>
                <a:solidFill>
                  <a:srgbClr val="FF0000"/>
                </a:solidFill>
                <a:effectLst>
                  <a:outerShdw blurRad="50800" dist="63500" dir="2700000" algn="tl" rotWithShape="0">
                    <a:prstClr val="black">
                      <a:alpha val="72000"/>
                    </a:prstClr>
                  </a:outerShdw>
                </a:effectLst>
                <a:latin typeface="Trajan Pro" pitchFamily="18" charset="0"/>
                <a:cs typeface="Consolas" pitchFamily="49" charset="0"/>
              </a:rPr>
              <a:t>roeh</a:t>
            </a:r>
            <a:r>
              <a:rPr lang="es-AR" sz="3200" b="1" spc="50" dirty="0">
                <a:ln w="11430"/>
                <a:solidFill>
                  <a:srgbClr val="FF0000"/>
                </a:solidFill>
                <a:effectLst>
                  <a:outerShdw blurRad="50800" dist="63500" dir="2700000" algn="tl" rotWithShape="0">
                    <a:prstClr val="black">
                      <a:alpha val="72000"/>
                    </a:prstClr>
                  </a:outerShdw>
                </a:effectLst>
                <a:latin typeface="Trajan Pro" pitchFamily="18" charset="0"/>
                <a:cs typeface="Consolas" pitchFamily="49" charset="0"/>
              </a:rPr>
              <a:t>" </a:t>
            </a:r>
            <a:r>
              <a:rPr lang="es-AR" sz="3200" b="1" spc="50" dirty="0">
                <a:ln w="11430"/>
                <a:gradFill flip="none" rotWithShape="1">
                  <a:gsLst>
                    <a:gs pos="0">
                      <a:srgbClr val="0033CC">
                        <a:shade val="30000"/>
                        <a:satMod val="115000"/>
                      </a:srgbClr>
                    </a:gs>
                    <a:gs pos="50000">
                      <a:srgbClr val="0033CC">
                        <a:shade val="67500"/>
                        <a:satMod val="115000"/>
                      </a:srgbClr>
                    </a:gs>
                    <a:gs pos="100000">
                      <a:srgbClr val="0033CC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63500" dir="2700000" algn="tl" rotWithShape="0">
                    <a:prstClr val="black">
                      <a:alpha val="72000"/>
                    </a:prstClr>
                  </a:outerShdw>
                </a:effectLst>
                <a:latin typeface="Trajan Pro" pitchFamily="18" charset="0"/>
                <a:cs typeface="Consolas" pitchFamily="49" charset="0"/>
              </a:rPr>
              <a:t>que significa </a:t>
            </a:r>
            <a:r>
              <a:rPr lang="es-AR" sz="3200" b="1" spc="50" dirty="0">
                <a:ln w="11430"/>
                <a:solidFill>
                  <a:srgbClr val="FF0000"/>
                </a:solidFill>
                <a:effectLst>
                  <a:outerShdw blurRad="50800" dist="63500" dir="2700000" algn="tl" rotWithShape="0">
                    <a:prstClr val="black">
                      <a:alpha val="72000"/>
                    </a:prstClr>
                  </a:outerShdw>
                </a:effectLst>
                <a:latin typeface="Trajan Pro" pitchFamily="18" charset="0"/>
                <a:cs typeface="Consolas" pitchFamily="49" charset="0"/>
              </a:rPr>
              <a:t>"ver", </a:t>
            </a:r>
            <a:r>
              <a:rPr lang="es-AR" sz="3200" b="1" spc="50" dirty="0">
                <a:ln w="11430"/>
                <a:gradFill flip="none" rotWithShape="1">
                  <a:gsLst>
                    <a:gs pos="0">
                      <a:srgbClr val="0033CC">
                        <a:shade val="30000"/>
                        <a:satMod val="115000"/>
                      </a:srgbClr>
                    </a:gs>
                    <a:gs pos="50000">
                      <a:srgbClr val="0033CC">
                        <a:shade val="67500"/>
                        <a:satMod val="115000"/>
                      </a:srgbClr>
                    </a:gs>
                    <a:gs pos="100000">
                      <a:srgbClr val="0033CC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63500" dir="2700000" algn="tl" rotWithShape="0">
                    <a:prstClr val="black">
                      <a:alpha val="72000"/>
                    </a:prstClr>
                  </a:outerShdw>
                </a:effectLst>
                <a:latin typeface="Trajan Pro" pitchFamily="18" charset="0"/>
                <a:cs typeface="Consolas" pitchFamily="49" charset="0"/>
              </a:rPr>
              <a:t>por </a:t>
            </a:r>
            <a:r>
              <a:rPr lang="es-AR" sz="3200" b="1" spc="50" dirty="0" err="1">
                <a:ln w="11430"/>
                <a:gradFill flip="none" rotWithShape="1">
                  <a:gsLst>
                    <a:gs pos="0">
                      <a:srgbClr val="0033CC">
                        <a:shade val="30000"/>
                        <a:satMod val="115000"/>
                      </a:srgbClr>
                    </a:gs>
                    <a:gs pos="50000">
                      <a:srgbClr val="0033CC">
                        <a:shade val="67500"/>
                        <a:satMod val="115000"/>
                      </a:srgbClr>
                    </a:gs>
                    <a:gs pos="100000">
                      <a:srgbClr val="0033CC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63500" dir="2700000" algn="tl" rotWithShape="0">
                    <a:prstClr val="black">
                      <a:alpha val="72000"/>
                    </a:prstClr>
                  </a:outerShdw>
                </a:effectLst>
                <a:latin typeface="Trajan Pro" pitchFamily="18" charset="0"/>
                <a:cs typeface="Consolas" pitchFamily="49" charset="0"/>
              </a:rPr>
              <a:t>isso</a:t>
            </a:r>
            <a:r>
              <a:rPr lang="es-AR" sz="3200" b="1" spc="50" dirty="0">
                <a:ln w="11430"/>
                <a:gradFill flip="none" rotWithShape="1">
                  <a:gsLst>
                    <a:gs pos="0">
                      <a:srgbClr val="0033CC">
                        <a:shade val="30000"/>
                        <a:satMod val="115000"/>
                      </a:srgbClr>
                    </a:gs>
                    <a:gs pos="50000">
                      <a:srgbClr val="0033CC">
                        <a:shade val="67500"/>
                        <a:satMod val="115000"/>
                      </a:srgbClr>
                    </a:gs>
                    <a:gs pos="100000">
                      <a:srgbClr val="0033CC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63500" dir="2700000" algn="tl" rotWithShape="0">
                    <a:prstClr val="black">
                      <a:alpha val="72000"/>
                    </a:prstClr>
                  </a:outerShdw>
                </a:effectLst>
                <a:latin typeface="Trajan Pro" pitchFamily="18" charset="0"/>
                <a:cs typeface="Consolas" pitchFamily="49" charset="0"/>
              </a:rPr>
              <a:t> </a:t>
            </a:r>
            <a:r>
              <a:rPr lang="es-AR" sz="3200" b="1" spc="50" dirty="0" err="1">
                <a:ln w="11430"/>
                <a:gradFill flip="none" rotWithShape="1">
                  <a:gsLst>
                    <a:gs pos="0">
                      <a:srgbClr val="0033CC">
                        <a:shade val="30000"/>
                        <a:satMod val="115000"/>
                      </a:srgbClr>
                    </a:gs>
                    <a:gs pos="50000">
                      <a:srgbClr val="0033CC">
                        <a:shade val="67500"/>
                        <a:satMod val="115000"/>
                      </a:srgbClr>
                    </a:gs>
                    <a:gs pos="100000">
                      <a:srgbClr val="0033CC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63500" dir="2700000" algn="tl" rotWithShape="0">
                    <a:prstClr val="black">
                      <a:alpha val="72000"/>
                    </a:prstClr>
                  </a:outerShdw>
                </a:effectLst>
                <a:latin typeface="Trajan Pro" pitchFamily="18" charset="0"/>
                <a:cs typeface="Consolas" pitchFamily="49" charset="0"/>
              </a:rPr>
              <a:t>também</a:t>
            </a:r>
            <a:r>
              <a:rPr lang="es-AR" sz="3200" b="1" spc="50" dirty="0">
                <a:ln w="11430"/>
                <a:gradFill flip="none" rotWithShape="1">
                  <a:gsLst>
                    <a:gs pos="0">
                      <a:srgbClr val="0033CC">
                        <a:shade val="30000"/>
                        <a:satMod val="115000"/>
                      </a:srgbClr>
                    </a:gs>
                    <a:gs pos="50000">
                      <a:srgbClr val="0033CC">
                        <a:shade val="67500"/>
                        <a:satMod val="115000"/>
                      </a:srgbClr>
                    </a:gs>
                    <a:gs pos="100000">
                      <a:srgbClr val="0033CC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63500" dir="2700000" algn="tl" rotWithShape="0">
                    <a:prstClr val="black">
                      <a:alpha val="72000"/>
                    </a:prstClr>
                  </a:outerShdw>
                </a:effectLst>
                <a:latin typeface="Trajan Pro" pitchFamily="18" charset="0"/>
                <a:cs typeface="Consolas" pitchFamily="49" charset="0"/>
              </a:rPr>
              <a:t> se </a:t>
            </a:r>
            <a:r>
              <a:rPr lang="es-AR" sz="3200" b="1" spc="50" dirty="0" err="1">
                <a:ln w="11430"/>
                <a:gradFill flip="none" rotWithShape="1">
                  <a:gsLst>
                    <a:gs pos="0">
                      <a:srgbClr val="0033CC">
                        <a:shade val="30000"/>
                        <a:satMod val="115000"/>
                      </a:srgbClr>
                    </a:gs>
                    <a:gs pos="50000">
                      <a:srgbClr val="0033CC">
                        <a:shade val="67500"/>
                        <a:satMod val="115000"/>
                      </a:srgbClr>
                    </a:gs>
                    <a:gs pos="100000">
                      <a:srgbClr val="0033CC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63500" dir="2700000" algn="tl" rotWithShape="0">
                    <a:prstClr val="black">
                      <a:alpha val="72000"/>
                    </a:prstClr>
                  </a:outerShdw>
                </a:effectLst>
                <a:latin typeface="Trajan Pro" pitchFamily="18" charset="0"/>
                <a:cs typeface="Consolas" pitchFamily="49" charset="0"/>
              </a:rPr>
              <a:t>chamava</a:t>
            </a:r>
            <a:r>
              <a:rPr lang="es-AR" sz="3200" b="1" spc="50" dirty="0">
                <a:ln w="11430"/>
                <a:gradFill flip="none" rotWithShape="1">
                  <a:gsLst>
                    <a:gs pos="0">
                      <a:srgbClr val="0033CC">
                        <a:shade val="30000"/>
                        <a:satMod val="115000"/>
                      </a:srgbClr>
                    </a:gs>
                    <a:gs pos="50000">
                      <a:srgbClr val="0033CC">
                        <a:shade val="67500"/>
                        <a:satMod val="115000"/>
                      </a:srgbClr>
                    </a:gs>
                    <a:gs pos="100000">
                      <a:srgbClr val="0033CC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63500" dir="2700000" algn="tl" rotWithShape="0">
                    <a:prstClr val="black">
                      <a:alpha val="72000"/>
                    </a:prstClr>
                  </a:outerShdw>
                </a:effectLst>
                <a:latin typeface="Trajan Pro" pitchFamily="18" charset="0"/>
                <a:cs typeface="Consolas" pitchFamily="49" charset="0"/>
              </a:rPr>
              <a:t> </a:t>
            </a:r>
            <a:r>
              <a:rPr lang="es-AR" sz="3200" b="1" spc="50" dirty="0" err="1">
                <a:ln w="11430"/>
                <a:gradFill flip="none" rotWithShape="1">
                  <a:gsLst>
                    <a:gs pos="0">
                      <a:srgbClr val="0033CC">
                        <a:shade val="30000"/>
                        <a:satMod val="115000"/>
                      </a:srgbClr>
                    </a:gs>
                    <a:gs pos="50000">
                      <a:srgbClr val="0033CC">
                        <a:shade val="67500"/>
                        <a:satMod val="115000"/>
                      </a:srgbClr>
                    </a:gs>
                    <a:gs pos="100000">
                      <a:srgbClr val="0033CC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63500" dir="2700000" algn="tl" rotWithShape="0">
                    <a:prstClr val="black">
                      <a:alpha val="72000"/>
                    </a:prstClr>
                  </a:outerShdw>
                </a:effectLst>
                <a:latin typeface="Trajan Pro" pitchFamily="18" charset="0"/>
                <a:cs typeface="Consolas" pitchFamily="49" charset="0"/>
              </a:rPr>
              <a:t>aos</a:t>
            </a:r>
            <a:r>
              <a:rPr lang="es-AR" sz="3200" b="1" spc="50" dirty="0">
                <a:ln w="11430"/>
                <a:gradFill flip="none" rotWithShape="1">
                  <a:gsLst>
                    <a:gs pos="0">
                      <a:srgbClr val="0033CC">
                        <a:shade val="30000"/>
                        <a:satMod val="115000"/>
                      </a:srgbClr>
                    </a:gs>
                    <a:gs pos="50000">
                      <a:srgbClr val="0033CC">
                        <a:shade val="67500"/>
                        <a:satMod val="115000"/>
                      </a:srgbClr>
                    </a:gs>
                    <a:gs pos="100000">
                      <a:srgbClr val="0033CC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63500" dir="2700000" algn="tl" rotWithShape="0">
                    <a:prstClr val="black">
                      <a:alpha val="72000"/>
                    </a:prstClr>
                  </a:outerShdw>
                </a:effectLst>
                <a:latin typeface="Trajan Pro" pitchFamily="18" charset="0"/>
                <a:cs typeface="Consolas" pitchFamily="49" charset="0"/>
              </a:rPr>
              <a:t> profetas videntes (1 Sam. 9:9), e a </a:t>
            </a:r>
            <a:r>
              <a:rPr lang="es-AR" sz="3200" b="1" spc="50" dirty="0" err="1">
                <a:ln w="11430"/>
                <a:gradFill flip="none" rotWithShape="1">
                  <a:gsLst>
                    <a:gs pos="0">
                      <a:srgbClr val="0033CC">
                        <a:shade val="30000"/>
                        <a:satMod val="115000"/>
                      </a:srgbClr>
                    </a:gs>
                    <a:gs pos="50000">
                      <a:srgbClr val="0033CC">
                        <a:shade val="67500"/>
                        <a:satMod val="115000"/>
                      </a:srgbClr>
                    </a:gs>
                    <a:gs pos="100000">
                      <a:srgbClr val="0033CC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63500" dir="2700000" algn="tl" rotWithShape="0">
                    <a:prstClr val="black">
                      <a:alpha val="72000"/>
                    </a:prstClr>
                  </a:outerShdw>
                </a:effectLst>
                <a:latin typeface="Trajan Pro" pitchFamily="18" charset="0"/>
                <a:cs typeface="Consolas" pitchFamily="49" charset="0"/>
              </a:rPr>
              <a:t>palavra</a:t>
            </a:r>
            <a:r>
              <a:rPr lang="es-AR" sz="3200" b="1" spc="50" dirty="0">
                <a:ln w="11430"/>
                <a:gradFill flip="none" rotWithShape="1">
                  <a:gsLst>
                    <a:gs pos="0">
                      <a:srgbClr val="0033CC">
                        <a:shade val="30000"/>
                        <a:satMod val="115000"/>
                      </a:srgbClr>
                    </a:gs>
                    <a:gs pos="50000">
                      <a:srgbClr val="0033CC">
                        <a:shade val="67500"/>
                        <a:satMod val="115000"/>
                      </a:srgbClr>
                    </a:gs>
                    <a:gs pos="100000">
                      <a:srgbClr val="0033CC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63500" dir="2700000" algn="tl" rotWithShape="0">
                    <a:prstClr val="black">
                      <a:alpha val="72000"/>
                    </a:prstClr>
                  </a:outerShdw>
                </a:effectLst>
                <a:latin typeface="Trajan Pro" pitchFamily="18" charset="0"/>
                <a:cs typeface="Consolas" pitchFamily="49" charset="0"/>
              </a:rPr>
              <a:t> </a:t>
            </a:r>
            <a:r>
              <a:rPr lang="es-AR" sz="3200" b="1" spc="50" dirty="0">
                <a:ln w="11430"/>
                <a:solidFill>
                  <a:srgbClr val="FF0000"/>
                </a:solidFill>
                <a:effectLst>
                  <a:outerShdw blurRad="50800" dist="63500" dir="2700000" algn="tl" rotWithShape="0">
                    <a:prstClr val="black">
                      <a:alpha val="72000"/>
                    </a:prstClr>
                  </a:outerShdw>
                </a:effectLst>
                <a:latin typeface="Trajan Pro" pitchFamily="18" charset="0"/>
                <a:cs typeface="Consolas" pitchFamily="49" charset="0"/>
              </a:rPr>
              <a:t>"</a:t>
            </a:r>
            <a:r>
              <a:rPr lang="es-AR" sz="3200" b="1" spc="50" dirty="0" err="1">
                <a:ln w="11430"/>
                <a:solidFill>
                  <a:srgbClr val="FF0000"/>
                </a:solidFill>
                <a:effectLst>
                  <a:outerShdw blurRad="50800" dist="63500" dir="2700000" algn="tl" rotWithShape="0">
                    <a:prstClr val="black">
                      <a:alpha val="72000"/>
                    </a:prstClr>
                  </a:outerShdw>
                </a:effectLst>
                <a:latin typeface="Trajan Pro" pitchFamily="18" charset="0"/>
                <a:cs typeface="Consolas" pitchFamily="49" charset="0"/>
              </a:rPr>
              <a:t>nabi</a:t>
            </a:r>
            <a:r>
              <a:rPr lang="es-AR" sz="3200" b="1" spc="50" dirty="0">
                <a:ln w="11430"/>
                <a:solidFill>
                  <a:srgbClr val="FF0000"/>
                </a:solidFill>
                <a:effectLst>
                  <a:outerShdw blurRad="50800" dist="63500" dir="2700000" algn="tl" rotWithShape="0">
                    <a:prstClr val="black">
                      <a:alpha val="72000"/>
                    </a:prstClr>
                  </a:outerShdw>
                </a:effectLst>
                <a:latin typeface="Trajan Pro" pitchFamily="18" charset="0"/>
                <a:cs typeface="Consolas" pitchFamily="49" charset="0"/>
              </a:rPr>
              <a:t>" </a:t>
            </a:r>
            <a:r>
              <a:rPr lang="es-AR" sz="3200" b="1" spc="50" dirty="0">
                <a:ln w="11430"/>
                <a:gradFill flip="none" rotWithShape="1">
                  <a:gsLst>
                    <a:gs pos="0">
                      <a:srgbClr val="0033CC">
                        <a:shade val="30000"/>
                        <a:satMod val="115000"/>
                      </a:srgbClr>
                    </a:gs>
                    <a:gs pos="50000">
                      <a:srgbClr val="0033CC">
                        <a:shade val="67500"/>
                        <a:satMod val="115000"/>
                      </a:srgbClr>
                    </a:gs>
                    <a:gs pos="100000">
                      <a:srgbClr val="0033CC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63500" dir="2700000" algn="tl" rotWithShape="0">
                    <a:prstClr val="black">
                      <a:alpha val="72000"/>
                    </a:prstClr>
                  </a:outerShdw>
                </a:effectLst>
                <a:latin typeface="Trajan Pro" pitchFamily="18" charset="0"/>
                <a:cs typeface="Consolas" pitchFamily="49" charset="0"/>
              </a:rPr>
              <a:t>que significa </a:t>
            </a:r>
            <a:r>
              <a:rPr lang="es-AR" sz="3200" b="1" spc="50" dirty="0">
                <a:ln w="11430"/>
                <a:solidFill>
                  <a:srgbClr val="FF0000"/>
                </a:solidFill>
                <a:effectLst>
                  <a:outerShdw blurRad="50800" dist="63500" dir="2700000" algn="tl" rotWithShape="0">
                    <a:prstClr val="black">
                      <a:alpha val="72000"/>
                    </a:prstClr>
                  </a:outerShdw>
                </a:effectLst>
                <a:latin typeface="Trajan Pro" pitchFamily="18" charset="0"/>
                <a:cs typeface="Consolas" pitchFamily="49" charset="0"/>
              </a:rPr>
              <a:t>"declarar“. </a:t>
            </a:r>
            <a:r>
              <a:rPr lang="es-AR" sz="3200" b="1" spc="50" dirty="0">
                <a:ln w="11430"/>
                <a:gradFill flip="none" rotWithShape="1">
                  <a:gsLst>
                    <a:gs pos="0">
                      <a:srgbClr val="0033CC">
                        <a:shade val="30000"/>
                        <a:satMod val="115000"/>
                      </a:srgbClr>
                    </a:gs>
                    <a:gs pos="50000">
                      <a:srgbClr val="0033CC">
                        <a:shade val="67500"/>
                        <a:satMod val="115000"/>
                      </a:srgbClr>
                    </a:gs>
                    <a:gs pos="100000">
                      <a:srgbClr val="0033CC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63500" dir="2700000" algn="tl" rotWithShape="0">
                    <a:prstClr val="black">
                      <a:alpha val="72000"/>
                    </a:prstClr>
                  </a:outerShdw>
                </a:effectLst>
                <a:latin typeface="Trajan Pro" pitchFamily="18" charset="0"/>
                <a:cs typeface="Consolas" pitchFamily="49" charset="0"/>
              </a:rPr>
              <a:t>De modo que o profeta </a:t>
            </a:r>
            <a:r>
              <a:rPr lang="es-AR" sz="3200" b="1" spc="50" dirty="0" err="1">
                <a:ln w="11430"/>
                <a:gradFill flip="none" rotWithShape="1">
                  <a:gsLst>
                    <a:gs pos="0">
                      <a:srgbClr val="0033CC">
                        <a:shade val="30000"/>
                        <a:satMod val="115000"/>
                      </a:srgbClr>
                    </a:gs>
                    <a:gs pos="50000">
                      <a:srgbClr val="0033CC">
                        <a:shade val="67500"/>
                        <a:satMod val="115000"/>
                      </a:srgbClr>
                    </a:gs>
                    <a:gs pos="100000">
                      <a:srgbClr val="0033CC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63500" dir="2700000" algn="tl" rotWithShape="0">
                    <a:prstClr val="black">
                      <a:alpha val="72000"/>
                    </a:prstClr>
                  </a:outerShdw>
                </a:effectLst>
                <a:latin typeface="Trajan Pro" pitchFamily="18" charset="0"/>
                <a:cs typeface="Consolas" pitchFamily="49" charset="0"/>
              </a:rPr>
              <a:t>vê</a:t>
            </a:r>
            <a:r>
              <a:rPr lang="es-AR" sz="3200" b="1" spc="50" dirty="0">
                <a:ln w="11430"/>
                <a:gradFill flip="none" rotWithShape="1">
                  <a:gsLst>
                    <a:gs pos="0">
                      <a:srgbClr val="0033CC">
                        <a:shade val="30000"/>
                        <a:satMod val="115000"/>
                      </a:srgbClr>
                    </a:gs>
                    <a:gs pos="50000">
                      <a:srgbClr val="0033CC">
                        <a:shade val="67500"/>
                        <a:satMod val="115000"/>
                      </a:srgbClr>
                    </a:gs>
                    <a:gs pos="100000">
                      <a:srgbClr val="0033CC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63500" dir="2700000" algn="tl" rotWithShape="0">
                    <a:prstClr val="black">
                      <a:alpha val="72000"/>
                    </a:prstClr>
                  </a:outerShdw>
                </a:effectLst>
                <a:latin typeface="Trajan Pro" pitchFamily="18" charset="0"/>
                <a:cs typeface="Consolas" pitchFamily="49" charset="0"/>
              </a:rPr>
              <a:t> e declara o que Deus </a:t>
            </a:r>
            <a:r>
              <a:rPr lang="es-AR" sz="3200" b="1" spc="50" dirty="0" err="1">
                <a:ln w="11430"/>
                <a:gradFill flip="none" rotWithShape="1">
                  <a:gsLst>
                    <a:gs pos="0">
                      <a:srgbClr val="0033CC">
                        <a:shade val="30000"/>
                        <a:satMod val="115000"/>
                      </a:srgbClr>
                    </a:gs>
                    <a:gs pos="50000">
                      <a:srgbClr val="0033CC">
                        <a:shade val="67500"/>
                        <a:satMod val="115000"/>
                      </a:srgbClr>
                    </a:gs>
                    <a:gs pos="100000">
                      <a:srgbClr val="0033CC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63500" dir="2700000" algn="tl" rotWithShape="0">
                    <a:prstClr val="black">
                      <a:alpha val="72000"/>
                    </a:prstClr>
                  </a:outerShdw>
                </a:effectLst>
                <a:latin typeface="Trajan Pro" pitchFamily="18" charset="0"/>
                <a:cs typeface="Consolas" pitchFamily="49" charset="0"/>
              </a:rPr>
              <a:t>lhe</a:t>
            </a:r>
            <a:r>
              <a:rPr lang="es-AR" sz="3200" b="1" spc="50" dirty="0">
                <a:ln w="11430"/>
                <a:gradFill flip="none" rotWithShape="1">
                  <a:gsLst>
                    <a:gs pos="0">
                      <a:srgbClr val="0033CC">
                        <a:shade val="30000"/>
                        <a:satMod val="115000"/>
                      </a:srgbClr>
                    </a:gs>
                    <a:gs pos="50000">
                      <a:srgbClr val="0033CC">
                        <a:shade val="67500"/>
                        <a:satMod val="115000"/>
                      </a:srgbClr>
                    </a:gs>
                    <a:gs pos="100000">
                      <a:srgbClr val="0033CC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63500" dir="2700000" algn="tl" rotWithShape="0">
                    <a:prstClr val="black">
                      <a:alpha val="72000"/>
                    </a:prstClr>
                  </a:outerShdw>
                </a:effectLst>
                <a:latin typeface="Trajan Pro" pitchFamily="18" charset="0"/>
                <a:cs typeface="Consolas" pitchFamily="49" charset="0"/>
              </a:rPr>
              <a:t> </a:t>
            </a:r>
            <a:r>
              <a:rPr lang="es-AR" sz="3200" b="1" spc="50" dirty="0" err="1">
                <a:ln w="11430"/>
                <a:gradFill flip="none" rotWithShape="1">
                  <a:gsLst>
                    <a:gs pos="0">
                      <a:srgbClr val="0033CC">
                        <a:shade val="30000"/>
                        <a:satMod val="115000"/>
                      </a:srgbClr>
                    </a:gs>
                    <a:gs pos="50000">
                      <a:srgbClr val="0033CC">
                        <a:shade val="67500"/>
                        <a:satMod val="115000"/>
                      </a:srgbClr>
                    </a:gs>
                    <a:gs pos="100000">
                      <a:srgbClr val="0033CC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63500" dir="2700000" algn="tl" rotWithShape="0">
                    <a:prstClr val="black">
                      <a:alpha val="72000"/>
                    </a:prstClr>
                  </a:outerShdw>
                </a:effectLst>
                <a:latin typeface="Trajan Pro" pitchFamily="18" charset="0"/>
                <a:cs typeface="Consolas" pitchFamily="49" charset="0"/>
              </a:rPr>
              <a:t>mostrou</a:t>
            </a:r>
            <a:r>
              <a:rPr lang="es-AR" sz="3200" b="1" spc="50" dirty="0">
                <a:ln w="11430"/>
                <a:gradFill flip="none" rotWithShape="1">
                  <a:gsLst>
                    <a:gs pos="0">
                      <a:srgbClr val="0033CC">
                        <a:shade val="30000"/>
                        <a:satMod val="115000"/>
                      </a:srgbClr>
                    </a:gs>
                    <a:gs pos="50000">
                      <a:srgbClr val="0033CC">
                        <a:shade val="67500"/>
                        <a:satMod val="115000"/>
                      </a:srgbClr>
                    </a:gs>
                    <a:gs pos="100000">
                      <a:srgbClr val="0033CC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63500" dir="2700000" algn="tl" rotWithShape="0">
                    <a:prstClr val="black">
                      <a:alpha val="72000"/>
                    </a:prstClr>
                  </a:outerShdw>
                </a:effectLst>
                <a:latin typeface="Trajan Pro" pitchFamily="18" charset="0"/>
                <a:cs typeface="Consolas" pitchFamily="49" charset="0"/>
              </a:rPr>
              <a:t>, para de seguida o </a:t>
            </a:r>
            <a:r>
              <a:rPr lang="es-AR" sz="3200" b="1" spc="50" dirty="0" err="1">
                <a:ln w="11430"/>
                <a:gradFill flip="none" rotWithShape="1">
                  <a:gsLst>
                    <a:gs pos="0">
                      <a:srgbClr val="0033CC">
                        <a:shade val="30000"/>
                        <a:satMod val="115000"/>
                      </a:srgbClr>
                    </a:gs>
                    <a:gs pos="50000">
                      <a:srgbClr val="0033CC">
                        <a:shade val="67500"/>
                        <a:satMod val="115000"/>
                      </a:srgbClr>
                    </a:gs>
                    <a:gs pos="100000">
                      <a:srgbClr val="0033CC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63500" dir="2700000" algn="tl" rotWithShape="0">
                    <a:prstClr val="black">
                      <a:alpha val="72000"/>
                    </a:prstClr>
                  </a:outerShdw>
                </a:effectLst>
                <a:latin typeface="Trajan Pro" pitchFamily="18" charset="0"/>
                <a:cs typeface="Consolas" pitchFamily="49" charset="0"/>
              </a:rPr>
              <a:t>escrever</a:t>
            </a:r>
            <a:r>
              <a:rPr lang="es-AR" sz="3200" b="1" spc="50" dirty="0">
                <a:ln w="11430"/>
                <a:gradFill flip="none" rotWithShape="1">
                  <a:gsLst>
                    <a:gs pos="0">
                      <a:srgbClr val="0033CC">
                        <a:shade val="30000"/>
                        <a:satMod val="115000"/>
                      </a:srgbClr>
                    </a:gs>
                    <a:gs pos="50000">
                      <a:srgbClr val="0033CC">
                        <a:shade val="67500"/>
                        <a:satMod val="115000"/>
                      </a:srgbClr>
                    </a:gs>
                    <a:gs pos="100000">
                      <a:srgbClr val="0033CC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63500" dir="2700000" algn="tl" rotWithShape="0">
                    <a:prstClr val="black">
                      <a:alpha val="72000"/>
                    </a:prstClr>
                  </a:outerShdw>
                </a:effectLst>
                <a:latin typeface="Trajan Pro" pitchFamily="18" charset="0"/>
                <a:cs typeface="Consolas" pitchFamily="49" charset="0"/>
              </a:rPr>
              <a:t>.</a:t>
            </a:r>
            <a:br>
              <a:rPr lang="es-AR" sz="3200" b="1" spc="50" dirty="0">
                <a:ln w="11430"/>
                <a:gradFill flip="none" rotWithShape="1">
                  <a:gsLst>
                    <a:gs pos="0">
                      <a:srgbClr val="0033CC">
                        <a:shade val="30000"/>
                        <a:satMod val="115000"/>
                      </a:srgbClr>
                    </a:gs>
                    <a:gs pos="50000">
                      <a:srgbClr val="0033CC">
                        <a:shade val="67500"/>
                        <a:satMod val="115000"/>
                      </a:srgbClr>
                    </a:gs>
                    <a:gs pos="100000">
                      <a:srgbClr val="0033CC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63500" dir="2700000" algn="tl" rotWithShape="0">
                    <a:prstClr val="black">
                      <a:alpha val="72000"/>
                    </a:prstClr>
                  </a:outerShdw>
                </a:effectLst>
                <a:latin typeface="Trajan Pro" pitchFamily="18" charset="0"/>
                <a:cs typeface="Consolas" pitchFamily="49" charset="0"/>
              </a:rPr>
            </a:br>
            <a:endParaRPr lang="es-AR" sz="3200" b="1" spc="50" dirty="0">
              <a:ln w="11430"/>
              <a:gradFill flip="none" rotWithShape="1">
                <a:gsLst>
                  <a:gs pos="0">
                    <a:srgbClr val="0033CC">
                      <a:shade val="30000"/>
                      <a:satMod val="115000"/>
                    </a:srgbClr>
                  </a:gs>
                  <a:gs pos="50000">
                    <a:srgbClr val="0033CC">
                      <a:shade val="67500"/>
                      <a:satMod val="115000"/>
                    </a:srgbClr>
                  </a:gs>
                  <a:gs pos="100000">
                    <a:srgbClr val="0033CC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effectLst>
                <a:outerShdw blurRad="50800" dist="63500" dir="2700000" algn="tl" rotWithShape="0">
                  <a:prstClr val="black">
                    <a:alpha val="72000"/>
                  </a:prstClr>
                </a:outerShdw>
              </a:effectLst>
              <a:latin typeface="Trajan Pro" pitchFamily="18" charset="0"/>
              <a:cs typeface="Consolas" pitchFamily="49" charset="0"/>
            </a:endParaRPr>
          </a:p>
          <a:p>
            <a:pPr marL="685800" indent="-685800">
              <a:buFont typeface="Arial" pitchFamily="34" charset="0"/>
              <a:buChar char="•"/>
            </a:pPr>
            <a:r>
              <a:rPr lang="es-AR" sz="3200" b="1" spc="50" dirty="0">
                <a:ln w="11430"/>
                <a:gradFill flip="none" rotWithShape="1">
                  <a:gsLst>
                    <a:gs pos="0">
                      <a:srgbClr val="0033CC">
                        <a:shade val="30000"/>
                        <a:satMod val="115000"/>
                      </a:srgbClr>
                    </a:gs>
                    <a:gs pos="50000">
                      <a:srgbClr val="0033CC">
                        <a:shade val="67500"/>
                        <a:satMod val="115000"/>
                      </a:srgbClr>
                    </a:gs>
                    <a:gs pos="100000">
                      <a:srgbClr val="0033CC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63500" dir="2700000" algn="tl" rotWithShape="0">
                    <a:prstClr val="black">
                      <a:alpha val="72000"/>
                    </a:prstClr>
                  </a:outerShdw>
                </a:effectLst>
                <a:latin typeface="Trajan Pro" pitchFamily="18" charset="0"/>
                <a:cs typeface="Consolas" pitchFamily="49" charset="0"/>
              </a:rPr>
              <a:t>É o profeta que </a:t>
            </a:r>
            <a:r>
              <a:rPr lang="es-AR" sz="3200" b="1" spc="50" dirty="0" err="1">
                <a:ln w="11430"/>
                <a:gradFill flip="none" rotWithShape="1">
                  <a:gsLst>
                    <a:gs pos="0">
                      <a:srgbClr val="0033CC">
                        <a:shade val="30000"/>
                        <a:satMod val="115000"/>
                      </a:srgbClr>
                    </a:gs>
                    <a:gs pos="50000">
                      <a:srgbClr val="0033CC">
                        <a:shade val="67500"/>
                        <a:satMod val="115000"/>
                      </a:srgbClr>
                    </a:gs>
                    <a:gs pos="100000">
                      <a:srgbClr val="0033CC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63500" dir="2700000" algn="tl" rotWithShape="0">
                    <a:prstClr val="black">
                      <a:alpha val="72000"/>
                    </a:prstClr>
                  </a:outerShdw>
                </a:effectLst>
                <a:latin typeface="Trajan Pro" pitchFamily="18" charset="0"/>
                <a:cs typeface="Consolas" pitchFamily="49" charset="0"/>
              </a:rPr>
              <a:t>prediz</a:t>
            </a:r>
            <a:r>
              <a:rPr lang="es-AR" sz="3200" b="1" spc="50" dirty="0">
                <a:ln w="11430"/>
                <a:gradFill flip="none" rotWithShape="1">
                  <a:gsLst>
                    <a:gs pos="0">
                      <a:srgbClr val="0033CC">
                        <a:shade val="30000"/>
                        <a:satMod val="115000"/>
                      </a:srgbClr>
                    </a:gs>
                    <a:gs pos="50000">
                      <a:srgbClr val="0033CC">
                        <a:shade val="67500"/>
                        <a:satMod val="115000"/>
                      </a:srgbClr>
                    </a:gs>
                    <a:gs pos="100000">
                      <a:srgbClr val="0033CC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63500" dir="2700000" algn="tl" rotWithShape="0">
                    <a:prstClr val="black">
                      <a:alpha val="72000"/>
                    </a:prstClr>
                  </a:outerShdw>
                </a:effectLst>
                <a:latin typeface="Trajan Pro" pitchFamily="18" charset="0"/>
                <a:cs typeface="Consolas" pitchFamily="49" charset="0"/>
              </a:rPr>
              <a:t> os </a:t>
            </a:r>
            <a:r>
              <a:rPr lang="es-AR" sz="3200" b="1" spc="50" dirty="0" err="1">
                <a:ln w="11430"/>
                <a:gradFill flip="none" rotWithShape="1">
                  <a:gsLst>
                    <a:gs pos="0">
                      <a:srgbClr val="0033CC">
                        <a:shade val="30000"/>
                        <a:satMod val="115000"/>
                      </a:srgbClr>
                    </a:gs>
                    <a:gs pos="50000">
                      <a:srgbClr val="0033CC">
                        <a:shade val="67500"/>
                        <a:satMod val="115000"/>
                      </a:srgbClr>
                    </a:gs>
                    <a:gs pos="100000">
                      <a:srgbClr val="0033CC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63500" dir="2700000" algn="tl" rotWithShape="0">
                    <a:prstClr val="black">
                      <a:alpha val="72000"/>
                    </a:prstClr>
                  </a:outerShdw>
                </a:effectLst>
                <a:latin typeface="Trajan Pro" pitchFamily="18" charset="0"/>
                <a:cs typeface="Consolas" pitchFamily="49" charset="0"/>
              </a:rPr>
              <a:t>acontecimentos</a:t>
            </a:r>
            <a:r>
              <a:rPr lang="es-AR" sz="3200" b="1" spc="50" dirty="0">
                <a:ln w="11430"/>
                <a:gradFill flip="none" rotWithShape="1">
                  <a:gsLst>
                    <a:gs pos="0">
                      <a:srgbClr val="0033CC">
                        <a:shade val="30000"/>
                        <a:satMod val="115000"/>
                      </a:srgbClr>
                    </a:gs>
                    <a:gs pos="50000">
                      <a:srgbClr val="0033CC">
                        <a:shade val="67500"/>
                        <a:satMod val="115000"/>
                      </a:srgbClr>
                    </a:gs>
                    <a:gs pos="100000">
                      <a:srgbClr val="0033CC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63500" dir="2700000" algn="tl" rotWithShape="0">
                    <a:prstClr val="black">
                      <a:alpha val="72000"/>
                    </a:prstClr>
                  </a:outerShdw>
                </a:effectLst>
                <a:latin typeface="Trajan Pro" pitchFamily="18" charset="0"/>
                <a:cs typeface="Consolas" pitchFamily="49" charset="0"/>
              </a:rPr>
              <a:t> futuros e anuncia a </a:t>
            </a:r>
            <a:r>
              <a:rPr lang="es-AR" sz="3200" b="1" spc="50" dirty="0" err="1">
                <a:ln w="11430"/>
                <a:gradFill flip="none" rotWithShape="1">
                  <a:gsLst>
                    <a:gs pos="0">
                      <a:srgbClr val="0033CC">
                        <a:shade val="30000"/>
                        <a:satMod val="115000"/>
                      </a:srgbClr>
                    </a:gs>
                    <a:gs pos="50000">
                      <a:srgbClr val="0033CC">
                        <a:shade val="67500"/>
                        <a:satMod val="115000"/>
                      </a:srgbClr>
                    </a:gs>
                    <a:gs pos="100000">
                      <a:srgbClr val="0033CC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63500" dir="2700000" algn="tl" rotWithShape="0">
                    <a:prstClr val="black">
                      <a:alpha val="72000"/>
                    </a:prstClr>
                  </a:outerShdw>
                </a:effectLst>
                <a:latin typeface="Trajan Pro" pitchFamily="18" charset="0"/>
                <a:cs typeface="Consolas" pitchFamily="49" charset="0"/>
              </a:rPr>
              <a:t>revelação</a:t>
            </a:r>
            <a:r>
              <a:rPr lang="es-AR" sz="3200" b="1" spc="50" dirty="0">
                <a:ln w="11430"/>
                <a:gradFill flip="none" rotWithShape="1">
                  <a:gsLst>
                    <a:gs pos="0">
                      <a:srgbClr val="0033CC">
                        <a:shade val="30000"/>
                        <a:satMod val="115000"/>
                      </a:srgbClr>
                    </a:gs>
                    <a:gs pos="50000">
                      <a:srgbClr val="0033CC">
                        <a:shade val="67500"/>
                        <a:satMod val="115000"/>
                      </a:srgbClr>
                    </a:gs>
                    <a:gs pos="100000">
                      <a:srgbClr val="0033CC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63500" dir="2700000" algn="tl" rotWithShape="0">
                    <a:prstClr val="black">
                      <a:alpha val="72000"/>
                    </a:prstClr>
                  </a:outerShdw>
                </a:effectLst>
                <a:latin typeface="Trajan Pro" pitchFamily="18" charset="0"/>
                <a:cs typeface="Consolas" pitchFamily="49" charset="0"/>
              </a:rPr>
              <a:t> e a </a:t>
            </a:r>
            <a:r>
              <a:rPr lang="es-AR" sz="3200" b="1" spc="50" dirty="0" err="1">
                <a:ln w="11430"/>
                <a:gradFill flip="none" rotWithShape="1">
                  <a:gsLst>
                    <a:gs pos="0">
                      <a:srgbClr val="0033CC">
                        <a:shade val="30000"/>
                        <a:satMod val="115000"/>
                      </a:srgbClr>
                    </a:gs>
                    <a:gs pos="50000">
                      <a:srgbClr val="0033CC">
                        <a:shade val="67500"/>
                        <a:satMod val="115000"/>
                      </a:srgbClr>
                    </a:gs>
                    <a:gs pos="100000">
                      <a:srgbClr val="0033CC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63500" dir="2700000" algn="tl" rotWithShape="0">
                    <a:prstClr val="black">
                      <a:alpha val="72000"/>
                    </a:prstClr>
                  </a:outerShdw>
                </a:effectLst>
                <a:latin typeface="Trajan Pro" pitchFamily="18" charset="0"/>
                <a:cs typeface="Consolas" pitchFamily="49" charset="0"/>
              </a:rPr>
              <a:t>vontade</a:t>
            </a:r>
            <a:r>
              <a:rPr lang="es-AR" sz="3200" b="1" spc="50" dirty="0">
                <a:ln w="11430"/>
                <a:gradFill flip="none" rotWithShape="1">
                  <a:gsLst>
                    <a:gs pos="0">
                      <a:srgbClr val="0033CC">
                        <a:shade val="30000"/>
                        <a:satMod val="115000"/>
                      </a:srgbClr>
                    </a:gs>
                    <a:gs pos="50000">
                      <a:srgbClr val="0033CC">
                        <a:shade val="67500"/>
                        <a:satMod val="115000"/>
                      </a:srgbClr>
                    </a:gs>
                    <a:gs pos="100000">
                      <a:srgbClr val="0033CC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63500" dir="2700000" algn="tl" rotWithShape="0">
                    <a:prstClr val="black">
                      <a:alpha val="72000"/>
                    </a:prstClr>
                  </a:outerShdw>
                </a:effectLst>
                <a:latin typeface="Trajan Pro" pitchFamily="18" charset="0"/>
                <a:cs typeface="Consolas" pitchFamily="49" charset="0"/>
              </a:rPr>
              <a:t> de Deus.</a:t>
            </a:r>
          </a:p>
        </p:txBody>
      </p:sp>
    </p:spTree>
    <p:extLst>
      <p:ext uri="{BB962C8B-B14F-4D97-AF65-F5344CB8AC3E}">
        <p14:creationId xmlns:p14="http://schemas.microsoft.com/office/powerpoint/2010/main" val="1819972185"/>
      </p:ext>
    </p:extLst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5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2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Gerhard\Documents\_Estudios Biblicos PPT\26 Como identificar profeta\mrhernan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974" b="18108"/>
          <a:stretch/>
        </p:blipFill>
        <p:spPr bwMode="auto">
          <a:xfrm flipH="1">
            <a:off x="-720588" y="80628"/>
            <a:ext cx="7110060" cy="6300700"/>
          </a:xfrm>
          <a:prstGeom prst="rect">
            <a:avLst/>
          </a:prstGeom>
          <a:noFill/>
          <a:effectLst>
            <a:softEdge rad="9779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3576525" y="79641"/>
            <a:ext cx="5555180" cy="478853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360000" tIns="360000" rIns="360000" bIns="360000" anchor="t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AR" sz="4800" b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De que </a:t>
            </a:r>
            <a:r>
              <a:rPr lang="es-AR" sz="4800" b="1" spc="50" dirty="0" err="1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maneira</a:t>
            </a:r>
            <a:r>
              <a:rPr lang="es-AR" sz="4800" b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 transmite Deus as </a:t>
            </a:r>
            <a:r>
              <a:rPr lang="es-AR" sz="4800" b="1" spc="50" dirty="0" err="1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suas</a:t>
            </a:r>
            <a:r>
              <a:rPr lang="es-AR" sz="4800" b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 </a:t>
            </a:r>
            <a:r>
              <a:rPr lang="es-AR" sz="4800" b="1" spc="50" dirty="0" err="1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mensagens</a:t>
            </a:r>
            <a:r>
              <a:rPr lang="es-AR" sz="4800" b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 </a:t>
            </a:r>
            <a:r>
              <a:rPr lang="es-AR" sz="4800" b="1" spc="50" dirty="0" err="1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aos</a:t>
            </a:r>
            <a:r>
              <a:rPr lang="es-AR" sz="4800" b="1" spc="50" dirty="0">
                <a:ln w="11430"/>
                <a:solidFill>
                  <a:srgbClr val="0070C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 profetas?</a:t>
            </a:r>
            <a:endParaRPr lang="es-ES" sz="4800" b="1" spc="50" dirty="0">
              <a:ln w="11430"/>
              <a:solidFill>
                <a:srgbClr val="0070C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rajan Pro" pitchFamily="18" charset="0"/>
              <a:cs typeface="Consolas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7364774"/>
      </p:ext>
    </p:extLst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4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Gerhard\Documents\_Estudios Biblicos PPT\26 Como identificar profeta\versiculo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285451" y="154377"/>
            <a:ext cx="243528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s-ES_tradnl" sz="3600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Haettenschweiler" pitchFamily="34" charset="0"/>
              </a:rPr>
              <a:t>Números 12:6-8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43508" y="1591055"/>
            <a:ext cx="8460940" cy="511256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360000" tIns="360000" rIns="360000" bIns="360000" anchor="t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/>
            <a:r>
              <a:rPr lang="es-ES" sz="32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“</a:t>
            </a:r>
            <a:r>
              <a:rPr lang="es-AR" sz="32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Então</a:t>
            </a:r>
            <a:r>
              <a:rPr lang="es-AR" sz="32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, </a:t>
            </a:r>
            <a:r>
              <a:rPr lang="es-AR" sz="32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disse</a:t>
            </a:r>
            <a:r>
              <a:rPr lang="es-AR" sz="32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: </a:t>
            </a:r>
            <a:r>
              <a:rPr lang="es-AR" sz="32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Ouvi</a:t>
            </a:r>
            <a:r>
              <a:rPr lang="es-AR" sz="32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, </a:t>
            </a:r>
            <a:r>
              <a:rPr lang="es-AR" sz="32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agora</a:t>
            </a:r>
            <a:r>
              <a:rPr lang="es-AR" sz="32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, as </a:t>
            </a:r>
            <a:r>
              <a:rPr lang="es-AR" sz="32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minhas</a:t>
            </a:r>
            <a:r>
              <a:rPr lang="es-AR" sz="32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AR" sz="32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palavras</a:t>
            </a:r>
            <a:r>
              <a:rPr lang="es-AR" sz="32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; se entre </a:t>
            </a:r>
            <a:r>
              <a:rPr lang="es-AR" sz="32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vós</a:t>
            </a:r>
            <a:r>
              <a:rPr lang="es-AR" sz="32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AR" sz="32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há</a:t>
            </a:r>
            <a:r>
              <a:rPr lang="es-AR" sz="32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profeta, </a:t>
            </a:r>
            <a:r>
              <a:rPr lang="es-AR" sz="32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eu</a:t>
            </a:r>
            <a:r>
              <a:rPr lang="es-AR" sz="32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, o SENHOR, </a:t>
            </a:r>
            <a:r>
              <a:rPr lang="es-AR" sz="3200" b="1" i="1" spc="50" dirty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em </a:t>
            </a:r>
            <a:r>
              <a:rPr lang="es-AR" sz="3200" b="1" i="1" spc="50" dirty="0" err="1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visão</a:t>
            </a:r>
            <a:r>
              <a:rPr lang="es-AR" sz="3200" b="1" i="1" spc="50" dirty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AR" sz="32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a ele, me </a:t>
            </a:r>
            <a:r>
              <a:rPr lang="es-AR" sz="32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faço</a:t>
            </a:r>
            <a:r>
              <a:rPr lang="es-AR" sz="32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AR" sz="32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conhecer</a:t>
            </a:r>
            <a:r>
              <a:rPr lang="es-AR" sz="32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AR" sz="32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ou</a:t>
            </a:r>
            <a:r>
              <a:rPr lang="es-AR" sz="32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falo </a:t>
            </a:r>
            <a:r>
              <a:rPr lang="es-AR" sz="32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com</a:t>
            </a:r>
            <a:r>
              <a:rPr lang="es-AR" sz="32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ele </a:t>
            </a:r>
            <a:r>
              <a:rPr lang="es-AR" sz="3200" b="1" i="1" spc="50" dirty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em </a:t>
            </a:r>
            <a:r>
              <a:rPr lang="es-AR" sz="3200" b="1" i="1" spc="50" dirty="0" err="1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sonhos</a:t>
            </a:r>
            <a:r>
              <a:rPr lang="es-AR" sz="32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. </a:t>
            </a:r>
            <a:r>
              <a:rPr lang="es-AR" sz="32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Não</a:t>
            </a:r>
            <a:r>
              <a:rPr lang="es-AR" sz="32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é </a:t>
            </a:r>
            <a:r>
              <a:rPr lang="es-AR" sz="32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assim</a:t>
            </a:r>
            <a:r>
              <a:rPr lang="es-AR" sz="32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AR" sz="32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com</a:t>
            </a:r>
            <a:r>
              <a:rPr lang="es-AR" sz="32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o </a:t>
            </a:r>
            <a:r>
              <a:rPr lang="es-AR" sz="32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meu</a:t>
            </a:r>
            <a:r>
              <a:rPr lang="es-AR" sz="32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servo Moisés, que é fiel em toda a </a:t>
            </a:r>
            <a:r>
              <a:rPr lang="es-AR" sz="32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minha</a:t>
            </a:r>
            <a:r>
              <a:rPr lang="es-AR" sz="32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casa. </a:t>
            </a:r>
            <a:r>
              <a:rPr lang="es-AR" sz="3200" b="1" i="1" spc="50" dirty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Boca a boca</a:t>
            </a:r>
            <a:r>
              <a:rPr lang="es-AR" sz="32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falo </a:t>
            </a:r>
            <a:r>
              <a:rPr lang="es-AR" sz="32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com</a:t>
            </a:r>
            <a:r>
              <a:rPr lang="es-AR" sz="32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ele…</a:t>
            </a:r>
            <a:r>
              <a:rPr lang="es-ES" sz="32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3679552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Gerhard\Documents\_Estudios Biblicos PPT\26 Como identificar profeta\heaven-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8998"/>
            <a:ext cx="9144000" cy="6929469"/>
          </a:xfrm>
          <a:prstGeom prst="rect">
            <a:avLst/>
          </a:prstGeom>
          <a:noFill/>
          <a:effectLst>
            <a:softEdge rad="774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-24734" y="665312"/>
            <a:ext cx="9155072" cy="6192688"/>
          </a:xfrm>
          <a:prstGeom prst="rect">
            <a:avLst/>
          </a:prstGeom>
          <a:noFill/>
          <a:ln>
            <a:noFill/>
          </a:ln>
          <a:effectLst>
            <a:glow rad="1244600">
              <a:schemeClr val="accent1">
                <a:alpha val="0"/>
              </a:schemeClr>
            </a:glow>
            <a:softEdge rad="1270000"/>
          </a:effectLst>
        </p:spPr>
        <p:txBody>
          <a:bodyPr lIns="360000" tIns="360000" rIns="360000" bIns="360000" anchor="t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685800" indent="-685800">
              <a:buFont typeface="Arial" pitchFamily="34" charset="0"/>
              <a:buChar char="•"/>
            </a:pPr>
            <a:r>
              <a:rPr lang="es-AR" sz="3200" b="1" spc="50" dirty="0">
                <a:ln w="11430"/>
                <a:gradFill flip="none" rotWithShape="1">
                  <a:gsLst>
                    <a:gs pos="0">
                      <a:srgbClr val="0033CC">
                        <a:shade val="30000"/>
                        <a:satMod val="115000"/>
                      </a:srgbClr>
                    </a:gs>
                    <a:gs pos="50000">
                      <a:srgbClr val="0033CC">
                        <a:shade val="67500"/>
                        <a:satMod val="115000"/>
                      </a:srgbClr>
                    </a:gs>
                    <a:gs pos="100000">
                      <a:srgbClr val="0033CC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63500" dir="5400000" algn="tl" rotWithShape="0">
                    <a:srgbClr val="000000">
                      <a:alpha val="90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a) </a:t>
            </a:r>
            <a:r>
              <a:rPr lang="es-AR" sz="3200" b="1" spc="50" dirty="0">
                <a:ln w="11430"/>
                <a:solidFill>
                  <a:srgbClr val="FF0000"/>
                </a:solidFill>
                <a:effectLst>
                  <a:outerShdw blurRad="76200" dist="63500" dir="5400000" algn="tl" rotWithShape="0">
                    <a:srgbClr val="000000">
                      <a:alpha val="90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Boca a boca. </a:t>
            </a:r>
            <a:r>
              <a:rPr lang="es-AR" sz="3200" b="1" spc="50" dirty="0">
                <a:ln w="11430"/>
                <a:gradFill flip="none" rotWithShape="1">
                  <a:gsLst>
                    <a:gs pos="0">
                      <a:srgbClr val="0033CC">
                        <a:shade val="30000"/>
                        <a:satMod val="115000"/>
                      </a:srgbClr>
                    </a:gs>
                    <a:gs pos="50000">
                      <a:srgbClr val="0033CC">
                        <a:shade val="67500"/>
                        <a:satMod val="115000"/>
                      </a:srgbClr>
                    </a:gs>
                    <a:gs pos="100000">
                      <a:srgbClr val="0033CC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63500" dir="5400000" algn="tl" rotWithShape="0">
                    <a:srgbClr val="000000">
                      <a:alpha val="90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este método apenas </a:t>
            </a:r>
            <a:r>
              <a:rPr lang="es-AR" sz="3200" b="1" spc="50" dirty="0" err="1">
                <a:ln w="11430"/>
                <a:gradFill flip="none" rotWithShape="1">
                  <a:gsLst>
                    <a:gs pos="0">
                      <a:srgbClr val="0033CC">
                        <a:shade val="30000"/>
                        <a:satMod val="115000"/>
                      </a:srgbClr>
                    </a:gs>
                    <a:gs pos="50000">
                      <a:srgbClr val="0033CC">
                        <a:shade val="67500"/>
                        <a:satMod val="115000"/>
                      </a:srgbClr>
                    </a:gs>
                    <a:gs pos="100000">
                      <a:srgbClr val="0033CC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63500" dir="5400000" algn="tl" rotWithShape="0">
                    <a:srgbClr val="000000">
                      <a:alpha val="90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foi</a:t>
            </a:r>
            <a:r>
              <a:rPr lang="es-AR" sz="3200" b="1" spc="50" dirty="0">
                <a:ln w="11430"/>
                <a:gradFill flip="none" rotWithShape="1">
                  <a:gsLst>
                    <a:gs pos="0">
                      <a:srgbClr val="0033CC">
                        <a:shade val="30000"/>
                        <a:satMod val="115000"/>
                      </a:srgbClr>
                    </a:gs>
                    <a:gs pos="50000">
                      <a:srgbClr val="0033CC">
                        <a:shade val="67500"/>
                        <a:satMod val="115000"/>
                      </a:srgbClr>
                    </a:gs>
                    <a:gs pos="100000">
                      <a:srgbClr val="0033CC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63500" dir="5400000" algn="tl" rotWithShape="0">
                    <a:srgbClr val="000000">
                      <a:alpha val="90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 usado </a:t>
            </a:r>
            <a:r>
              <a:rPr lang="es-AR" sz="3200" b="1" spc="50" dirty="0" err="1">
                <a:ln w="11430"/>
                <a:gradFill flip="none" rotWithShape="1">
                  <a:gsLst>
                    <a:gs pos="0">
                      <a:srgbClr val="0033CC">
                        <a:shade val="30000"/>
                        <a:satMod val="115000"/>
                      </a:srgbClr>
                    </a:gs>
                    <a:gs pos="50000">
                      <a:srgbClr val="0033CC">
                        <a:shade val="67500"/>
                        <a:satMod val="115000"/>
                      </a:srgbClr>
                    </a:gs>
                    <a:gs pos="100000">
                      <a:srgbClr val="0033CC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63500" dir="5400000" algn="tl" rotWithShape="0">
                    <a:srgbClr val="000000">
                      <a:alpha val="90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com</a:t>
            </a:r>
            <a:r>
              <a:rPr lang="es-AR" sz="3200" b="1" spc="50" dirty="0">
                <a:ln w="11430"/>
                <a:gradFill flip="none" rotWithShape="1">
                  <a:gsLst>
                    <a:gs pos="0">
                      <a:srgbClr val="0033CC">
                        <a:shade val="30000"/>
                        <a:satMod val="115000"/>
                      </a:srgbClr>
                    </a:gs>
                    <a:gs pos="50000">
                      <a:srgbClr val="0033CC">
                        <a:shade val="67500"/>
                        <a:satMod val="115000"/>
                      </a:srgbClr>
                    </a:gs>
                    <a:gs pos="100000">
                      <a:srgbClr val="0033CC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63500" dir="5400000" algn="tl" rotWithShape="0">
                    <a:srgbClr val="000000">
                      <a:alpha val="90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 Moisés.</a:t>
            </a:r>
          </a:p>
          <a:p>
            <a:pPr marL="685800" indent="-685800">
              <a:buFont typeface="Arial" pitchFamily="34" charset="0"/>
              <a:buChar char="•"/>
            </a:pPr>
            <a:r>
              <a:rPr lang="es-AR" sz="3200" b="1" spc="50" dirty="0">
                <a:ln w="11430"/>
                <a:gradFill flip="none" rotWithShape="1">
                  <a:gsLst>
                    <a:gs pos="0">
                      <a:srgbClr val="0033CC">
                        <a:shade val="30000"/>
                        <a:satMod val="115000"/>
                      </a:srgbClr>
                    </a:gs>
                    <a:gs pos="50000">
                      <a:srgbClr val="0033CC">
                        <a:shade val="67500"/>
                        <a:satMod val="115000"/>
                      </a:srgbClr>
                    </a:gs>
                    <a:gs pos="100000">
                      <a:srgbClr val="0033CC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63500" dir="5400000" algn="tl" rotWithShape="0">
                    <a:srgbClr val="000000">
                      <a:alpha val="90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b) </a:t>
            </a:r>
            <a:r>
              <a:rPr lang="es-AR" sz="3200" b="1" spc="50" dirty="0">
                <a:ln w="11430"/>
                <a:solidFill>
                  <a:srgbClr val="FF0000"/>
                </a:solidFill>
                <a:effectLst>
                  <a:outerShdw blurRad="76200" dist="63500" dir="5400000" algn="tl" rotWithShape="0">
                    <a:srgbClr val="000000">
                      <a:alpha val="90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Em </a:t>
            </a:r>
            <a:r>
              <a:rPr lang="es-AR" sz="3200" b="1" spc="50" dirty="0" err="1">
                <a:ln w="11430"/>
                <a:solidFill>
                  <a:srgbClr val="FF0000"/>
                </a:solidFill>
                <a:effectLst>
                  <a:outerShdw blurRad="76200" dist="63500" dir="5400000" algn="tl" rotWithShape="0">
                    <a:srgbClr val="000000">
                      <a:alpha val="90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visão</a:t>
            </a:r>
            <a:r>
              <a:rPr lang="es-AR" sz="3200" b="1" spc="50" dirty="0">
                <a:ln w="11430"/>
                <a:solidFill>
                  <a:srgbClr val="FF0000"/>
                </a:solidFill>
                <a:effectLst>
                  <a:outerShdw blurRad="76200" dist="63500" dir="5400000" algn="tl" rotWithShape="0">
                    <a:srgbClr val="000000">
                      <a:alpha val="90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. </a:t>
            </a:r>
            <a:r>
              <a:rPr lang="es-AR" sz="3200" b="1" spc="50" dirty="0" err="1">
                <a:ln w="11430"/>
                <a:gradFill flip="none" rotWithShape="1">
                  <a:gsLst>
                    <a:gs pos="0">
                      <a:srgbClr val="0033CC">
                        <a:shade val="30000"/>
                        <a:satMod val="115000"/>
                      </a:srgbClr>
                    </a:gs>
                    <a:gs pos="50000">
                      <a:srgbClr val="0033CC">
                        <a:shade val="67500"/>
                        <a:satMod val="115000"/>
                      </a:srgbClr>
                    </a:gs>
                    <a:gs pos="100000">
                      <a:srgbClr val="0033CC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63500" dir="5400000" algn="tl" rotWithShape="0">
                    <a:srgbClr val="000000">
                      <a:alpha val="90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Com</a:t>
            </a:r>
            <a:r>
              <a:rPr lang="es-AR" sz="3200" b="1" spc="50" dirty="0">
                <a:ln w="11430"/>
                <a:gradFill flip="none" rotWithShape="1">
                  <a:gsLst>
                    <a:gs pos="0">
                      <a:srgbClr val="0033CC">
                        <a:shade val="30000"/>
                        <a:satMod val="115000"/>
                      </a:srgbClr>
                    </a:gs>
                    <a:gs pos="50000">
                      <a:srgbClr val="0033CC">
                        <a:shade val="67500"/>
                        <a:satMod val="115000"/>
                      </a:srgbClr>
                    </a:gs>
                    <a:gs pos="100000">
                      <a:srgbClr val="0033CC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63500" dir="5400000" algn="tl" rotWithShape="0">
                    <a:srgbClr val="000000">
                      <a:alpha val="90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 os </a:t>
            </a:r>
            <a:r>
              <a:rPr lang="es-AR" sz="3200" b="1" spc="50" dirty="0" err="1">
                <a:ln w="11430"/>
                <a:gradFill flip="none" rotWithShape="1">
                  <a:gsLst>
                    <a:gs pos="0">
                      <a:srgbClr val="0033CC">
                        <a:shade val="30000"/>
                        <a:satMod val="115000"/>
                      </a:srgbClr>
                    </a:gs>
                    <a:gs pos="50000">
                      <a:srgbClr val="0033CC">
                        <a:shade val="67500"/>
                        <a:satMod val="115000"/>
                      </a:srgbClr>
                    </a:gs>
                    <a:gs pos="100000">
                      <a:srgbClr val="0033CC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63500" dir="5400000" algn="tl" rotWithShape="0">
                    <a:srgbClr val="000000">
                      <a:alpha val="90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olhos</a:t>
            </a:r>
            <a:r>
              <a:rPr lang="es-AR" sz="3200" b="1" spc="50" dirty="0">
                <a:ln w="11430"/>
                <a:gradFill flip="none" rotWithShape="1">
                  <a:gsLst>
                    <a:gs pos="0">
                      <a:srgbClr val="0033CC">
                        <a:shade val="30000"/>
                        <a:satMod val="115000"/>
                      </a:srgbClr>
                    </a:gs>
                    <a:gs pos="50000">
                      <a:srgbClr val="0033CC">
                        <a:shade val="67500"/>
                        <a:satMod val="115000"/>
                      </a:srgbClr>
                    </a:gs>
                    <a:gs pos="100000">
                      <a:srgbClr val="0033CC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63500" dir="5400000" algn="tl" rotWithShape="0">
                    <a:srgbClr val="000000">
                      <a:alpha val="90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 </a:t>
            </a:r>
            <a:r>
              <a:rPr lang="es-AR" sz="3200" b="1" spc="50" dirty="0" err="1">
                <a:ln w="11430"/>
                <a:gradFill flip="none" rotWithShape="1">
                  <a:gsLst>
                    <a:gs pos="0">
                      <a:srgbClr val="0033CC">
                        <a:shade val="30000"/>
                        <a:satMod val="115000"/>
                      </a:srgbClr>
                    </a:gs>
                    <a:gs pos="50000">
                      <a:srgbClr val="0033CC">
                        <a:shade val="67500"/>
                        <a:satMod val="115000"/>
                      </a:srgbClr>
                    </a:gs>
                    <a:gs pos="100000">
                      <a:srgbClr val="0033CC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63500" dir="5400000" algn="tl" rotWithShape="0">
                    <a:srgbClr val="000000">
                      <a:alpha val="90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abertos</a:t>
            </a:r>
            <a:r>
              <a:rPr lang="es-AR" sz="3200" b="1" spc="50" dirty="0">
                <a:ln w="11430"/>
                <a:gradFill flip="none" rotWithShape="1">
                  <a:gsLst>
                    <a:gs pos="0">
                      <a:srgbClr val="0033CC">
                        <a:shade val="30000"/>
                        <a:satMod val="115000"/>
                      </a:srgbClr>
                    </a:gs>
                    <a:gs pos="50000">
                      <a:srgbClr val="0033CC">
                        <a:shade val="67500"/>
                        <a:satMod val="115000"/>
                      </a:srgbClr>
                    </a:gs>
                    <a:gs pos="100000">
                      <a:srgbClr val="0033CC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63500" dir="5400000" algn="tl" rotWithShape="0">
                    <a:srgbClr val="000000">
                      <a:alpha val="90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, mas </a:t>
            </a:r>
            <a:r>
              <a:rPr lang="es-AR" sz="3200" b="1" spc="50" dirty="0" err="1">
                <a:ln w="11430"/>
                <a:gradFill flip="none" rotWithShape="1">
                  <a:gsLst>
                    <a:gs pos="0">
                      <a:srgbClr val="0033CC">
                        <a:shade val="30000"/>
                        <a:satMod val="115000"/>
                      </a:srgbClr>
                    </a:gs>
                    <a:gs pos="50000">
                      <a:srgbClr val="0033CC">
                        <a:shade val="67500"/>
                        <a:satMod val="115000"/>
                      </a:srgbClr>
                    </a:gs>
                    <a:gs pos="100000">
                      <a:srgbClr val="0033CC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63500" dir="5400000" algn="tl" rotWithShape="0">
                    <a:srgbClr val="000000">
                      <a:alpha val="90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sem</a:t>
            </a:r>
            <a:r>
              <a:rPr lang="es-AR" sz="3200" b="1" spc="50" dirty="0">
                <a:ln w="11430"/>
                <a:gradFill flip="none" rotWithShape="1">
                  <a:gsLst>
                    <a:gs pos="0">
                      <a:srgbClr val="0033CC">
                        <a:shade val="30000"/>
                        <a:satMod val="115000"/>
                      </a:srgbClr>
                    </a:gs>
                    <a:gs pos="50000">
                      <a:srgbClr val="0033CC">
                        <a:shade val="67500"/>
                        <a:satMod val="115000"/>
                      </a:srgbClr>
                    </a:gs>
                    <a:gs pos="100000">
                      <a:srgbClr val="0033CC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63500" dir="5400000" algn="tl" rotWithShape="0">
                    <a:srgbClr val="000000">
                      <a:alpha val="90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 </a:t>
            </a:r>
            <a:r>
              <a:rPr lang="es-AR" sz="3200" b="1" spc="50" dirty="0" err="1">
                <a:ln w="11430"/>
                <a:gradFill flip="none" rotWithShape="1">
                  <a:gsLst>
                    <a:gs pos="0">
                      <a:srgbClr val="0033CC">
                        <a:shade val="30000"/>
                        <a:satMod val="115000"/>
                      </a:srgbClr>
                    </a:gs>
                    <a:gs pos="50000">
                      <a:srgbClr val="0033CC">
                        <a:shade val="67500"/>
                        <a:satMod val="115000"/>
                      </a:srgbClr>
                    </a:gs>
                    <a:gs pos="100000">
                      <a:srgbClr val="0033CC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63500" dir="5400000" algn="tl" rotWithShape="0">
                    <a:srgbClr val="000000">
                      <a:alpha val="90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alento</a:t>
            </a:r>
            <a:r>
              <a:rPr lang="es-AR" sz="3200" b="1" spc="50" dirty="0">
                <a:ln w="11430"/>
                <a:gradFill flip="none" rotWithShape="1">
                  <a:gsLst>
                    <a:gs pos="0">
                      <a:srgbClr val="0033CC">
                        <a:shade val="30000"/>
                        <a:satMod val="115000"/>
                      </a:srgbClr>
                    </a:gs>
                    <a:gs pos="50000">
                      <a:srgbClr val="0033CC">
                        <a:shade val="67500"/>
                        <a:satMod val="115000"/>
                      </a:srgbClr>
                    </a:gs>
                    <a:gs pos="100000">
                      <a:srgbClr val="0033CC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63500" dir="5400000" algn="tl" rotWithShape="0">
                    <a:srgbClr val="000000">
                      <a:alpha val="90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. </a:t>
            </a:r>
            <a:r>
              <a:rPr lang="es-AR" sz="3200" b="1" spc="50" dirty="0" err="1">
                <a:ln w="11430"/>
                <a:gradFill flip="none" rotWithShape="1">
                  <a:gsLst>
                    <a:gs pos="0">
                      <a:srgbClr val="0033CC">
                        <a:shade val="30000"/>
                        <a:satMod val="115000"/>
                      </a:srgbClr>
                    </a:gs>
                    <a:gs pos="50000">
                      <a:srgbClr val="0033CC">
                        <a:shade val="67500"/>
                        <a:satMod val="115000"/>
                      </a:srgbClr>
                    </a:gs>
                    <a:gs pos="100000">
                      <a:srgbClr val="0033CC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63500" dir="5400000" algn="tl" rotWithShape="0">
                    <a:srgbClr val="000000">
                      <a:alpha val="90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Vê</a:t>
            </a:r>
            <a:r>
              <a:rPr lang="es-AR" sz="3200" b="1" spc="50" dirty="0">
                <a:ln w="11430"/>
                <a:gradFill flip="none" rotWithShape="1">
                  <a:gsLst>
                    <a:gs pos="0">
                      <a:srgbClr val="0033CC">
                        <a:shade val="30000"/>
                        <a:satMod val="115000"/>
                      </a:srgbClr>
                    </a:gs>
                    <a:gs pos="50000">
                      <a:srgbClr val="0033CC">
                        <a:shade val="67500"/>
                        <a:satMod val="115000"/>
                      </a:srgbClr>
                    </a:gs>
                    <a:gs pos="100000">
                      <a:srgbClr val="0033CC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63500" dir="5400000" algn="tl" rotWithShape="0">
                    <a:srgbClr val="000000">
                      <a:alpha val="90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 em forma </a:t>
            </a:r>
            <a:r>
              <a:rPr lang="es-AR" sz="3200" b="1" spc="50" dirty="0" err="1">
                <a:ln w="11430"/>
                <a:gradFill flip="none" rotWithShape="1">
                  <a:gsLst>
                    <a:gs pos="0">
                      <a:srgbClr val="0033CC">
                        <a:shade val="30000"/>
                        <a:satMod val="115000"/>
                      </a:srgbClr>
                    </a:gs>
                    <a:gs pos="50000">
                      <a:srgbClr val="0033CC">
                        <a:shade val="67500"/>
                        <a:satMod val="115000"/>
                      </a:srgbClr>
                    </a:gs>
                    <a:gs pos="100000">
                      <a:srgbClr val="0033CC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63500" dir="5400000" algn="tl" rotWithShape="0">
                    <a:srgbClr val="000000">
                      <a:alpha val="90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panorâmica</a:t>
            </a:r>
            <a:r>
              <a:rPr lang="es-AR" sz="3200" b="1" spc="50" dirty="0">
                <a:ln w="11430"/>
                <a:gradFill flip="none" rotWithShape="1">
                  <a:gsLst>
                    <a:gs pos="0">
                      <a:srgbClr val="0033CC">
                        <a:shade val="30000"/>
                        <a:satMod val="115000"/>
                      </a:srgbClr>
                    </a:gs>
                    <a:gs pos="50000">
                      <a:srgbClr val="0033CC">
                        <a:shade val="67500"/>
                        <a:satMod val="115000"/>
                      </a:srgbClr>
                    </a:gs>
                    <a:gs pos="100000">
                      <a:srgbClr val="0033CC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63500" dir="5400000" algn="tl" rotWithShape="0">
                    <a:srgbClr val="000000">
                      <a:alpha val="90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 o que Deus </a:t>
            </a:r>
            <a:r>
              <a:rPr lang="es-AR" sz="3200" b="1" spc="50" dirty="0" err="1">
                <a:ln w="11430"/>
                <a:gradFill flip="none" rotWithShape="1">
                  <a:gsLst>
                    <a:gs pos="0">
                      <a:srgbClr val="0033CC">
                        <a:shade val="30000"/>
                        <a:satMod val="115000"/>
                      </a:srgbClr>
                    </a:gs>
                    <a:gs pos="50000">
                      <a:srgbClr val="0033CC">
                        <a:shade val="67500"/>
                        <a:satMod val="115000"/>
                      </a:srgbClr>
                    </a:gs>
                    <a:gs pos="100000">
                      <a:srgbClr val="0033CC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63500" dir="5400000" algn="tl" rotWithShape="0">
                    <a:srgbClr val="000000">
                      <a:alpha val="90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lhe</a:t>
            </a:r>
            <a:r>
              <a:rPr lang="es-AR" sz="3200" b="1" spc="50" dirty="0">
                <a:ln w="11430"/>
                <a:gradFill flip="none" rotWithShape="1">
                  <a:gsLst>
                    <a:gs pos="0">
                      <a:srgbClr val="0033CC">
                        <a:shade val="30000"/>
                        <a:satMod val="115000"/>
                      </a:srgbClr>
                    </a:gs>
                    <a:gs pos="50000">
                      <a:srgbClr val="0033CC">
                        <a:shade val="67500"/>
                        <a:satMod val="115000"/>
                      </a:srgbClr>
                    </a:gs>
                    <a:gs pos="100000">
                      <a:srgbClr val="0033CC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63500" dir="5400000" algn="tl" rotWithShape="0">
                    <a:srgbClr val="000000">
                      <a:alpha val="90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 </a:t>
            </a:r>
            <a:r>
              <a:rPr lang="es-AR" sz="3200" b="1" spc="50" dirty="0" err="1">
                <a:ln w="11430"/>
                <a:gradFill flip="none" rotWithShape="1">
                  <a:gsLst>
                    <a:gs pos="0">
                      <a:srgbClr val="0033CC">
                        <a:shade val="30000"/>
                        <a:satMod val="115000"/>
                      </a:srgbClr>
                    </a:gs>
                    <a:gs pos="50000">
                      <a:srgbClr val="0033CC">
                        <a:shade val="67500"/>
                        <a:satMod val="115000"/>
                      </a:srgbClr>
                    </a:gs>
                    <a:gs pos="100000">
                      <a:srgbClr val="0033CC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63500" dir="5400000" algn="tl" rotWithShape="0">
                    <a:srgbClr val="000000">
                      <a:alpha val="90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mostra</a:t>
            </a:r>
            <a:r>
              <a:rPr lang="es-AR" sz="3200" b="1" spc="50" dirty="0">
                <a:ln w="11430"/>
                <a:gradFill flip="none" rotWithShape="1">
                  <a:gsLst>
                    <a:gs pos="0">
                      <a:srgbClr val="0033CC">
                        <a:shade val="30000"/>
                        <a:satMod val="115000"/>
                      </a:srgbClr>
                    </a:gs>
                    <a:gs pos="50000">
                      <a:srgbClr val="0033CC">
                        <a:shade val="67500"/>
                        <a:satMod val="115000"/>
                      </a:srgbClr>
                    </a:gs>
                    <a:gs pos="100000">
                      <a:srgbClr val="0033CC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63500" dir="5400000" algn="tl" rotWithShape="0">
                    <a:srgbClr val="000000">
                      <a:alpha val="90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 do </a:t>
            </a:r>
            <a:r>
              <a:rPr lang="es-AR" sz="3200" b="1" spc="50" dirty="0" err="1">
                <a:ln w="11430"/>
                <a:gradFill flip="none" rotWithShape="1">
                  <a:gsLst>
                    <a:gs pos="0">
                      <a:srgbClr val="0033CC">
                        <a:shade val="30000"/>
                        <a:satMod val="115000"/>
                      </a:srgbClr>
                    </a:gs>
                    <a:gs pos="50000">
                      <a:srgbClr val="0033CC">
                        <a:shade val="67500"/>
                        <a:satMod val="115000"/>
                      </a:srgbClr>
                    </a:gs>
                    <a:gs pos="100000">
                      <a:srgbClr val="0033CC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63500" dir="5400000" algn="tl" rotWithShape="0">
                    <a:srgbClr val="000000">
                      <a:alpha val="90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passado</a:t>
            </a:r>
            <a:r>
              <a:rPr lang="es-AR" sz="3200" b="1" spc="50" dirty="0">
                <a:ln w="11430"/>
                <a:gradFill flip="none" rotWithShape="1">
                  <a:gsLst>
                    <a:gs pos="0">
                      <a:srgbClr val="0033CC">
                        <a:shade val="30000"/>
                        <a:satMod val="115000"/>
                      </a:srgbClr>
                    </a:gs>
                    <a:gs pos="50000">
                      <a:srgbClr val="0033CC">
                        <a:shade val="67500"/>
                        <a:satMod val="115000"/>
                      </a:srgbClr>
                    </a:gs>
                    <a:gs pos="100000">
                      <a:srgbClr val="0033CC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63500" dir="5400000" algn="tl" rotWithShape="0">
                    <a:srgbClr val="000000">
                      <a:alpha val="90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, presente e futuro </a:t>
            </a:r>
            <a:r>
              <a:rPr lang="es-AR" sz="3200" b="1" spc="50" dirty="0" err="1">
                <a:ln w="11430"/>
                <a:gradFill flip="none" rotWithShape="1">
                  <a:gsLst>
                    <a:gs pos="0">
                      <a:srgbClr val="0033CC">
                        <a:shade val="30000"/>
                        <a:satMod val="115000"/>
                      </a:srgbClr>
                    </a:gs>
                    <a:gs pos="50000">
                      <a:srgbClr val="0033CC">
                        <a:shade val="67500"/>
                        <a:satMod val="115000"/>
                      </a:srgbClr>
                    </a:gs>
                    <a:gs pos="100000">
                      <a:srgbClr val="0033CC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63500" dir="5400000" algn="tl" rotWithShape="0">
                    <a:srgbClr val="000000">
                      <a:alpha val="90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ou</a:t>
            </a:r>
            <a:r>
              <a:rPr lang="es-AR" sz="3200" b="1" spc="50" dirty="0">
                <a:ln w="11430"/>
                <a:gradFill flip="none" rotWithShape="1">
                  <a:gsLst>
                    <a:gs pos="0">
                      <a:srgbClr val="0033CC">
                        <a:shade val="30000"/>
                        <a:satMod val="115000"/>
                      </a:srgbClr>
                    </a:gs>
                    <a:gs pos="50000">
                      <a:srgbClr val="0033CC">
                        <a:shade val="67500"/>
                        <a:satMod val="115000"/>
                      </a:srgbClr>
                    </a:gs>
                    <a:gs pos="100000">
                      <a:srgbClr val="0033CC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63500" dir="5400000" algn="tl" rotWithShape="0">
                    <a:srgbClr val="000000">
                      <a:alpha val="90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 do mundo </a:t>
            </a:r>
            <a:r>
              <a:rPr lang="es-AR" sz="3200" b="1" spc="50" dirty="0" err="1">
                <a:ln w="11430"/>
                <a:gradFill flip="none" rotWithShape="1">
                  <a:gsLst>
                    <a:gs pos="0">
                      <a:srgbClr val="0033CC">
                        <a:shade val="30000"/>
                        <a:satMod val="115000"/>
                      </a:srgbClr>
                    </a:gs>
                    <a:gs pos="50000">
                      <a:srgbClr val="0033CC">
                        <a:shade val="67500"/>
                        <a:satMod val="115000"/>
                      </a:srgbClr>
                    </a:gs>
                    <a:gs pos="100000">
                      <a:srgbClr val="0033CC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63500" dir="5400000" algn="tl" rotWithShape="0">
                    <a:srgbClr val="000000">
                      <a:alpha val="90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invisível</a:t>
            </a:r>
            <a:r>
              <a:rPr lang="es-AR" sz="3200" b="1" spc="50" dirty="0">
                <a:ln w="11430"/>
                <a:gradFill flip="none" rotWithShape="1">
                  <a:gsLst>
                    <a:gs pos="0">
                      <a:srgbClr val="0033CC">
                        <a:shade val="30000"/>
                        <a:satMod val="115000"/>
                      </a:srgbClr>
                    </a:gs>
                    <a:gs pos="50000">
                      <a:srgbClr val="0033CC">
                        <a:shade val="67500"/>
                        <a:satMod val="115000"/>
                      </a:srgbClr>
                    </a:gs>
                    <a:gs pos="100000">
                      <a:srgbClr val="0033CC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63500" dir="5400000" algn="tl" rotWithShape="0">
                    <a:srgbClr val="000000">
                      <a:alpha val="90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.</a:t>
            </a:r>
          </a:p>
          <a:p>
            <a:pPr marL="685800" indent="-685800">
              <a:buFont typeface="Arial" pitchFamily="34" charset="0"/>
              <a:buChar char="•"/>
            </a:pPr>
            <a:r>
              <a:rPr lang="es-AR" sz="3200" b="1" spc="50" dirty="0">
                <a:ln w="11430"/>
                <a:gradFill flip="none" rotWithShape="1">
                  <a:gsLst>
                    <a:gs pos="0">
                      <a:srgbClr val="0033CC">
                        <a:shade val="30000"/>
                        <a:satMod val="115000"/>
                      </a:srgbClr>
                    </a:gs>
                    <a:gs pos="50000">
                      <a:srgbClr val="0033CC">
                        <a:shade val="67500"/>
                        <a:satMod val="115000"/>
                      </a:srgbClr>
                    </a:gs>
                    <a:gs pos="100000">
                      <a:srgbClr val="0033CC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63500" dir="5400000" algn="tl" rotWithShape="0">
                    <a:srgbClr val="000000">
                      <a:alpha val="90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c) </a:t>
            </a:r>
            <a:r>
              <a:rPr lang="es-AR" sz="3200" b="1" spc="50" dirty="0">
                <a:ln w="11430"/>
                <a:solidFill>
                  <a:srgbClr val="FF0000"/>
                </a:solidFill>
                <a:effectLst>
                  <a:outerShdw blurRad="76200" dist="63500" dir="5400000" algn="tl" rotWithShape="0">
                    <a:srgbClr val="000000">
                      <a:alpha val="90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Em </a:t>
            </a:r>
            <a:r>
              <a:rPr lang="es-AR" sz="3200" b="1" spc="50" dirty="0" err="1">
                <a:ln w="11430"/>
                <a:solidFill>
                  <a:srgbClr val="FF0000"/>
                </a:solidFill>
                <a:effectLst>
                  <a:outerShdw blurRad="76200" dist="63500" dir="5400000" algn="tl" rotWithShape="0">
                    <a:srgbClr val="000000">
                      <a:alpha val="90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sonhos</a:t>
            </a:r>
            <a:r>
              <a:rPr lang="es-AR" sz="3200" b="1" spc="50" dirty="0">
                <a:ln w="11430"/>
                <a:solidFill>
                  <a:srgbClr val="FF0000"/>
                </a:solidFill>
                <a:effectLst>
                  <a:outerShdw blurRad="76200" dist="63500" dir="5400000" algn="tl" rotWithShape="0">
                    <a:srgbClr val="000000">
                      <a:alpha val="90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 proféticos. </a:t>
            </a:r>
            <a:r>
              <a:rPr lang="es-AR" sz="3200" b="1" spc="50" dirty="0">
                <a:ln w="11430"/>
                <a:gradFill flip="none" rotWithShape="1">
                  <a:gsLst>
                    <a:gs pos="0">
                      <a:srgbClr val="0033CC">
                        <a:shade val="30000"/>
                        <a:satMod val="115000"/>
                      </a:srgbClr>
                    </a:gs>
                    <a:gs pos="50000">
                      <a:srgbClr val="0033CC">
                        <a:shade val="67500"/>
                        <a:satMod val="115000"/>
                      </a:srgbClr>
                    </a:gs>
                    <a:gs pos="100000">
                      <a:srgbClr val="0033CC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63500" dir="5400000" algn="tl" rotWithShape="0">
                    <a:srgbClr val="000000">
                      <a:alpha val="90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Estas </a:t>
            </a:r>
            <a:r>
              <a:rPr lang="es-AR" sz="3200" b="1" spc="50" dirty="0" err="1">
                <a:ln w="11430"/>
                <a:gradFill flip="none" rotWithShape="1">
                  <a:gsLst>
                    <a:gs pos="0">
                      <a:srgbClr val="0033CC">
                        <a:shade val="30000"/>
                        <a:satMod val="115000"/>
                      </a:srgbClr>
                    </a:gs>
                    <a:gs pos="50000">
                      <a:srgbClr val="0033CC">
                        <a:shade val="67500"/>
                        <a:satMod val="115000"/>
                      </a:srgbClr>
                    </a:gs>
                    <a:gs pos="100000">
                      <a:srgbClr val="0033CC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63500" dir="5400000" algn="tl" rotWithShape="0">
                    <a:srgbClr val="000000">
                      <a:alpha val="90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revelações</a:t>
            </a:r>
            <a:r>
              <a:rPr lang="es-AR" sz="3200" b="1" spc="50" dirty="0">
                <a:ln w="11430"/>
                <a:gradFill flip="none" rotWithShape="1">
                  <a:gsLst>
                    <a:gs pos="0">
                      <a:srgbClr val="0033CC">
                        <a:shade val="30000"/>
                        <a:satMod val="115000"/>
                      </a:srgbClr>
                    </a:gs>
                    <a:gs pos="50000">
                      <a:srgbClr val="0033CC">
                        <a:shade val="67500"/>
                        <a:satMod val="115000"/>
                      </a:srgbClr>
                    </a:gs>
                    <a:gs pos="100000">
                      <a:srgbClr val="0033CC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63500" dir="5400000" algn="tl" rotWithShape="0">
                    <a:srgbClr val="000000">
                      <a:alpha val="90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 de Deus </a:t>
            </a:r>
            <a:r>
              <a:rPr lang="es-AR" sz="3200" b="1" spc="50" dirty="0" err="1">
                <a:ln w="11430"/>
                <a:gradFill flip="none" rotWithShape="1">
                  <a:gsLst>
                    <a:gs pos="0">
                      <a:srgbClr val="0033CC">
                        <a:shade val="30000"/>
                        <a:satMod val="115000"/>
                      </a:srgbClr>
                    </a:gs>
                    <a:gs pos="50000">
                      <a:srgbClr val="0033CC">
                        <a:shade val="67500"/>
                        <a:satMod val="115000"/>
                      </a:srgbClr>
                    </a:gs>
                    <a:gs pos="100000">
                      <a:srgbClr val="0033CC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63500" dir="5400000" algn="tl" rotWithShape="0">
                    <a:srgbClr val="000000">
                      <a:alpha val="90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não</a:t>
            </a:r>
            <a:r>
              <a:rPr lang="es-AR" sz="3200" b="1" spc="50" dirty="0">
                <a:ln w="11430"/>
                <a:gradFill flip="none" rotWithShape="1">
                  <a:gsLst>
                    <a:gs pos="0">
                      <a:srgbClr val="0033CC">
                        <a:shade val="30000"/>
                        <a:satMod val="115000"/>
                      </a:srgbClr>
                    </a:gs>
                    <a:gs pos="50000">
                      <a:srgbClr val="0033CC">
                        <a:shade val="67500"/>
                        <a:satMod val="115000"/>
                      </a:srgbClr>
                    </a:gs>
                    <a:gs pos="100000">
                      <a:srgbClr val="0033CC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63500" dir="5400000" algn="tl" rotWithShape="0">
                    <a:srgbClr val="000000">
                      <a:alpha val="90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 </a:t>
            </a:r>
            <a:r>
              <a:rPr lang="es-AR" sz="3200" b="1" spc="50" dirty="0" err="1">
                <a:ln w="11430"/>
                <a:gradFill flip="none" rotWithShape="1">
                  <a:gsLst>
                    <a:gs pos="0">
                      <a:srgbClr val="0033CC">
                        <a:shade val="30000"/>
                        <a:satMod val="115000"/>
                      </a:srgbClr>
                    </a:gs>
                    <a:gs pos="50000">
                      <a:srgbClr val="0033CC">
                        <a:shade val="67500"/>
                        <a:satMod val="115000"/>
                      </a:srgbClr>
                    </a:gs>
                    <a:gs pos="100000">
                      <a:srgbClr val="0033CC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63500" dir="5400000" algn="tl" rotWithShape="0">
                    <a:srgbClr val="000000">
                      <a:alpha val="90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devem</a:t>
            </a:r>
            <a:r>
              <a:rPr lang="es-AR" sz="3200" b="1" spc="50" dirty="0">
                <a:ln w="11430"/>
                <a:gradFill flip="none" rotWithShape="1">
                  <a:gsLst>
                    <a:gs pos="0">
                      <a:srgbClr val="0033CC">
                        <a:shade val="30000"/>
                        <a:satMod val="115000"/>
                      </a:srgbClr>
                    </a:gs>
                    <a:gs pos="50000">
                      <a:srgbClr val="0033CC">
                        <a:shade val="67500"/>
                        <a:satMod val="115000"/>
                      </a:srgbClr>
                    </a:gs>
                    <a:gs pos="100000">
                      <a:srgbClr val="0033CC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63500" dir="5400000" algn="tl" rotWithShape="0">
                    <a:srgbClr val="000000">
                      <a:alpha val="90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 confundir-se </a:t>
            </a:r>
            <a:r>
              <a:rPr lang="es-AR" sz="3200" b="1" spc="50" dirty="0" err="1">
                <a:ln w="11430"/>
                <a:gradFill flip="none" rotWithShape="1">
                  <a:gsLst>
                    <a:gs pos="0">
                      <a:srgbClr val="0033CC">
                        <a:shade val="30000"/>
                        <a:satMod val="115000"/>
                      </a:srgbClr>
                    </a:gs>
                    <a:gs pos="50000">
                      <a:srgbClr val="0033CC">
                        <a:shade val="67500"/>
                        <a:satMod val="115000"/>
                      </a:srgbClr>
                    </a:gs>
                    <a:gs pos="100000">
                      <a:srgbClr val="0033CC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63500" dir="5400000" algn="tl" rotWithShape="0">
                    <a:srgbClr val="000000">
                      <a:alpha val="90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com</a:t>
            </a:r>
            <a:r>
              <a:rPr lang="es-AR" sz="3200" b="1" spc="50" dirty="0">
                <a:ln w="11430"/>
                <a:gradFill flip="none" rotWithShape="1">
                  <a:gsLst>
                    <a:gs pos="0">
                      <a:srgbClr val="0033CC">
                        <a:shade val="30000"/>
                        <a:satMod val="115000"/>
                      </a:srgbClr>
                    </a:gs>
                    <a:gs pos="50000">
                      <a:srgbClr val="0033CC">
                        <a:shade val="67500"/>
                        <a:satMod val="115000"/>
                      </a:srgbClr>
                    </a:gs>
                    <a:gs pos="100000">
                      <a:srgbClr val="0033CC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63500" dir="5400000" algn="tl" rotWithShape="0">
                    <a:srgbClr val="000000">
                      <a:alpha val="90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 os </a:t>
            </a:r>
            <a:r>
              <a:rPr lang="es-AR" sz="3200" b="1" spc="50" dirty="0" err="1">
                <a:ln w="11430"/>
                <a:gradFill flip="none" rotWithShape="1">
                  <a:gsLst>
                    <a:gs pos="0">
                      <a:srgbClr val="0033CC">
                        <a:shade val="30000"/>
                        <a:satMod val="115000"/>
                      </a:srgbClr>
                    </a:gs>
                    <a:gs pos="50000">
                      <a:srgbClr val="0033CC">
                        <a:shade val="67500"/>
                        <a:satMod val="115000"/>
                      </a:srgbClr>
                    </a:gs>
                    <a:gs pos="100000">
                      <a:srgbClr val="0033CC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63500" dir="5400000" algn="tl" rotWithShape="0">
                    <a:srgbClr val="000000">
                      <a:alpha val="90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sonhos</a:t>
            </a:r>
            <a:r>
              <a:rPr lang="es-AR" sz="3200" b="1" spc="50" dirty="0">
                <a:ln w="11430"/>
                <a:gradFill flip="none" rotWithShape="1">
                  <a:gsLst>
                    <a:gs pos="0">
                      <a:srgbClr val="0033CC">
                        <a:shade val="30000"/>
                        <a:satMod val="115000"/>
                      </a:srgbClr>
                    </a:gs>
                    <a:gs pos="50000">
                      <a:srgbClr val="0033CC">
                        <a:shade val="67500"/>
                        <a:satMod val="115000"/>
                      </a:srgbClr>
                    </a:gs>
                    <a:gs pos="100000">
                      <a:srgbClr val="0033CC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63500" dir="5400000" algn="tl" rotWithShape="0">
                    <a:srgbClr val="000000">
                      <a:alpha val="90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 </a:t>
            </a:r>
            <a:r>
              <a:rPr lang="es-AR" sz="3200" b="1" spc="50" dirty="0" err="1">
                <a:ln w="11430"/>
                <a:gradFill flip="none" rotWithShape="1">
                  <a:gsLst>
                    <a:gs pos="0">
                      <a:srgbClr val="0033CC">
                        <a:shade val="30000"/>
                        <a:satMod val="115000"/>
                      </a:srgbClr>
                    </a:gs>
                    <a:gs pos="50000">
                      <a:srgbClr val="0033CC">
                        <a:shade val="67500"/>
                        <a:satMod val="115000"/>
                      </a:srgbClr>
                    </a:gs>
                    <a:gs pos="100000">
                      <a:srgbClr val="0033CC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63500" dir="5400000" algn="tl" rotWithShape="0">
                    <a:srgbClr val="000000">
                      <a:alpha val="90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comuns</a:t>
            </a:r>
            <a:r>
              <a:rPr lang="es-AR" sz="3200" b="1" spc="50" dirty="0">
                <a:ln w="11430"/>
                <a:gradFill flip="none" rotWithShape="1">
                  <a:gsLst>
                    <a:gs pos="0">
                      <a:srgbClr val="0033CC">
                        <a:shade val="30000"/>
                        <a:satMod val="115000"/>
                      </a:srgbClr>
                    </a:gs>
                    <a:gs pos="50000">
                      <a:srgbClr val="0033CC">
                        <a:shade val="67500"/>
                        <a:satMod val="115000"/>
                      </a:srgbClr>
                    </a:gs>
                    <a:gs pos="100000">
                      <a:srgbClr val="0033CC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63500" dir="5400000" algn="tl" rotWithShape="0">
                    <a:srgbClr val="000000">
                      <a:alpha val="90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, </a:t>
            </a:r>
            <a:r>
              <a:rPr lang="es-AR" sz="3200" b="1" spc="50" dirty="0" err="1">
                <a:ln w="11430"/>
                <a:gradFill flip="none" rotWithShape="1">
                  <a:gsLst>
                    <a:gs pos="0">
                      <a:srgbClr val="0033CC">
                        <a:shade val="30000"/>
                        <a:satMod val="115000"/>
                      </a:srgbClr>
                    </a:gs>
                    <a:gs pos="50000">
                      <a:srgbClr val="0033CC">
                        <a:shade val="67500"/>
                        <a:satMod val="115000"/>
                      </a:srgbClr>
                    </a:gs>
                    <a:gs pos="100000">
                      <a:srgbClr val="0033CC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63500" dir="5400000" algn="tl" rotWithShape="0">
                    <a:srgbClr val="000000">
                      <a:alpha val="90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produto</a:t>
            </a:r>
            <a:r>
              <a:rPr lang="es-AR" sz="3200" b="1" spc="50" dirty="0">
                <a:ln w="11430"/>
                <a:gradFill flip="none" rotWithShape="1">
                  <a:gsLst>
                    <a:gs pos="0">
                      <a:srgbClr val="0033CC">
                        <a:shade val="30000"/>
                        <a:satMod val="115000"/>
                      </a:srgbClr>
                    </a:gs>
                    <a:gs pos="50000">
                      <a:srgbClr val="0033CC">
                        <a:shade val="67500"/>
                        <a:satMod val="115000"/>
                      </a:srgbClr>
                    </a:gs>
                    <a:gs pos="100000">
                      <a:srgbClr val="0033CC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63500" dir="5400000" algn="tl" rotWithShape="0">
                    <a:srgbClr val="000000">
                      <a:alpha val="90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 do </a:t>
            </a:r>
            <a:r>
              <a:rPr lang="es-AR" sz="3200" b="1" spc="50" dirty="0" err="1">
                <a:ln w="11430"/>
                <a:gradFill flip="none" rotWithShape="1">
                  <a:gsLst>
                    <a:gs pos="0">
                      <a:srgbClr val="0033CC">
                        <a:shade val="30000"/>
                        <a:satMod val="115000"/>
                      </a:srgbClr>
                    </a:gs>
                    <a:gs pos="50000">
                      <a:srgbClr val="0033CC">
                        <a:shade val="67500"/>
                        <a:satMod val="115000"/>
                      </a:srgbClr>
                    </a:gs>
                    <a:gs pos="100000">
                      <a:srgbClr val="0033CC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63500" dir="5400000" algn="tl" rotWithShape="0">
                    <a:srgbClr val="000000">
                      <a:alpha val="90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nosso</a:t>
            </a:r>
            <a:r>
              <a:rPr lang="es-AR" sz="3200" b="1" spc="50" dirty="0">
                <a:ln w="11430"/>
                <a:gradFill flip="none" rotWithShape="1">
                  <a:gsLst>
                    <a:gs pos="0">
                      <a:srgbClr val="0033CC">
                        <a:shade val="30000"/>
                        <a:satMod val="115000"/>
                      </a:srgbClr>
                    </a:gs>
                    <a:gs pos="50000">
                      <a:srgbClr val="0033CC">
                        <a:shade val="67500"/>
                        <a:satMod val="115000"/>
                      </a:srgbClr>
                    </a:gs>
                    <a:gs pos="100000">
                      <a:srgbClr val="0033CC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63500" dir="5400000" algn="tl" rotWithShape="0">
                    <a:srgbClr val="000000">
                      <a:alpha val="90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 subconsciente.</a:t>
            </a:r>
          </a:p>
        </p:txBody>
      </p:sp>
    </p:spTree>
    <p:extLst>
      <p:ext uri="{BB962C8B-B14F-4D97-AF65-F5344CB8AC3E}">
        <p14:creationId xmlns:p14="http://schemas.microsoft.com/office/powerpoint/2010/main" val="4162840825"/>
      </p:ext>
    </p:extLst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Gerhard\Documents\_Estudios Biblicos PPT\26 Como identificar profeta\Falsos-Maestro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540" y="1484784"/>
            <a:ext cx="9158502" cy="6107912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611560" y="44624"/>
            <a:ext cx="8460940" cy="239426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360000" tIns="360000" rIns="360000" bIns="360000" anchor="t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s-AR" sz="4800" b="1" spc="50" dirty="0">
                <a:ln w="11430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Que profetas </a:t>
            </a:r>
            <a:r>
              <a:rPr lang="es-AR" sz="4800" b="1" spc="50" dirty="0" err="1">
                <a:ln w="11430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surgiriam</a:t>
            </a:r>
            <a:r>
              <a:rPr lang="es-AR" sz="4800" b="1" spc="50" dirty="0">
                <a:ln w="11430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 no tempo do </a:t>
            </a:r>
            <a:r>
              <a:rPr lang="es-AR" sz="4800" b="1" spc="50" dirty="0" err="1">
                <a:ln w="11430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fim</a:t>
            </a:r>
            <a:r>
              <a:rPr lang="es-AR" sz="4800" b="1" spc="50" dirty="0">
                <a:ln w="11430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? </a:t>
            </a:r>
            <a:endParaRPr lang="es-ES" sz="4800" b="1" spc="50" dirty="0">
              <a:ln w="11430"/>
              <a:gradFill flip="none" rotWithShape="1">
                <a:gsLst>
                  <a:gs pos="0">
                    <a:srgbClr val="C00000">
                      <a:shade val="30000"/>
                      <a:satMod val="115000"/>
                    </a:srgbClr>
                  </a:gs>
                  <a:gs pos="50000">
                    <a:srgbClr val="C00000">
                      <a:shade val="67500"/>
                      <a:satMod val="115000"/>
                    </a:srgbClr>
                  </a:gs>
                  <a:gs pos="100000">
                    <a:srgbClr val="C0000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rajan Pro" pitchFamily="18" charset="0"/>
              <a:cs typeface="Consolas" pitchFamily="49" charset="0"/>
            </a:endParaRPr>
          </a:p>
        </p:txBody>
      </p:sp>
      <p:pic>
        <p:nvPicPr>
          <p:cNvPr id="4" name="Picture 2" descr="C:\Users\Gerhard\Documents\_Estudios Biblicos PPT\ondaWEB6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420380"/>
            <a:ext cx="9144001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32850150"/>
      </p:ext>
    </p:extLst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4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Gerhard\Documents\_Estudios Biblicos PPT\26 Como identificar profeta\versiculo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Gerhard\Documents\_Estudios Biblicos PPT\ondaWEB6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420380"/>
            <a:ext cx="9144001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285451" y="154377"/>
            <a:ext cx="223170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s-ES_tradnl" sz="3600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Haettenschweiler" pitchFamily="34" charset="0"/>
              </a:rPr>
              <a:t>Mateus 24:24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791581" y="1052736"/>
            <a:ext cx="7558316" cy="507656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360000" tIns="360000" rIns="360000" bIns="360000" anchor="t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/>
            <a:r>
              <a:rPr lang="es-ES" sz="44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“</a:t>
            </a:r>
            <a:r>
              <a:rPr lang="es-AR" sz="44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Porque </a:t>
            </a:r>
            <a:r>
              <a:rPr lang="es-AR" sz="44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surgirão</a:t>
            </a:r>
            <a:r>
              <a:rPr lang="es-AR" sz="44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falsos cristos e </a:t>
            </a:r>
            <a:r>
              <a:rPr lang="es-AR" sz="4400" b="1" i="1" spc="50" dirty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falsos profetas </a:t>
            </a:r>
            <a:r>
              <a:rPr lang="es-AR" sz="44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operando grandes </a:t>
            </a:r>
            <a:r>
              <a:rPr lang="es-AR" sz="44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sinais</a:t>
            </a:r>
            <a:r>
              <a:rPr lang="es-AR" sz="44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e </a:t>
            </a:r>
            <a:r>
              <a:rPr lang="es-AR" sz="44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prodígios</a:t>
            </a:r>
            <a:r>
              <a:rPr lang="es-AR" sz="44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para </a:t>
            </a:r>
            <a:r>
              <a:rPr lang="es-AR" sz="44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enganar</a:t>
            </a:r>
            <a:r>
              <a:rPr lang="es-AR" sz="44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, se </a:t>
            </a:r>
            <a:r>
              <a:rPr lang="es-AR" sz="44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possível</a:t>
            </a:r>
            <a:r>
              <a:rPr lang="es-AR" sz="44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, os </a:t>
            </a:r>
            <a:r>
              <a:rPr lang="es-AR" sz="44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próprios</a:t>
            </a:r>
            <a:r>
              <a:rPr lang="es-AR" sz="44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AR" sz="44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eleitos</a:t>
            </a:r>
            <a:r>
              <a:rPr lang="es-ES" sz="44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163636060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75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Gerhard\Documents\_Estudios Biblicos PPT\26 Como identificar profeta\Iglesi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898" y="0"/>
            <a:ext cx="9165898" cy="6874424"/>
          </a:xfrm>
          <a:prstGeom prst="rect">
            <a:avLst/>
          </a:prstGeom>
          <a:noFill/>
          <a:effectLst>
            <a:softEdge rad="1270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323528" y="381520"/>
            <a:ext cx="8028892" cy="230832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s-AR" sz="4800" b="1" spc="50" dirty="0" err="1">
                <a:ln w="11430"/>
                <a:gradFill flip="none" rotWithShape="1"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Qual</a:t>
            </a:r>
            <a:r>
              <a:rPr lang="es-AR" sz="4800" b="1" spc="50" dirty="0">
                <a:ln w="11430"/>
                <a:gradFill flip="none" rotWithShape="1"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 </a:t>
            </a:r>
            <a:r>
              <a:rPr lang="es-AR" sz="4800" b="1" spc="50" dirty="0" err="1">
                <a:ln w="11430"/>
                <a:gradFill flip="none" rotWithShape="1"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foi</a:t>
            </a:r>
            <a:r>
              <a:rPr lang="es-AR" sz="4800" b="1" spc="50" dirty="0">
                <a:ln w="11430"/>
                <a:gradFill flip="none" rotWithShape="1"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 o propósito de Deus </a:t>
            </a:r>
            <a:r>
              <a:rPr lang="es-AR" sz="4800" b="1" spc="50" dirty="0" err="1">
                <a:ln w="11430"/>
                <a:gradFill flip="none" rotWithShape="1"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ao</a:t>
            </a:r>
            <a:r>
              <a:rPr lang="es-AR" sz="4800" b="1" spc="50" dirty="0">
                <a:ln w="11430"/>
                <a:gradFill flip="none" rotWithShape="1"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 conceder este </a:t>
            </a:r>
            <a:r>
              <a:rPr lang="es-AR" sz="4800" b="1" spc="50" dirty="0" err="1">
                <a:ln w="11430"/>
                <a:gradFill flip="none" rotWithShape="1"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dom</a:t>
            </a:r>
            <a:r>
              <a:rPr lang="es-AR" sz="4800" b="1" spc="50" dirty="0">
                <a:ln w="11430"/>
                <a:gradFill flip="none" rotWithShape="1"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 a </a:t>
            </a:r>
            <a:r>
              <a:rPr lang="es-AR" sz="4800" b="1" spc="50" dirty="0" err="1">
                <a:ln w="11430"/>
                <a:gradFill flip="none" rotWithShape="1"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seu</a:t>
            </a:r>
            <a:r>
              <a:rPr lang="es-AR" sz="4800" b="1" spc="50" dirty="0">
                <a:ln w="11430"/>
                <a:gradFill flip="none" rotWithShape="1"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 </a:t>
            </a:r>
            <a:r>
              <a:rPr lang="es-AR" sz="4800" b="1" spc="50" dirty="0" err="1">
                <a:ln w="11430"/>
                <a:gradFill flip="none" rotWithShape="1"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povo</a:t>
            </a:r>
            <a:r>
              <a:rPr lang="es-AR" sz="4800" b="1" spc="50" dirty="0">
                <a:ln w="11430"/>
                <a:gradFill flip="none" rotWithShape="1"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? </a:t>
            </a:r>
            <a:endParaRPr lang="es-ES" sz="1200" b="1" spc="50" dirty="0">
              <a:ln w="11430"/>
              <a:solidFill>
                <a:srgbClr val="00206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4" name="Picture 2" descr="C:\Users\Gerhard\Documents\_Estudios Biblicos PPT\ondaWEB6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420380"/>
            <a:ext cx="9144001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7796844"/>
      </p:ext>
    </p:extLst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Gerhard\Documents\_Estudios Biblicos PPT\26 Como identificar profeta\versiculo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285451" y="154377"/>
            <a:ext cx="226215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s-ES_tradnl" sz="3600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Haettenschweiler" pitchFamily="34" charset="0"/>
              </a:rPr>
              <a:t>Efésios</a:t>
            </a:r>
            <a:r>
              <a:rPr lang="es-ES_tradnl" sz="3600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Haettenschweiler" pitchFamily="34" charset="0"/>
              </a:rPr>
              <a:t> 4:11-12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863588" y="800708"/>
            <a:ext cx="7560840" cy="421246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360000" tIns="360000" rIns="360000" bIns="360000" anchor="t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/>
            <a:r>
              <a:rPr lang="es-ES" sz="36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“</a:t>
            </a:r>
            <a:r>
              <a:rPr lang="es-AR" sz="36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E ele mesmo </a:t>
            </a:r>
            <a:r>
              <a:rPr lang="es-AR" sz="36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concedeu</a:t>
            </a:r>
            <a:r>
              <a:rPr lang="es-AR" sz="36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AR" sz="36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uns</a:t>
            </a:r>
            <a:r>
              <a:rPr lang="es-AR" sz="36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para apóstolos, </a:t>
            </a:r>
            <a:r>
              <a:rPr lang="es-AR" sz="36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outros</a:t>
            </a:r>
            <a:r>
              <a:rPr lang="es-AR" sz="36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para profetas, </a:t>
            </a:r>
            <a:r>
              <a:rPr lang="es-AR" sz="36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outros</a:t>
            </a:r>
            <a:r>
              <a:rPr lang="es-AR" sz="36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para evangelistas e </a:t>
            </a:r>
            <a:r>
              <a:rPr lang="es-AR" sz="36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outros</a:t>
            </a:r>
            <a:r>
              <a:rPr lang="es-AR" sz="36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para pastores e Mestres, </a:t>
            </a:r>
            <a:r>
              <a:rPr lang="es-AR" sz="3600" b="1" i="1" spc="50" dirty="0" err="1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com</a:t>
            </a:r>
            <a:r>
              <a:rPr lang="es-AR" sz="3600" b="1" i="1" spc="50" dirty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vista </a:t>
            </a:r>
            <a:r>
              <a:rPr lang="es-AR" sz="3600" b="1" i="1" spc="50" dirty="0" err="1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ao</a:t>
            </a:r>
            <a:r>
              <a:rPr lang="es-AR" sz="3600" b="1" i="1" spc="50" dirty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AR" sz="3600" b="1" i="1" spc="50" dirty="0" err="1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aperfeiçoamento</a:t>
            </a:r>
            <a:r>
              <a:rPr lang="es-AR" sz="3600" b="1" i="1" spc="50" dirty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AR" sz="36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dos santos para o </a:t>
            </a:r>
            <a:r>
              <a:rPr lang="es-AR" sz="36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desempenho</a:t>
            </a:r>
            <a:r>
              <a:rPr lang="es-AR" sz="36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do </a:t>
            </a:r>
            <a:r>
              <a:rPr lang="es-AR" sz="36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seu</a:t>
            </a:r>
            <a:r>
              <a:rPr lang="es-AR" sz="36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AR" sz="36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serviço</a:t>
            </a:r>
            <a:r>
              <a:rPr lang="es-AR" sz="36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, </a:t>
            </a:r>
            <a:r>
              <a:rPr lang="es-AR" sz="3600" b="1" i="1" spc="50" dirty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para a </a:t>
            </a:r>
            <a:r>
              <a:rPr lang="es-AR" sz="3600" b="1" i="1" spc="50" dirty="0" err="1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edificação</a:t>
            </a:r>
            <a:r>
              <a:rPr lang="es-AR" sz="3600" b="1" i="1" spc="50" dirty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AR" sz="36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do </a:t>
            </a:r>
            <a:r>
              <a:rPr lang="es-AR" sz="36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corpo</a:t>
            </a:r>
            <a:r>
              <a:rPr lang="es-AR" sz="36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de Cristo</a:t>
            </a:r>
            <a:r>
              <a:rPr lang="es-ES" sz="36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.” </a:t>
            </a:r>
          </a:p>
        </p:txBody>
      </p:sp>
    </p:spTree>
    <p:extLst>
      <p:ext uri="{BB962C8B-B14F-4D97-AF65-F5344CB8AC3E}">
        <p14:creationId xmlns:p14="http://schemas.microsoft.com/office/powerpoint/2010/main" val="390308504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-11072" y="1340768"/>
            <a:ext cx="9155072" cy="478853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360000" tIns="360000" rIns="360000" bIns="360000" anchor="t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AR" sz="4400" b="1" spc="50" dirty="0">
                <a:ln w="11430"/>
                <a:solidFill>
                  <a:srgbClr val="FFC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Segundo as </a:t>
            </a:r>
            <a:r>
              <a:rPr lang="es-AR" sz="4400" b="1" spc="50" dirty="0" err="1">
                <a:ln w="11430"/>
                <a:solidFill>
                  <a:srgbClr val="FFC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revelações</a:t>
            </a:r>
            <a:r>
              <a:rPr lang="es-AR" sz="4400" b="1" spc="50" dirty="0">
                <a:ln w="11430"/>
                <a:solidFill>
                  <a:srgbClr val="FFC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 de </a:t>
            </a:r>
            <a:r>
              <a:rPr lang="es-AR" sz="4400" b="1" spc="50" dirty="0" err="1">
                <a:ln w="11430"/>
                <a:solidFill>
                  <a:srgbClr val="FFC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Apocalipse</a:t>
            </a:r>
            <a:r>
              <a:rPr lang="es-AR" sz="4400" b="1" spc="50" dirty="0">
                <a:ln w="11430"/>
                <a:solidFill>
                  <a:srgbClr val="FFC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, a última </a:t>
            </a:r>
            <a:r>
              <a:rPr lang="es-AR" sz="4400" b="1" spc="50" dirty="0" err="1">
                <a:ln w="11430"/>
                <a:solidFill>
                  <a:srgbClr val="FFC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igreja</a:t>
            </a:r>
            <a:r>
              <a:rPr lang="es-AR" sz="4400" b="1" spc="50" dirty="0">
                <a:ln w="11430"/>
                <a:solidFill>
                  <a:srgbClr val="FFC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 </a:t>
            </a:r>
            <a:r>
              <a:rPr lang="es-AR" sz="44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possuiría</a:t>
            </a:r>
            <a:r>
              <a:rPr lang="es-AR" sz="4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 o </a:t>
            </a:r>
            <a:r>
              <a:rPr lang="es-AR" sz="4400" b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dom</a:t>
            </a:r>
            <a:r>
              <a:rPr lang="es-AR" sz="4400" b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 profético?</a:t>
            </a:r>
          </a:p>
        </p:txBody>
      </p:sp>
      <p:pic>
        <p:nvPicPr>
          <p:cNvPr id="3" name="Picture 2" descr="C:\Users\Gerhard\Documents\_Estudios Biblicos PPT\ondaWEB60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420380"/>
            <a:ext cx="9144001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6959170"/>
      </p:ext>
    </p:extLst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4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Gerhard\Documents\_Estudios Biblicos PPT\26 Como identificar profeta\versiculo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Gerhard\Documents\_Estudios Biblicos PPT\ondaWEB6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420380"/>
            <a:ext cx="9144001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285451" y="154377"/>
            <a:ext cx="34579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s-ES_tradnl" sz="3600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Haettenschweiler" pitchFamily="34" charset="0"/>
              </a:rPr>
              <a:t>Apocalipse</a:t>
            </a:r>
            <a:r>
              <a:rPr lang="es-ES_tradnl" sz="3600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Haettenschweiler" pitchFamily="34" charset="0"/>
              </a:rPr>
              <a:t> 12:17; 19:10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944724"/>
            <a:ext cx="9139611" cy="421246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360000" tIns="360000" rIns="360000" bIns="360000" anchor="t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/>
            <a:r>
              <a:rPr lang="es-ES" sz="32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“</a:t>
            </a:r>
            <a:r>
              <a:rPr lang="es-ES" sz="32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Irou</a:t>
            </a:r>
            <a:r>
              <a:rPr lang="es-ES" sz="32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-se o </a:t>
            </a:r>
            <a:r>
              <a:rPr lang="es-ES" sz="32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dragão</a:t>
            </a:r>
            <a:r>
              <a:rPr lang="es-ES" sz="32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contra a </a:t>
            </a:r>
            <a:r>
              <a:rPr lang="es-ES" sz="32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mulher</a:t>
            </a:r>
            <a:r>
              <a:rPr lang="es-ES" sz="32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e </a:t>
            </a:r>
            <a:r>
              <a:rPr lang="es-ES" sz="32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foi</a:t>
            </a:r>
            <a:r>
              <a:rPr lang="es-ES" sz="32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ES" sz="32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pelejar</a:t>
            </a:r>
            <a:r>
              <a:rPr lang="es-ES" sz="32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ES" sz="32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com</a:t>
            </a:r>
            <a:r>
              <a:rPr lang="es-ES" sz="32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os restantes da </a:t>
            </a:r>
            <a:r>
              <a:rPr lang="es-ES" sz="32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sua</a:t>
            </a:r>
            <a:r>
              <a:rPr lang="es-ES" sz="32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ES" sz="32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descendência</a:t>
            </a:r>
            <a:r>
              <a:rPr lang="es-ES" sz="32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, os que </a:t>
            </a:r>
            <a:r>
              <a:rPr lang="es-ES" sz="32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guardam</a:t>
            </a:r>
            <a:r>
              <a:rPr lang="es-ES" sz="32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os </a:t>
            </a:r>
            <a:r>
              <a:rPr lang="es-ES" sz="32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mandamentos</a:t>
            </a:r>
            <a:r>
              <a:rPr lang="es-ES" sz="32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de Deus e </a:t>
            </a:r>
            <a:r>
              <a:rPr lang="es-ES" sz="3200" b="1" i="1" spc="50" dirty="0" err="1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têm</a:t>
            </a:r>
            <a:r>
              <a:rPr lang="es-ES" sz="3200" b="1" i="1" spc="50" dirty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o </a:t>
            </a:r>
            <a:r>
              <a:rPr lang="es-ES" sz="3200" b="1" i="1" spc="50" dirty="0" err="1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testemuho</a:t>
            </a:r>
            <a:r>
              <a:rPr lang="es-ES" sz="3200" b="1" i="1" spc="50" dirty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de </a:t>
            </a:r>
            <a:r>
              <a:rPr lang="es-ES" sz="3200" b="1" i="1" spc="50" dirty="0" err="1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Jesus</a:t>
            </a:r>
            <a:r>
              <a:rPr lang="es-AR" sz="32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.”</a:t>
            </a:r>
          </a:p>
          <a:p>
            <a:pPr algn="r"/>
            <a:r>
              <a:rPr lang="es-AR" sz="32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“… Ele, </a:t>
            </a:r>
            <a:r>
              <a:rPr lang="es-AR" sz="32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porém</a:t>
            </a:r>
            <a:r>
              <a:rPr lang="es-AR" sz="32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, me </a:t>
            </a:r>
            <a:r>
              <a:rPr lang="es-AR" sz="32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disse</a:t>
            </a:r>
            <a:r>
              <a:rPr lang="es-AR" sz="32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: </a:t>
            </a:r>
            <a:r>
              <a:rPr lang="es-AR" sz="32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Vê</a:t>
            </a:r>
            <a:r>
              <a:rPr lang="es-AR" sz="32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, </a:t>
            </a:r>
            <a:r>
              <a:rPr lang="es-AR" sz="32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não</a:t>
            </a:r>
            <a:r>
              <a:rPr lang="es-AR" sz="32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AR" sz="32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faças</a:t>
            </a:r>
            <a:r>
              <a:rPr lang="es-AR" sz="32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AR" sz="32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isso</a:t>
            </a:r>
            <a:r>
              <a:rPr lang="es-AR" sz="32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; </a:t>
            </a:r>
            <a:r>
              <a:rPr lang="es-AR" sz="32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sou</a:t>
            </a:r>
            <a:r>
              <a:rPr lang="es-AR" sz="32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conservo </a:t>
            </a:r>
            <a:r>
              <a:rPr lang="es-AR" sz="32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teu</a:t>
            </a:r>
            <a:r>
              <a:rPr lang="es-AR" sz="32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e dos </a:t>
            </a:r>
            <a:r>
              <a:rPr lang="es-AR" sz="32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teus</a:t>
            </a:r>
            <a:r>
              <a:rPr lang="es-AR" sz="32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AR" sz="32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irmãos</a:t>
            </a:r>
            <a:r>
              <a:rPr lang="es-AR" sz="32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que </a:t>
            </a:r>
            <a:r>
              <a:rPr lang="es-AR" sz="32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mantêm</a:t>
            </a:r>
            <a:r>
              <a:rPr lang="es-AR" sz="32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o </a:t>
            </a:r>
            <a:r>
              <a:rPr lang="es-AR" sz="32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testemunho</a:t>
            </a:r>
            <a:r>
              <a:rPr lang="es-AR" sz="32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de </a:t>
            </a:r>
            <a:r>
              <a:rPr lang="es-AR" sz="32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Jesus</a:t>
            </a:r>
            <a:r>
              <a:rPr lang="es-AR" sz="32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; adora a Deus. </a:t>
            </a:r>
            <a:r>
              <a:rPr lang="es-AR" sz="3200" b="1" i="1" spc="50" dirty="0" err="1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Pois</a:t>
            </a:r>
            <a:r>
              <a:rPr lang="es-AR" sz="3200" b="1" i="1" spc="50" dirty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o </a:t>
            </a:r>
            <a:r>
              <a:rPr lang="es-AR" sz="3200" b="1" i="1" spc="50" dirty="0" err="1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testemunho</a:t>
            </a:r>
            <a:r>
              <a:rPr lang="es-AR" sz="3200" b="1" i="1" spc="50" dirty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de </a:t>
            </a:r>
            <a:r>
              <a:rPr lang="es-AR" sz="3200" b="1" i="1" spc="50" dirty="0" err="1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Jesus</a:t>
            </a:r>
            <a:r>
              <a:rPr lang="es-AR" sz="3200" b="1" i="1" spc="50" dirty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é o </a:t>
            </a:r>
            <a:r>
              <a:rPr lang="es-AR" sz="3200" b="1" i="1" spc="50" dirty="0" err="1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espírito</a:t>
            </a:r>
            <a:r>
              <a:rPr lang="es-AR" sz="3200" b="1" i="1" spc="50" dirty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de </a:t>
            </a:r>
            <a:r>
              <a:rPr lang="es-AR" sz="3200" b="1" i="1" spc="50" dirty="0" err="1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profecia</a:t>
            </a:r>
            <a:r>
              <a:rPr lang="es-ES" sz="32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222783206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1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erhard\Documents\_Estudios Biblicos PPT\26 Como identificar profeta\oracio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06" y="14299"/>
            <a:ext cx="9150405" cy="6863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3"/>
          <p:cNvSpPr>
            <a:spLocks noChangeArrowheads="1"/>
          </p:cNvSpPr>
          <p:nvPr/>
        </p:nvSpPr>
        <p:spPr bwMode="auto">
          <a:xfrm>
            <a:off x="3059832" y="3573016"/>
            <a:ext cx="6408712" cy="205222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360000" tIns="360000" rIns="360000" bIns="360000" anchor="t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5400" b="1" spc="50" dirty="0" err="1">
                <a:ln w="11430"/>
                <a:gradFill flip="none"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Um</a:t>
            </a:r>
            <a:r>
              <a:rPr lang="es-ES" sz="5400" b="1" spc="50" dirty="0">
                <a:ln w="11430"/>
                <a:gradFill flip="none"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 Momento de </a:t>
            </a:r>
            <a:r>
              <a:rPr lang="es-ES" sz="5400" b="1" spc="50" dirty="0" err="1">
                <a:ln w="11430"/>
                <a:gradFill flip="none"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Oração</a:t>
            </a:r>
            <a:endParaRPr lang="es-ES" sz="6600" b="1" spc="50" dirty="0">
              <a:ln w="11430"/>
              <a:gradFill flip="none" rotWithShape="1">
                <a:gsLst>
                  <a:gs pos="0">
                    <a:srgbClr val="3399FF"/>
                  </a:gs>
                  <a:gs pos="16000">
                    <a:srgbClr val="00CCCC"/>
                  </a:gs>
                  <a:gs pos="47000">
                    <a:srgbClr val="9999FF"/>
                  </a:gs>
                  <a:gs pos="60001">
                    <a:srgbClr val="2E6792"/>
                  </a:gs>
                  <a:gs pos="71001">
                    <a:srgbClr val="3333CC"/>
                  </a:gs>
                  <a:gs pos="81000">
                    <a:srgbClr val="1170FF"/>
                  </a:gs>
                  <a:gs pos="100000">
                    <a:srgbClr val="006699"/>
                  </a:gs>
                </a:gsLst>
                <a:lin ang="5400000" scaled="0"/>
                <a:tileRect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rajan Pro" pitchFamily="18" charset="0"/>
              <a:cs typeface="Consolas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080492"/>
      </p:ext>
    </p:extLst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Gerhard\Documents\_Estudios Biblicos PPT\26 Como identificar profeta\man-thinking-wisdom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726"/>
          <a:stretch/>
        </p:blipFill>
        <p:spPr bwMode="auto">
          <a:xfrm flipH="1">
            <a:off x="-443" y="-8126"/>
            <a:ext cx="9144444" cy="6863222"/>
          </a:xfrm>
          <a:prstGeom prst="rect">
            <a:avLst/>
          </a:prstGeom>
          <a:noFill/>
          <a:effectLst>
            <a:softEdge rad="1270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143508" y="1484785"/>
            <a:ext cx="5184576" cy="536145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360000" tIns="360000" rIns="360000" bIns="360000" anchor="t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s-AR" sz="4400" b="1" spc="50" dirty="0">
                <a:ln w="11430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Como se pode distinguir </a:t>
            </a:r>
            <a:br>
              <a:rPr lang="es-AR" sz="4400" b="1" spc="50" dirty="0">
                <a:ln w="11430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</a:br>
            <a:r>
              <a:rPr lang="es-AR" sz="4400" b="1" spc="50" dirty="0">
                <a:ln w="11430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o </a:t>
            </a:r>
            <a:r>
              <a:rPr lang="es-AR" sz="4400" b="1" spc="50" dirty="0" err="1">
                <a:ln w="11430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verdadeiro</a:t>
            </a:r>
            <a:r>
              <a:rPr lang="es-AR" sz="4400" b="1" spc="50" dirty="0">
                <a:ln w="11430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 profeta dos falsos?</a:t>
            </a:r>
            <a:endParaRPr lang="es-ES" sz="4400" b="1" spc="50" dirty="0">
              <a:ln w="11430"/>
              <a:gradFill flip="none" rotWithShape="1">
                <a:gsLst>
                  <a:gs pos="0">
                    <a:srgbClr val="C00000">
                      <a:shade val="30000"/>
                      <a:satMod val="115000"/>
                    </a:srgbClr>
                  </a:gs>
                  <a:gs pos="50000">
                    <a:srgbClr val="C00000">
                      <a:shade val="67500"/>
                      <a:satMod val="115000"/>
                    </a:srgbClr>
                  </a:gs>
                  <a:gs pos="100000">
                    <a:srgbClr val="C0000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rajan Pro" pitchFamily="18" charset="0"/>
              <a:cs typeface="Consolas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8583687"/>
      </p:ext>
    </p:extLst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4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Gerhard\Documents\_Estudios Biblicos PPT\26 Como identificar profeta\titulo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1" y="-11793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-11072" y="908720"/>
            <a:ext cx="9155072" cy="446449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360000" tIns="360000" rIns="360000" bIns="360000" anchor="t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ES" sz="6000" b="1" spc="50" dirty="0">
                <a:ln w="11430"/>
                <a:gradFill flip="none"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DEZ CARACTERÍSTICAS PARA CONHECER UM VERDADEIRO PROFETA</a:t>
            </a:r>
          </a:p>
        </p:txBody>
      </p:sp>
    </p:spTree>
    <p:extLst>
      <p:ext uri="{BB962C8B-B14F-4D97-AF65-F5344CB8AC3E}">
        <p14:creationId xmlns:p14="http://schemas.microsoft.com/office/powerpoint/2010/main" val="3452860405"/>
      </p:ext>
    </p:extLst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3" descr="C:\Users\Gerhard\Documents\_Estudios Biblicos PPT\26 Como identificar profeta\Ok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5297" y="872716"/>
            <a:ext cx="7004055" cy="5253041"/>
          </a:xfrm>
          <a:prstGeom prst="rect">
            <a:avLst/>
          </a:prstGeom>
          <a:noFill/>
          <a:effectLst>
            <a:softEdge rad="1270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Gerhard\Documents\_Estudios Biblicos PPT\ondaWEB6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420380"/>
            <a:ext cx="9144001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328912" y="440668"/>
            <a:ext cx="4176464" cy="421246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360000" tIns="360000" rIns="360000" bIns="360000" anchor="t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s-AR" sz="4800" b="1" spc="50" dirty="0" err="1">
                <a:ln w="11430"/>
                <a:gradFill flip="none"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Sua</a:t>
            </a:r>
            <a:r>
              <a:rPr lang="es-AR" sz="4800" b="1" spc="50" dirty="0">
                <a:ln w="11430"/>
                <a:gradFill flip="none"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 vida </a:t>
            </a:r>
            <a:r>
              <a:rPr lang="es-AR" sz="4800" b="1" spc="50" dirty="0" err="1">
                <a:ln w="11430"/>
                <a:gradFill flip="none"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deve</a:t>
            </a:r>
            <a:r>
              <a:rPr lang="es-AR" sz="4800" b="1" spc="50" dirty="0">
                <a:ln w="11430"/>
                <a:gradFill flip="none"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 ser </a:t>
            </a:r>
            <a:r>
              <a:rPr lang="es-AR" sz="4800" b="1" spc="50" dirty="0" err="1">
                <a:ln w="11430"/>
                <a:gradFill flip="none"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exemplar</a:t>
            </a:r>
            <a:r>
              <a:rPr lang="es-AR" sz="4800" b="1" spc="50" dirty="0">
                <a:ln w="11430"/>
                <a:gradFill flip="none"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.</a:t>
            </a:r>
            <a:endParaRPr lang="es-ES" sz="4800" b="1" spc="50" dirty="0">
              <a:ln w="11430"/>
              <a:gradFill flip="none" rotWithShape="1"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0"/>
                <a:tileRect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rajan Pro" pitchFamily="18" charset="0"/>
              <a:cs typeface="Consolas" pitchFamily="49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7596336" y="188640"/>
            <a:ext cx="1296144" cy="205222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360000" tIns="360000" rIns="360000" bIns="360000" anchor="t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AR" sz="6000" b="1" spc="50" dirty="0">
                <a:ln w="11430"/>
                <a:gradFill flip="none"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1</a:t>
            </a:r>
            <a:endParaRPr lang="es-ES" sz="6000" b="1" spc="50" dirty="0">
              <a:ln w="11430"/>
              <a:gradFill flip="none" rotWithShape="1"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0"/>
                <a:tileRect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rajan Pro" pitchFamily="18" charset="0"/>
              <a:cs typeface="Consolas" pitchFamily="49" charset="0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5931509" y="5697252"/>
            <a:ext cx="233910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es-ES_tradnl" sz="3600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Haettenschweiler" pitchFamily="34" charset="0"/>
              </a:rPr>
              <a:t>Mateus 7:15-16</a:t>
            </a: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007604" y="4077072"/>
            <a:ext cx="7560840" cy="1476164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360000" tIns="360000" rIns="360000" bIns="360000" anchor="t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/>
            <a:r>
              <a:rPr lang="es-AR" sz="36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“…por </a:t>
            </a:r>
            <a:r>
              <a:rPr lang="es-AR" sz="36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seus</a:t>
            </a:r>
            <a:r>
              <a:rPr lang="es-AR" sz="36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frutos os </a:t>
            </a:r>
            <a:r>
              <a:rPr lang="es-AR" sz="36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conhecereis</a:t>
            </a:r>
            <a:r>
              <a:rPr lang="es-AR" sz="36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…” </a:t>
            </a:r>
            <a:endParaRPr lang="es-ES" sz="3600" b="1" i="1" spc="50" dirty="0">
              <a:ln w="11430"/>
              <a:gradFill flip="none" rotWithShape="1">
                <a:gsLst>
                  <a:gs pos="0">
                    <a:schemeClr val="tx1"/>
                  </a:gs>
                  <a:gs pos="18000">
                    <a:srgbClr val="C00000"/>
                  </a:gs>
                  <a:gs pos="50000">
                    <a:srgbClr val="FF9900">
                      <a:shade val="67500"/>
                      <a:satMod val="115000"/>
                    </a:srgbClr>
                  </a:gs>
                  <a:gs pos="100000">
                    <a:srgbClr val="FF9900">
                      <a:shade val="100000"/>
                      <a:satMod val="115000"/>
                      <a:lumMod val="50000"/>
                      <a:lumOff val="50000"/>
                    </a:srgbClr>
                  </a:gs>
                </a:gsLst>
                <a:lin ang="16200000" scaled="1"/>
                <a:tileRect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yriad Pro" pitchFamily="34" charset="0"/>
              <a:cs typeface="Consolas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3238663"/>
      </p:ext>
    </p:extLst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75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Gerhard\Desktop\LES 02 2015\0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8580" y="-387424"/>
            <a:ext cx="7008778" cy="5256584"/>
          </a:xfrm>
          <a:prstGeom prst="rect">
            <a:avLst/>
          </a:prstGeom>
          <a:noFill/>
          <a:effectLst>
            <a:softEdge rad="1270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Gerhard\Documents\_Estudios Biblicos PPT\ondaWEB6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420380"/>
            <a:ext cx="9144001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323528" y="1697535"/>
            <a:ext cx="8100900" cy="2487549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360000" tIns="360000" rIns="360000" bIns="360000" anchor="t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s-AR" sz="4000" b="1" spc="50" dirty="0">
                <a:ln w="11430"/>
                <a:gradFill flip="none"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Os </a:t>
            </a:r>
            <a:r>
              <a:rPr lang="es-AR" sz="4000" b="1" spc="50" dirty="0" err="1">
                <a:ln w="11430"/>
                <a:gradFill flip="none"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seus</a:t>
            </a:r>
            <a:r>
              <a:rPr lang="es-AR" sz="4000" b="1" spc="50" dirty="0">
                <a:ln w="11430"/>
                <a:gradFill flip="none"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 </a:t>
            </a:r>
            <a:r>
              <a:rPr lang="es-AR" sz="4000" b="1" spc="50" dirty="0" err="1">
                <a:ln w="11430"/>
                <a:gradFill flip="none"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ensinos</a:t>
            </a:r>
            <a:r>
              <a:rPr lang="es-AR" sz="4000" b="1" spc="50" dirty="0">
                <a:ln w="11430"/>
                <a:gradFill flip="none"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 </a:t>
            </a:r>
            <a:r>
              <a:rPr lang="es-AR" sz="4000" b="1" spc="50" dirty="0" err="1">
                <a:ln w="11430"/>
                <a:gradFill flip="none"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devem</a:t>
            </a:r>
            <a:r>
              <a:rPr lang="es-AR" sz="4000" b="1" spc="50" dirty="0">
                <a:ln w="11430"/>
                <a:gradFill flip="none"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 estar em </a:t>
            </a:r>
            <a:r>
              <a:rPr lang="es-AR" sz="4000" b="1" spc="50" dirty="0" err="1">
                <a:ln w="11430"/>
                <a:gradFill flip="none"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harmonia</a:t>
            </a:r>
            <a:r>
              <a:rPr lang="es-AR" sz="4000" b="1" spc="50" dirty="0">
                <a:ln w="11430"/>
                <a:gradFill flip="none"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 </a:t>
            </a:r>
            <a:r>
              <a:rPr lang="es-AR" sz="4000" b="1" spc="50" dirty="0" err="1">
                <a:ln w="11430"/>
                <a:gradFill flip="none"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com</a:t>
            </a:r>
            <a:r>
              <a:rPr lang="es-AR" sz="4000" b="1" spc="50" dirty="0">
                <a:ln w="11430"/>
                <a:gradFill flip="none"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 a </a:t>
            </a:r>
            <a:r>
              <a:rPr lang="es-AR" sz="4000" b="1" spc="50" dirty="0" err="1">
                <a:ln w="11430"/>
                <a:gradFill flip="none"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lei</a:t>
            </a:r>
            <a:r>
              <a:rPr lang="es-AR" sz="4000" b="1" spc="50" dirty="0">
                <a:ln w="11430"/>
                <a:gradFill flip="none"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 de Deus, e </a:t>
            </a:r>
            <a:r>
              <a:rPr lang="es-AR" sz="4000" b="1" spc="50" dirty="0" err="1">
                <a:ln w="11430"/>
                <a:gradFill flip="none"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com</a:t>
            </a:r>
            <a:r>
              <a:rPr lang="es-AR" sz="4000" b="1" spc="50" dirty="0">
                <a:ln w="11430"/>
                <a:gradFill flip="none"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 o que profetas anteriores </a:t>
            </a:r>
            <a:r>
              <a:rPr lang="es-AR" sz="4000" b="1" spc="50" dirty="0" err="1">
                <a:ln w="11430"/>
                <a:gradFill flip="none"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já</a:t>
            </a:r>
            <a:r>
              <a:rPr lang="es-AR" sz="4000" b="1" spc="50" dirty="0">
                <a:ln w="11430"/>
                <a:gradFill flip="none"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 </a:t>
            </a:r>
            <a:r>
              <a:rPr lang="es-AR" sz="4000" b="1" spc="50" dirty="0" err="1">
                <a:ln w="11430"/>
                <a:gradFill flip="none"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testificaram</a:t>
            </a:r>
            <a:r>
              <a:rPr lang="es-AR" sz="4000" b="1" spc="50" dirty="0">
                <a:ln w="11430"/>
                <a:gradFill flip="none"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.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7596336" y="188640"/>
            <a:ext cx="1296144" cy="205222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360000" tIns="360000" rIns="360000" bIns="360000" anchor="t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AR" sz="6000" b="1" spc="50" dirty="0">
                <a:ln w="11430"/>
                <a:gradFill flip="none"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2</a:t>
            </a:r>
            <a:endParaRPr lang="es-ES" sz="6000" b="1" spc="50" dirty="0">
              <a:ln w="11430"/>
              <a:gradFill flip="none" rotWithShape="1"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0"/>
                <a:tileRect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rajan Pro" pitchFamily="18" charset="0"/>
              <a:cs typeface="Consolas" pitchFamily="49" charset="0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6513401" y="5973774"/>
            <a:ext cx="175721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es-ES_tradnl" sz="3600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Haettenschweiler" pitchFamily="34" charset="0"/>
              </a:rPr>
              <a:t>Isaías 8:20</a:t>
            </a:r>
          </a:p>
        </p:txBody>
      </p:sp>
      <p:sp>
        <p:nvSpPr>
          <p:cNvPr id="6" name="Rectangle 3"/>
          <p:cNvSpPr>
            <a:spLocks noChangeArrowheads="1"/>
          </p:cNvSpPr>
          <p:nvPr/>
        </p:nvSpPr>
        <p:spPr bwMode="auto">
          <a:xfrm>
            <a:off x="1007604" y="5075391"/>
            <a:ext cx="7560840" cy="1341967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360000" tIns="360000" rIns="360000" bIns="360000" anchor="t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/>
            <a:r>
              <a:rPr lang="es-AR" sz="36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“…à </a:t>
            </a:r>
            <a:r>
              <a:rPr lang="es-AR" sz="36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lei</a:t>
            </a:r>
            <a:r>
              <a:rPr lang="es-AR" sz="36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e </a:t>
            </a:r>
            <a:r>
              <a:rPr lang="es-AR" sz="36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ao</a:t>
            </a:r>
            <a:r>
              <a:rPr lang="es-AR" sz="36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AR" sz="36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testemunho</a:t>
            </a:r>
            <a:r>
              <a:rPr lang="es-AR" sz="36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…” </a:t>
            </a:r>
            <a:endParaRPr lang="es-ES" sz="3600" b="1" i="1" spc="50" dirty="0">
              <a:ln w="11430"/>
              <a:gradFill flip="none" rotWithShape="1">
                <a:gsLst>
                  <a:gs pos="0">
                    <a:schemeClr val="tx1"/>
                  </a:gs>
                  <a:gs pos="18000">
                    <a:srgbClr val="C00000"/>
                  </a:gs>
                  <a:gs pos="50000">
                    <a:srgbClr val="FF9900">
                      <a:shade val="67500"/>
                      <a:satMod val="115000"/>
                    </a:srgbClr>
                  </a:gs>
                  <a:gs pos="100000">
                    <a:srgbClr val="FF9900">
                      <a:shade val="100000"/>
                      <a:satMod val="115000"/>
                      <a:lumMod val="50000"/>
                      <a:lumOff val="50000"/>
                    </a:srgbClr>
                  </a:gs>
                </a:gsLst>
                <a:lin ang="16200000" scaled="1"/>
                <a:tileRect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yriad Pro" pitchFamily="34" charset="0"/>
              <a:cs typeface="Consolas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5549017"/>
      </p:ext>
    </p:extLst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3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75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Gerhard\Documents\_Estudios Biblicos PPT\26 Como identificar profeta\ok-fingers-ok-dita.jpg_1097337557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516" y="930445"/>
            <a:ext cx="8524328" cy="5919672"/>
          </a:xfrm>
          <a:prstGeom prst="rect">
            <a:avLst/>
          </a:prstGeom>
          <a:noFill/>
          <a:effectLst>
            <a:softEdge rad="1270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Gerhard\Documents\_Estudios Biblicos PPT\ondaWEB6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420380"/>
            <a:ext cx="9144001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647564" y="548680"/>
            <a:ext cx="4899455" cy="338437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360000" tIns="360000" rIns="360000" bIns="360000" anchor="t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s-AR" sz="4800" b="1" spc="50" dirty="0">
                <a:ln w="11430"/>
                <a:gradFill flip="none"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Todas as </a:t>
            </a:r>
            <a:r>
              <a:rPr lang="es-AR" sz="4800" b="1" spc="50" dirty="0" err="1">
                <a:ln w="11430"/>
                <a:gradFill flip="none"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suas</a:t>
            </a:r>
            <a:r>
              <a:rPr lang="es-AR" sz="4800" b="1" spc="50" dirty="0">
                <a:ln w="11430"/>
                <a:gradFill flip="none"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 </a:t>
            </a:r>
            <a:r>
              <a:rPr lang="es-AR" sz="4800" b="1" spc="50" dirty="0" err="1">
                <a:ln w="11430"/>
                <a:gradFill flip="none"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profecias</a:t>
            </a:r>
            <a:r>
              <a:rPr lang="es-AR" sz="4800" b="1" spc="50" dirty="0">
                <a:ln w="11430"/>
                <a:gradFill flip="none"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 se </a:t>
            </a:r>
            <a:r>
              <a:rPr lang="es-AR" sz="4800" b="1" spc="50" dirty="0" err="1">
                <a:ln w="11430"/>
                <a:gradFill flip="none"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cumprem</a:t>
            </a:r>
            <a:r>
              <a:rPr lang="es-AR" sz="4800" b="1" spc="50" dirty="0">
                <a:ln w="11430"/>
                <a:gradFill flip="none"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.</a:t>
            </a:r>
            <a:endParaRPr lang="es-ES" sz="4800" b="1" spc="50" dirty="0">
              <a:ln w="11430"/>
              <a:gradFill flip="none" rotWithShape="1"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0"/>
                <a:tileRect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rajan Pro" pitchFamily="18" charset="0"/>
              <a:cs typeface="Consolas" pitchFamily="49" charset="0"/>
            </a:endParaRP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7596336" y="188640"/>
            <a:ext cx="1296144" cy="205222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360000" tIns="360000" rIns="360000" bIns="360000" anchor="t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AR" sz="6000" b="1" spc="50" dirty="0">
                <a:ln w="11430"/>
                <a:gradFill flip="none"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3</a:t>
            </a:r>
            <a:endParaRPr lang="es-ES" sz="6000" b="1" spc="50" dirty="0">
              <a:ln w="11430"/>
              <a:gradFill flip="none" rotWithShape="1"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0"/>
                <a:tileRect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rajan Pro" pitchFamily="18" charset="0"/>
              <a:cs typeface="Consolas" pitchFamily="49" charset="0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5227791" y="5697252"/>
            <a:ext cx="304282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es-ES_tradnl" sz="3600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Haettenschweiler" pitchFamily="34" charset="0"/>
              </a:rPr>
              <a:t>Deuteronómio</a:t>
            </a:r>
            <a:r>
              <a:rPr lang="es-ES_tradnl" sz="3600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Haettenschweiler" pitchFamily="34" charset="0"/>
              </a:rPr>
              <a:t> 18:22</a:t>
            </a:r>
          </a:p>
        </p:txBody>
      </p:sp>
    </p:spTree>
    <p:extLst>
      <p:ext uri="{BB962C8B-B14F-4D97-AF65-F5344CB8AC3E}">
        <p14:creationId xmlns:p14="http://schemas.microsoft.com/office/powerpoint/2010/main" val="1579678996"/>
      </p:ext>
    </p:extLst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5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Gerhard\Documents\_Estudios Biblicos PPT\26 Como identificar profeta\shutterstock_13124543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548" y="1188426"/>
            <a:ext cx="5915844" cy="5915845"/>
          </a:xfrm>
          <a:prstGeom prst="rect">
            <a:avLst/>
          </a:prstGeom>
          <a:noFill/>
          <a:effectLst>
            <a:softEdge rad="1270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157822" y="584684"/>
            <a:ext cx="8100900" cy="244827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360000" tIns="360000" rIns="360000" bIns="360000" anchor="t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s-AR" sz="4000" b="1" spc="50" dirty="0" err="1">
                <a:ln w="11430"/>
                <a:gradFill flip="none"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Não</a:t>
            </a:r>
            <a:r>
              <a:rPr lang="es-AR" sz="4000" b="1" spc="50" dirty="0">
                <a:ln w="11430"/>
                <a:gradFill flip="none"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 incita à </a:t>
            </a:r>
            <a:r>
              <a:rPr lang="es-AR" sz="4000" b="1" spc="50" dirty="0" err="1">
                <a:ln w="11430"/>
                <a:gradFill flip="none"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apostasia</a:t>
            </a:r>
            <a:r>
              <a:rPr lang="es-AR" sz="4000" b="1" spc="50" dirty="0">
                <a:ln w="11430"/>
                <a:gradFill flip="none"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, </a:t>
            </a:r>
            <a:r>
              <a:rPr lang="es-AR" sz="4000" b="1" spc="50" dirty="0" err="1">
                <a:ln w="11430"/>
                <a:gradFill flip="none"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ou</a:t>
            </a:r>
            <a:r>
              <a:rPr lang="es-AR" sz="4000" b="1" spc="50" dirty="0">
                <a:ln w="11430"/>
                <a:gradFill flip="none"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 </a:t>
            </a:r>
            <a:r>
              <a:rPr lang="es-AR" sz="4000" b="1" spc="50" dirty="0" err="1">
                <a:ln w="11430"/>
                <a:gradFill flip="none"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seja</a:t>
            </a:r>
            <a:r>
              <a:rPr lang="es-AR" sz="4000" b="1" spc="50" dirty="0">
                <a:ln w="11430"/>
                <a:gradFill flip="none"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, </a:t>
            </a:r>
            <a:r>
              <a:rPr lang="es-AR" sz="4000" b="1" spc="50" dirty="0" err="1">
                <a:ln w="11430"/>
                <a:gradFill flip="none"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ao</a:t>
            </a:r>
            <a:r>
              <a:rPr lang="es-AR" sz="4000" b="1" spc="50" dirty="0">
                <a:ln w="11430"/>
                <a:gradFill flip="none"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 </a:t>
            </a:r>
            <a:r>
              <a:rPr lang="es-AR" sz="4000" b="1" spc="50" dirty="0" err="1">
                <a:ln w="11430"/>
                <a:gradFill flip="none"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afastamento</a:t>
            </a:r>
            <a:r>
              <a:rPr lang="es-AR" sz="4000" b="1" spc="50" dirty="0">
                <a:ln w="11430"/>
                <a:gradFill flip="none"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 da </a:t>
            </a:r>
            <a:r>
              <a:rPr lang="es-AR" sz="4000" b="1" spc="50" dirty="0" err="1">
                <a:ln w="11430"/>
                <a:gradFill flip="none"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vontade</a:t>
            </a:r>
            <a:r>
              <a:rPr lang="es-AR" sz="4000" b="1" spc="50" dirty="0">
                <a:ln w="11430"/>
                <a:gradFill flip="none"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 de Deus.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7596336" y="188640"/>
            <a:ext cx="1296144" cy="205222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360000" tIns="360000" rIns="360000" bIns="360000" anchor="t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AR" sz="6000" b="1" spc="50" dirty="0">
                <a:ln w="11430"/>
                <a:gradFill flip="none"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4</a:t>
            </a:r>
            <a:endParaRPr lang="es-ES" sz="6000" b="1" spc="50" dirty="0">
              <a:ln w="11430"/>
              <a:gradFill flip="none" rotWithShape="1"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0"/>
                <a:tileRect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rajan Pro" pitchFamily="18" charset="0"/>
              <a:cs typeface="Consolas" pitchFamily="49" charset="0"/>
            </a:endParaRPr>
          </a:p>
        </p:txBody>
      </p:sp>
      <p:pic>
        <p:nvPicPr>
          <p:cNvPr id="6" name="Picture 2" descr="C:\Users\Gerhard\Documents\_Estudios Biblicos PPT\ondaWEB6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420380"/>
            <a:ext cx="9144001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5144435" y="5697252"/>
            <a:ext cx="31261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es-ES_tradnl" sz="3600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Haettenschweiler" pitchFamily="34" charset="0"/>
              </a:rPr>
              <a:t>Deuteronomio 13:1-4</a:t>
            </a:r>
          </a:p>
        </p:txBody>
      </p:sp>
    </p:spTree>
    <p:extLst>
      <p:ext uri="{BB962C8B-B14F-4D97-AF65-F5344CB8AC3E}">
        <p14:creationId xmlns:p14="http://schemas.microsoft.com/office/powerpoint/2010/main" val="1827207042"/>
      </p:ext>
    </p:extLst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75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Gerhard\Documents\_Estudios Biblicos PPT\26 Como identificar profeta\Sermon-del-mont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6"/>
            <a:ext cx="9229531" cy="6154943"/>
          </a:xfrm>
          <a:prstGeom prst="rect">
            <a:avLst/>
          </a:prstGeom>
          <a:noFill/>
          <a:effectLst>
            <a:softEdge rad="1270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575556" y="4149080"/>
            <a:ext cx="5040560" cy="244827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360000" tIns="360000" rIns="360000" bIns="360000" anchor="t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s-AR" sz="4000" b="1" spc="50" dirty="0" err="1">
                <a:ln w="11430"/>
                <a:gradFill flip="none"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Reconhece</a:t>
            </a:r>
            <a:r>
              <a:rPr lang="es-AR" sz="4000" b="1" spc="50" dirty="0">
                <a:ln w="11430"/>
                <a:gradFill flip="none"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 a </a:t>
            </a:r>
            <a:r>
              <a:rPr lang="es-AR" sz="4000" b="1" spc="50" dirty="0" err="1">
                <a:ln w="11430"/>
                <a:gradFill flip="none"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encarnação</a:t>
            </a:r>
            <a:r>
              <a:rPr lang="es-AR" sz="4000" b="1" spc="50" dirty="0">
                <a:ln w="11430"/>
                <a:gradFill flip="none"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 de Cristo.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7596336" y="188640"/>
            <a:ext cx="1296144" cy="205222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360000" tIns="360000" rIns="360000" bIns="360000" anchor="t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AR" sz="6000" b="1" spc="50" dirty="0">
                <a:ln w="11430"/>
                <a:gradFill flip="none"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5</a:t>
            </a:r>
            <a:endParaRPr lang="es-ES" sz="6000" b="1" spc="50" dirty="0">
              <a:ln w="11430"/>
              <a:gradFill flip="none" rotWithShape="1"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0"/>
                <a:tileRect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rajan Pro" pitchFamily="18" charset="0"/>
              <a:cs typeface="Consolas" pitchFamily="49" charset="0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6410807" y="5697252"/>
            <a:ext cx="185980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es-ES_tradnl" sz="3600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Haettenschweiler" pitchFamily="34" charset="0"/>
              </a:rPr>
              <a:t>1 João 4:1-3</a:t>
            </a:r>
          </a:p>
        </p:txBody>
      </p:sp>
    </p:spTree>
    <p:extLst>
      <p:ext uri="{BB962C8B-B14F-4D97-AF65-F5344CB8AC3E}">
        <p14:creationId xmlns:p14="http://schemas.microsoft.com/office/powerpoint/2010/main" val="2400671154"/>
      </p:ext>
    </p:extLst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Gerhard\Documents\_Estudios Biblicos PPT\26 Como identificar profeta\profetas-de-dio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44624"/>
            <a:ext cx="9560298" cy="6345649"/>
          </a:xfrm>
          <a:prstGeom prst="rect">
            <a:avLst/>
          </a:prstGeom>
          <a:noFill/>
          <a:effectLst>
            <a:softEdge rad="1270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451342" y="1808820"/>
            <a:ext cx="6696744" cy="478853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360000" tIns="360000" rIns="360000" bIns="360000" anchor="t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s-AR" sz="4000" b="1" spc="50" dirty="0" err="1">
                <a:ln w="11430"/>
                <a:gradFill flip="none"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Suas</a:t>
            </a:r>
            <a:r>
              <a:rPr lang="es-AR" sz="4000" b="1" spc="50" dirty="0">
                <a:ln w="11430"/>
                <a:gradFill flip="none"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 </a:t>
            </a:r>
            <a:r>
              <a:rPr lang="es-AR" sz="4000" b="1" spc="50" dirty="0" err="1">
                <a:ln w="11430"/>
                <a:gradFill flip="none"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mensagens</a:t>
            </a:r>
            <a:r>
              <a:rPr lang="es-AR" sz="4000" b="1" spc="50" dirty="0">
                <a:ln w="11430"/>
                <a:gradFill flip="none"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 </a:t>
            </a:r>
            <a:r>
              <a:rPr lang="es-AR" sz="4000" b="1" spc="50" dirty="0" err="1">
                <a:ln w="11430"/>
                <a:gradFill flip="none"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são</a:t>
            </a:r>
            <a:r>
              <a:rPr lang="es-AR" sz="4000" b="1" spc="50" dirty="0">
                <a:ln w="11430"/>
                <a:gradFill flip="none"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 oportunas. </a:t>
            </a:r>
            <a:r>
              <a:rPr lang="es-AR" sz="4000" b="1" spc="50" dirty="0" err="1">
                <a:ln w="11430"/>
                <a:gradFill flip="none"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Não</a:t>
            </a:r>
            <a:r>
              <a:rPr lang="es-AR" sz="4000" b="1" spc="50" dirty="0">
                <a:ln w="11430"/>
                <a:gradFill flip="none"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 </a:t>
            </a:r>
            <a:r>
              <a:rPr lang="es-AR" sz="4000" b="1" spc="50" dirty="0" err="1">
                <a:ln w="11430"/>
                <a:gradFill flip="none"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lisonjeia</a:t>
            </a:r>
            <a:r>
              <a:rPr lang="es-AR" sz="4000" b="1" spc="50" dirty="0">
                <a:ln w="11430"/>
                <a:gradFill flip="none"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, mas </a:t>
            </a:r>
            <a:r>
              <a:rPr lang="es-AR" sz="4000" b="1" spc="50" dirty="0" err="1">
                <a:ln w="11430"/>
                <a:gradFill flip="none"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aponta</a:t>
            </a:r>
            <a:r>
              <a:rPr lang="es-AR" sz="4000" b="1" spc="50" dirty="0">
                <a:ln w="11430"/>
                <a:gradFill flip="none"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 os pecados do </a:t>
            </a:r>
            <a:r>
              <a:rPr lang="es-AR" sz="4000" b="1" spc="50" dirty="0" err="1">
                <a:ln w="11430"/>
                <a:gradFill flip="none"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povo</a:t>
            </a:r>
            <a:r>
              <a:rPr lang="es-AR" sz="4000" b="1" spc="50" dirty="0">
                <a:ln w="11430"/>
                <a:gradFill flip="none"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 </a:t>
            </a:r>
            <a:r>
              <a:rPr lang="es-AR" sz="2800" b="1" spc="50" dirty="0">
                <a:ln w="11430"/>
                <a:gradFill flip="none"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(Isaías 58:1) </a:t>
            </a:r>
            <a:br>
              <a:rPr lang="es-AR" sz="2800" b="1" spc="50" dirty="0">
                <a:ln w="11430"/>
                <a:gradFill flip="none"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</a:br>
            <a:r>
              <a:rPr lang="es-AR" sz="4000" b="1" spc="50" dirty="0">
                <a:ln w="11430"/>
                <a:gradFill flip="none"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e os </a:t>
            </a:r>
            <a:r>
              <a:rPr lang="es-AR" sz="4000" b="1" spc="50" dirty="0" err="1">
                <a:ln w="11430"/>
                <a:gradFill flip="none"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iminentes</a:t>
            </a:r>
            <a:r>
              <a:rPr lang="es-AR" sz="4000" b="1" spc="50" dirty="0">
                <a:ln w="11430"/>
                <a:gradFill flip="none"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 </a:t>
            </a:r>
            <a:r>
              <a:rPr lang="es-AR" sz="4000" b="1" spc="50" dirty="0" err="1">
                <a:ln w="11430"/>
                <a:gradFill flip="none"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juízos</a:t>
            </a:r>
            <a:r>
              <a:rPr lang="es-AR" sz="4000" b="1" spc="50" dirty="0">
                <a:ln w="11430"/>
                <a:gradFill flip="none"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 de Deus.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7596336" y="188640"/>
            <a:ext cx="1296144" cy="205222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360000" tIns="360000" rIns="360000" bIns="360000" anchor="t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AR" sz="6000" b="1" spc="50" dirty="0">
                <a:ln w="11430"/>
                <a:gradFill flip="none"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6</a:t>
            </a:r>
            <a:endParaRPr lang="es-ES" sz="6000" b="1" spc="50" dirty="0">
              <a:ln w="11430"/>
              <a:gradFill flip="none" rotWithShape="1"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0"/>
                <a:tileRect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rajan Pro" pitchFamily="18" charset="0"/>
              <a:cs typeface="Consolas" pitchFamily="49" charset="0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5974083" y="5843009"/>
            <a:ext cx="281038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es-ES_tradnl" sz="3600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Haettenschweiler" pitchFamily="34" charset="0"/>
              </a:rPr>
              <a:t>Apocalipse</a:t>
            </a:r>
            <a:r>
              <a:rPr lang="es-ES_tradnl" sz="3600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Haettenschweiler" pitchFamily="34" charset="0"/>
              </a:rPr>
              <a:t> 14:6-7</a:t>
            </a:r>
          </a:p>
        </p:txBody>
      </p:sp>
    </p:spTree>
    <p:extLst>
      <p:ext uri="{BB962C8B-B14F-4D97-AF65-F5344CB8AC3E}">
        <p14:creationId xmlns:p14="http://schemas.microsoft.com/office/powerpoint/2010/main" val="2195348501"/>
      </p:ext>
    </p:extLst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Gerhard\Documents\_Estudios Biblicos PPT\26 Como identificar profeta\06071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756592" y="185355"/>
            <a:ext cx="4766097" cy="6356782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2159732" y="692696"/>
            <a:ext cx="6120680" cy="478853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360000" tIns="360000" rIns="360000" bIns="360000" anchor="t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AR" sz="4000" b="1" spc="50" dirty="0" err="1">
                <a:ln w="11430"/>
                <a:gradFill flip="none"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Suas</a:t>
            </a:r>
            <a:r>
              <a:rPr lang="es-AR" sz="4000" b="1" spc="50" dirty="0">
                <a:ln w="11430"/>
                <a:gradFill flip="none"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 </a:t>
            </a:r>
            <a:r>
              <a:rPr lang="es-AR" sz="4000" b="1" spc="50" dirty="0" err="1">
                <a:ln w="11430"/>
                <a:gradFill flip="none"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mensagens</a:t>
            </a:r>
            <a:r>
              <a:rPr lang="es-AR" sz="4000" b="1" spc="50" dirty="0">
                <a:ln w="11430"/>
                <a:gradFill flip="none"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 </a:t>
            </a:r>
            <a:r>
              <a:rPr lang="es-AR" sz="4000" b="1" spc="50" dirty="0" err="1">
                <a:ln w="11430"/>
                <a:gradFill flip="none"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são</a:t>
            </a:r>
            <a:r>
              <a:rPr lang="es-AR" sz="4000" b="1" spc="50" dirty="0">
                <a:ln w="11430"/>
                <a:gradFill flip="none"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 importantes e </a:t>
            </a:r>
            <a:r>
              <a:rPr lang="es-AR" sz="4000" b="1" spc="50" dirty="0" err="1">
                <a:ln w="11430"/>
                <a:gradFill flip="none"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não</a:t>
            </a:r>
            <a:r>
              <a:rPr lang="es-AR" sz="4000" b="1" spc="50" dirty="0">
                <a:ln w="11430"/>
                <a:gradFill flip="none"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 </a:t>
            </a:r>
            <a:r>
              <a:rPr lang="es-AR" sz="4000" b="1" spc="50" dirty="0" err="1">
                <a:ln w="11430"/>
                <a:gradFill flip="none"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triviais</a:t>
            </a:r>
            <a:r>
              <a:rPr lang="es-AR" sz="4000" b="1" spc="50" dirty="0">
                <a:ln w="11430"/>
                <a:gradFill flip="none"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. Edifica a </a:t>
            </a:r>
            <a:r>
              <a:rPr lang="es-AR" sz="4000" b="1" spc="50" dirty="0" err="1">
                <a:ln w="11430"/>
                <a:gradFill flip="none"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igreja</a:t>
            </a:r>
            <a:r>
              <a:rPr lang="es-AR" sz="4000" b="1" spc="50" dirty="0">
                <a:ln w="11430"/>
                <a:gradFill flip="none"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 e </a:t>
            </a:r>
            <a:r>
              <a:rPr lang="es-AR" sz="4000" b="1" spc="50" dirty="0" err="1">
                <a:ln w="11430"/>
                <a:gradFill flip="none"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aconselha</a:t>
            </a:r>
            <a:r>
              <a:rPr lang="es-AR" sz="4000" b="1" spc="50" dirty="0">
                <a:ln w="11430"/>
                <a:gradFill flip="none"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 sobre </a:t>
            </a:r>
            <a:r>
              <a:rPr lang="es-AR" sz="4000" b="1" spc="50" dirty="0" err="1">
                <a:ln w="11430"/>
                <a:gradFill flip="none"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assuntos</a:t>
            </a:r>
            <a:r>
              <a:rPr lang="es-AR" sz="4000" b="1" spc="50" dirty="0">
                <a:ln w="11430"/>
                <a:gradFill flip="none"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 religiosos.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7596336" y="188640"/>
            <a:ext cx="1296144" cy="205222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360000" tIns="360000" rIns="360000" bIns="360000" anchor="t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AR" sz="6000" b="1" spc="50" dirty="0">
                <a:ln w="11430"/>
                <a:gradFill flip="none"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7</a:t>
            </a:r>
            <a:endParaRPr lang="es-ES" sz="6000" b="1" spc="50" dirty="0">
              <a:ln w="11430"/>
              <a:gradFill flip="none" rotWithShape="1"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0"/>
                <a:tileRect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rajan Pro" pitchFamily="18" charset="0"/>
              <a:cs typeface="Consolas" pitchFamily="49" charset="0"/>
            </a:endParaRPr>
          </a:p>
        </p:txBody>
      </p:sp>
      <p:pic>
        <p:nvPicPr>
          <p:cNvPr id="6" name="Picture 2" descr="C:\Users\Gerhard\Documents\_Estudios Biblicos PPT\ondaWEB6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420380"/>
            <a:ext cx="9144001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5543583" y="5697252"/>
            <a:ext cx="272702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es-ES_tradnl" sz="3600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Haettenschweiler" pitchFamily="34" charset="0"/>
              </a:rPr>
              <a:t>2 </a:t>
            </a:r>
            <a:r>
              <a:rPr lang="es-ES_tradnl" sz="3600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Haettenschweiler" pitchFamily="34" charset="0"/>
              </a:rPr>
              <a:t>Coríntios</a:t>
            </a:r>
            <a:r>
              <a:rPr lang="es-ES_tradnl" sz="3600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Haettenschweiler" pitchFamily="34" charset="0"/>
              </a:rPr>
              <a:t> 13:2-3</a:t>
            </a:r>
          </a:p>
        </p:txBody>
      </p:sp>
    </p:spTree>
    <p:extLst>
      <p:ext uri="{BB962C8B-B14F-4D97-AF65-F5344CB8AC3E}">
        <p14:creationId xmlns:p14="http://schemas.microsoft.com/office/powerpoint/2010/main" val="1815222620"/>
      </p:ext>
    </p:extLst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75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C:\Users\Gerhard\Documents\_Estudios Biblicos PPT\26 Como identificar profeta\2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36612" y="0"/>
            <a:ext cx="5254209" cy="7007802"/>
          </a:xfrm>
          <a:prstGeom prst="rect">
            <a:avLst/>
          </a:prstGeom>
          <a:noFill/>
          <a:effectLst>
            <a:softEdge rad="1206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2087724" y="476672"/>
            <a:ext cx="5868652" cy="478853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360000" tIns="360000" rIns="360000" bIns="360000" anchor="t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AR" sz="4000" b="1" spc="50" dirty="0">
                <a:ln w="11430"/>
                <a:gradFill flip="none"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Profetiza no </a:t>
            </a:r>
            <a:r>
              <a:rPr lang="es-AR" sz="4000" b="1" spc="50" dirty="0" err="1">
                <a:ln w="11430"/>
                <a:gradFill flip="none"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nome</a:t>
            </a:r>
            <a:r>
              <a:rPr lang="es-AR" sz="4000" b="1" spc="50" dirty="0">
                <a:ln w="11430"/>
                <a:gradFill flip="none"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 do </a:t>
            </a:r>
            <a:r>
              <a:rPr lang="es-AR" sz="4000" b="1" spc="50" dirty="0" err="1">
                <a:ln w="11430"/>
                <a:gradFill flip="none"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Senhor</a:t>
            </a:r>
            <a:r>
              <a:rPr lang="es-AR" sz="4000" b="1" spc="50" dirty="0">
                <a:ln w="11430"/>
                <a:gradFill flip="none"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, </a:t>
            </a:r>
            <a:r>
              <a:rPr lang="es-AR" sz="4000" b="1" spc="50" dirty="0" err="1">
                <a:ln w="11430"/>
                <a:gradFill flip="none"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não</a:t>
            </a:r>
            <a:r>
              <a:rPr lang="es-AR" sz="4000" b="1" spc="50" dirty="0">
                <a:ln w="11430"/>
                <a:gradFill flip="none"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 em </a:t>
            </a:r>
            <a:r>
              <a:rPr lang="es-AR" sz="4000" b="1" spc="50" dirty="0" err="1">
                <a:ln w="11430"/>
                <a:gradFill flip="none"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seu</a:t>
            </a:r>
            <a:r>
              <a:rPr lang="es-AR" sz="4000" b="1" spc="50" dirty="0">
                <a:ln w="11430"/>
                <a:gradFill flip="none"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 </a:t>
            </a:r>
            <a:r>
              <a:rPr lang="es-AR" sz="4000" b="1" spc="50" dirty="0" err="1">
                <a:ln w="11430"/>
                <a:gradFill flip="none"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próprio</a:t>
            </a:r>
            <a:r>
              <a:rPr lang="es-AR" sz="4000" b="1" spc="50" dirty="0">
                <a:ln w="11430"/>
                <a:gradFill flip="none"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, </a:t>
            </a:r>
            <a:r>
              <a:rPr lang="es-AR" sz="4000" b="1" spc="50" dirty="0" err="1">
                <a:ln w="11430"/>
                <a:gradFill flip="none"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nem</a:t>
            </a:r>
            <a:r>
              <a:rPr lang="es-AR" sz="4000" b="1" spc="50" dirty="0">
                <a:ln w="11430"/>
                <a:gradFill flip="none"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 dará </a:t>
            </a:r>
            <a:r>
              <a:rPr lang="es-AR" sz="4000" b="1" spc="50" dirty="0" err="1">
                <a:ln w="11430"/>
                <a:gradFill flip="none"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sua</a:t>
            </a:r>
            <a:r>
              <a:rPr lang="es-AR" sz="4000" b="1" spc="50" dirty="0">
                <a:ln w="11430"/>
                <a:gradFill flip="none"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 </a:t>
            </a:r>
            <a:r>
              <a:rPr lang="es-AR" sz="4000" b="1" spc="50" dirty="0" err="1">
                <a:ln w="11430"/>
                <a:gradFill flip="none"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própria</a:t>
            </a:r>
            <a:r>
              <a:rPr lang="es-AR" sz="4000" b="1" spc="50" dirty="0">
                <a:ln w="11430"/>
                <a:gradFill flip="none"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 </a:t>
            </a:r>
            <a:r>
              <a:rPr lang="es-AR" sz="4000" b="1" spc="50" dirty="0" err="1">
                <a:ln w="11430"/>
                <a:gradFill flip="none"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interpretação</a:t>
            </a:r>
            <a:r>
              <a:rPr lang="es-AR" sz="4000" b="1" spc="50" dirty="0">
                <a:ln w="11430"/>
                <a:gradFill flip="none"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.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7596336" y="188640"/>
            <a:ext cx="1296144" cy="205222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360000" tIns="360000" rIns="360000" bIns="360000" anchor="t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AR" sz="6000" b="1" spc="50" dirty="0">
                <a:ln w="11430"/>
                <a:gradFill flip="none"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9</a:t>
            </a:r>
            <a:endParaRPr lang="es-ES" sz="6000" b="1" spc="50" dirty="0">
              <a:ln w="11430"/>
              <a:gradFill flip="none" rotWithShape="1"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0"/>
                <a:tileRect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rajan Pro" pitchFamily="18" charset="0"/>
              <a:cs typeface="Consolas" pitchFamily="49" charset="0"/>
            </a:endParaRPr>
          </a:p>
        </p:txBody>
      </p:sp>
      <p:pic>
        <p:nvPicPr>
          <p:cNvPr id="7" name="Picture 2" descr="C:\Users\Gerhard\Documents\_Estudios Biblicos PPT\ondaWEB6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420380"/>
            <a:ext cx="9144001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5894642" y="5697252"/>
            <a:ext cx="237597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es-ES_tradnl" sz="3600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Haettenschweiler" pitchFamily="34" charset="0"/>
              </a:rPr>
              <a:t>2 Pedro 1:20-21</a:t>
            </a:r>
          </a:p>
        </p:txBody>
      </p:sp>
    </p:spTree>
    <p:extLst>
      <p:ext uri="{BB962C8B-B14F-4D97-AF65-F5344CB8AC3E}">
        <p14:creationId xmlns:p14="http://schemas.microsoft.com/office/powerpoint/2010/main" val="1918761140"/>
      </p:ext>
    </p:extLst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75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Gerhard\Documents\_Estudios Biblicos PPT\26 Como identificar profeta\titulo tema 2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90" y="17276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7056276" y="333077"/>
            <a:ext cx="2268252" cy="1655763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360000" tIns="360000" rIns="360000" bIns="360000" anchor="ctr"/>
          <a:lstStyle/>
          <a:p>
            <a:pPr algn="ctr"/>
            <a:r>
              <a:rPr lang="en-US" sz="7200" b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  <a:latin typeface="Impact" pitchFamily="34" charset="0"/>
              </a:rPr>
              <a:t>27</a:t>
            </a:r>
            <a:endParaRPr lang="en-US" sz="72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  <a:latin typeface="Impact" pitchFamily="34" charset="0"/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359532" y="1866304"/>
            <a:ext cx="6696744" cy="378565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es-AR" sz="6000" b="1" dirty="0">
                <a:ln>
                  <a:solidFill>
                    <a:srgbClr val="FFFF00">
                      <a:alpha val="53000"/>
                    </a:srgbClr>
                  </a:solidFill>
                </a:ln>
                <a:gradFill flip="none" rotWithShape="1">
                  <a:gsLst>
                    <a:gs pos="26000">
                      <a:schemeClr val="tx1"/>
                    </a:gs>
                    <a:gs pos="47000">
                      <a:srgbClr val="FF9900">
                        <a:shade val="30000"/>
                        <a:satMod val="115000"/>
                      </a:srgbClr>
                    </a:gs>
                    <a:gs pos="58000">
                      <a:srgbClr val="FF9900">
                        <a:shade val="67500"/>
                        <a:satMod val="115000"/>
                      </a:srgbClr>
                    </a:gs>
                    <a:gs pos="74000">
                      <a:srgbClr val="FFC000"/>
                    </a:gs>
                    <a:gs pos="67000">
                      <a:srgbClr val="FF99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glow rad="114300">
                    <a:schemeClr val="accent6">
                      <a:lumMod val="60000"/>
                      <a:lumOff val="40000"/>
                      <a:alpha val="3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 Demi" pitchFamily="34" charset="0"/>
              </a:rPr>
              <a:t>COMO</a:t>
            </a:r>
          </a:p>
          <a:p>
            <a:r>
              <a:rPr lang="es-AR" sz="6000" b="1" dirty="0">
                <a:ln>
                  <a:solidFill>
                    <a:srgbClr val="FFFF00">
                      <a:alpha val="53000"/>
                    </a:srgbClr>
                  </a:solidFill>
                </a:ln>
                <a:gradFill flip="none" rotWithShape="1">
                  <a:gsLst>
                    <a:gs pos="26000">
                      <a:schemeClr val="tx1"/>
                    </a:gs>
                    <a:gs pos="47000">
                      <a:srgbClr val="FF9900">
                        <a:shade val="30000"/>
                        <a:satMod val="115000"/>
                      </a:srgbClr>
                    </a:gs>
                    <a:gs pos="58000">
                      <a:srgbClr val="FF9900">
                        <a:shade val="67500"/>
                        <a:satMod val="115000"/>
                      </a:srgbClr>
                    </a:gs>
                    <a:gs pos="74000">
                      <a:srgbClr val="FFC000"/>
                    </a:gs>
                    <a:gs pos="67000">
                      <a:srgbClr val="FF99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glow rad="114300">
                    <a:schemeClr val="accent6">
                      <a:lumMod val="60000"/>
                      <a:lumOff val="40000"/>
                      <a:alpha val="3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 Demi" pitchFamily="34" charset="0"/>
              </a:rPr>
              <a:t>IDENTIFICAR</a:t>
            </a:r>
          </a:p>
          <a:p>
            <a:r>
              <a:rPr lang="es-AR" sz="6000" b="1" dirty="0">
                <a:ln>
                  <a:solidFill>
                    <a:srgbClr val="FFFF00">
                      <a:alpha val="53000"/>
                    </a:srgbClr>
                  </a:solidFill>
                </a:ln>
                <a:gradFill flip="none" rotWithShape="1">
                  <a:gsLst>
                    <a:gs pos="26000">
                      <a:schemeClr val="tx1"/>
                    </a:gs>
                    <a:gs pos="47000">
                      <a:srgbClr val="FF9900">
                        <a:shade val="30000"/>
                        <a:satMod val="115000"/>
                      </a:srgbClr>
                    </a:gs>
                    <a:gs pos="58000">
                      <a:srgbClr val="FF9900">
                        <a:shade val="67500"/>
                        <a:satMod val="115000"/>
                      </a:srgbClr>
                    </a:gs>
                    <a:gs pos="74000">
                      <a:srgbClr val="FFC000"/>
                    </a:gs>
                    <a:gs pos="67000">
                      <a:srgbClr val="FF99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glow rad="114300">
                    <a:schemeClr val="accent6">
                      <a:lumMod val="60000"/>
                      <a:lumOff val="40000"/>
                      <a:alpha val="3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 Demi" pitchFamily="34" charset="0"/>
              </a:rPr>
              <a:t>UM VERDADEIRO</a:t>
            </a:r>
          </a:p>
          <a:p>
            <a:r>
              <a:rPr lang="es-AR" sz="6000" b="1" dirty="0">
                <a:ln>
                  <a:solidFill>
                    <a:srgbClr val="FFFF00">
                      <a:alpha val="53000"/>
                    </a:srgbClr>
                  </a:solidFill>
                </a:ln>
                <a:gradFill flip="none" rotWithShape="1">
                  <a:gsLst>
                    <a:gs pos="26000">
                      <a:schemeClr val="tx1"/>
                    </a:gs>
                    <a:gs pos="47000">
                      <a:srgbClr val="FF9900">
                        <a:shade val="30000"/>
                        <a:satMod val="115000"/>
                      </a:srgbClr>
                    </a:gs>
                    <a:gs pos="58000">
                      <a:srgbClr val="FF9900">
                        <a:shade val="67500"/>
                        <a:satMod val="115000"/>
                      </a:srgbClr>
                    </a:gs>
                    <a:gs pos="74000">
                      <a:srgbClr val="FFC000"/>
                    </a:gs>
                    <a:gs pos="67000">
                      <a:srgbClr val="FF99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glow rad="114300">
                    <a:schemeClr val="accent6">
                      <a:lumMod val="60000"/>
                      <a:lumOff val="40000"/>
                      <a:alpha val="3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Berlin Sans FB Demi" pitchFamily="34" charset="0"/>
              </a:rPr>
              <a:t>PROFETA?</a:t>
            </a:r>
          </a:p>
        </p:txBody>
      </p:sp>
    </p:spTree>
    <p:extLst>
      <p:ext uri="{BB962C8B-B14F-4D97-AF65-F5344CB8AC3E}">
        <p14:creationId xmlns:p14="http://schemas.microsoft.com/office/powerpoint/2010/main" val="716217330"/>
      </p:ext>
    </p:extLst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2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Gerhard\Documents\_Estudios Biblicos PPT\26 Como identificar profeta\titulo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1" y="-11793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Gerhard\Documents\_Estudios Biblicos PPT\26 Como identificar profeta\Lucas-2-22-40-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32556" y="81643"/>
            <a:ext cx="6732240" cy="6525198"/>
          </a:xfrm>
          <a:prstGeom prst="rect">
            <a:avLst/>
          </a:prstGeom>
          <a:noFill/>
          <a:effectLst>
            <a:softEdge rad="1270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Gerhard\Documents\_Estudios Biblicos PPT\ondaWEB6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420380"/>
            <a:ext cx="9144001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2933564" y="3042445"/>
            <a:ext cx="5922144" cy="356439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360000" tIns="360000" rIns="360000" bIns="360000" anchor="t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/>
            <a:r>
              <a:rPr lang="es-AR" sz="6000" b="1" spc="50" dirty="0">
                <a:ln w="11430"/>
                <a:gradFill flip="none"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O DOM PROFÉTICO </a:t>
            </a:r>
            <a:br>
              <a:rPr lang="es-AR" sz="6000" b="1" spc="50" dirty="0">
                <a:ln w="11430"/>
                <a:gradFill flip="none"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</a:br>
            <a:r>
              <a:rPr lang="es-AR" sz="6000" b="1" spc="50" dirty="0">
                <a:ln w="11430"/>
                <a:gradFill flip="none"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E A MULHER</a:t>
            </a:r>
            <a:endParaRPr lang="es-ES" sz="6000" b="1" spc="50" dirty="0">
              <a:ln w="11430"/>
              <a:gradFill flip="none" rotWithShape="1"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0"/>
                <a:tileRect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rajan Pro" pitchFamily="18" charset="0"/>
              <a:cs typeface="Consolas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7800574"/>
      </p:ext>
    </p:extLst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:\Users\Gerhard\Documents\_Estudios Biblicos PPT\26 Como identificar profeta\profetisa.bmp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4735" y="-394437"/>
            <a:ext cx="4958076" cy="7623288"/>
          </a:xfrm>
          <a:prstGeom prst="rect">
            <a:avLst/>
          </a:prstGeom>
          <a:noFill/>
          <a:effectLst>
            <a:softEdge rad="1270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267744" y="1304764"/>
            <a:ext cx="6264696" cy="414046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360000" tIns="360000" rIns="360000" bIns="360000" anchor="t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AR" sz="4800" b="1" spc="50" dirty="0">
                <a:ln w="11430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Pode </a:t>
            </a:r>
            <a:r>
              <a:rPr lang="es-AR" sz="4800" b="1" spc="50" dirty="0" err="1">
                <a:ln w="11430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uma</a:t>
            </a:r>
            <a:r>
              <a:rPr lang="es-AR" sz="4800" b="1" spc="50" dirty="0">
                <a:ln w="11430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 </a:t>
            </a:r>
            <a:r>
              <a:rPr lang="es-AR" sz="4800" b="1" spc="50" dirty="0" err="1">
                <a:ln w="11430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mulher</a:t>
            </a:r>
            <a:r>
              <a:rPr lang="es-AR" sz="4800" b="1" spc="50" dirty="0">
                <a:ln w="11430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 </a:t>
            </a:r>
            <a:r>
              <a:rPr lang="es-AR" sz="4800" b="1" spc="50" dirty="0" err="1">
                <a:ln w="11430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receber</a:t>
            </a:r>
            <a:r>
              <a:rPr lang="es-AR" sz="4800" b="1" spc="50" dirty="0">
                <a:ln w="11430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 o </a:t>
            </a:r>
            <a:r>
              <a:rPr lang="es-AR" sz="4800" b="1" spc="50" dirty="0" err="1">
                <a:ln w="11430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dom</a:t>
            </a:r>
            <a:r>
              <a:rPr lang="es-AR" sz="4800" b="1" spc="50" dirty="0">
                <a:ln w="11430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 profético? </a:t>
            </a:r>
          </a:p>
        </p:txBody>
      </p:sp>
      <p:pic>
        <p:nvPicPr>
          <p:cNvPr id="6" name="Picture 2" descr="C:\Users\Gerhard\Documents\_Estudios Biblicos PPT\ondaWEB6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420380"/>
            <a:ext cx="9144001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8794803"/>
      </p:ext>
    </p:extLst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4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Gerhard\Documents\_Estudios Biblicos PPT\26 Como identificar profeta\versiculo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Gerhard\Documents\_Estudios Biblicos PPT\26 Como identificar profeta\profetisa.bmp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004047" y="584684"/>
            <a:ext cx="4473305" cy="6877929"/>
          </a:xfrm>
          <a:prstGeom prst="rect">
            <a:avLst/>
          </a:prstGeom>
          <a:noFill/>
          <a:effectLst>
            <a:softEdge rad="1270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285451" y="154377"/>
            <a:ext cx="305885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s-ES_tradnl" sz="3600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Haettenschweiler" pitchFamily="34" charset="0"/>
              </a:rPr>
              <a:t>A </a:t>
            </a:r>
            <a:r>
              <a:rPr lang="es-ES_tradnl" sz="3600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Haettenschweiler" pitchFamily="34" charset="0"/>
              </a:rPr>
              <a:t>Bíblia</a:t>
            </a:r>
            <a:r>
              <a:rPr lang="es-ES_tradnl" sz="3600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Haettenschweiler" pitchFamily="34" charset="0"/>
              </a:rPr>
              <a:t> menciona a: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251520" y="1016732"/>
            <a:ext cx="8280412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360000" tIns="360000" rIns="360000" bIns="360000" anchor="t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514350" indent="-5143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s-AR" sz="40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Miriã</a:t>
            </a:r>
            <a:r>
              <a:rPr lang="es-AR" sz="40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, </a:t>
            </a:r>
            <a:r>
              <a:rPr lang="es-AR" sz="32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Êxodo</a:t>
            </a:r>
            <a:r>
              <a:rPr lang="es-AR" sz="32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15:20</a:t>
            </a:r>
          </a:p>
          <a:p>
            <a:pPr marL="514350" indent="-5143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s-AR" sz="40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Débora, </a:t>
            </a:r>
            <a:r>
              <a:rPr lang="es-AR" sz="32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Juízes</a:t>
            </a:r>
            <a:r>
              <a:rPr lang="es-AR" sz="32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4:4 </a:t>
            </a:r>
            <a:endParaRPr lang="es-AR" sz="4000" b="1" i="1" spc="50" dirty="0">
              <a:ln w="11430"/>
              <a:gradFill flip="none" rotWithShape="1">
                <a:gsLst>
                  <a:gs pos="0">
                    <a:schemeClr val="tx1"/>
                  </a:gs>
                  <a:gs pos="18000">
                    <a:srgbClr val="C00000"/>
                  </a:gs>
                  <a:gs pos="50000">
                    <a:srgbClr val="FF9900">
                      <a:shade val="67500"/>
                      <a:satMod val="115000"/>
                    </a:srgbClr>
                  </a:gs>
                  <a:gs pos="100000">
                    <a:srgbClr val="FF9900">
                      <a:shade val="100000"/>
                      <a:satMod val="115000"/>
                      <a:lumMod val="50000"/>
                      <a:lumOff val="50000"/>
                    </a:srgbClr>
                  </a:gs>
                </a:gsLst>
                <a:lin ang="16200000" scaled="1"/>
                <a:tileRect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yriad Pro" pitchFamily="34" charset="0"/>
              <a:cs typeface="Consolas" pitchFamily="49" charset="0"/>
            </a:endParaRPr>
          </a:p>
          <a:p>
            <a:pPr marL="514350" indent="-5143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s-AR" sz="40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Hulda</a:t>
            </a:r>
            <a:r>
              <a:rPr lang="es-AR" sz="40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, </a:t>
            </a:r>
            <a:r>
              <a:rPr lang="es-AR" sz="32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2ª Reis 22:14</a:t>
            </a:r>
          </a:p>
          <a:p>
            <a:pPr marL="514350" indent="-5143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s-AR" sz="40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Ana, </a:t>
            </a:r>
            <a:r>
              <a:rPr lang="es-AR" sz="32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Lucas 2:36	</a:t>
            </a:r>
          </a:p>
          <a:p>
            <a:pPr marL="514350" indent="-514350">
              <a:lnSpc>
                <a:spcPct val="150000"/>
              </a:lnSpc>
              <a:buFont typeface="Wingdings" panose="05000000000000000000" pitchFamily="2" charset="2"/>
              <a:buChar char="v"/>
            </a:pPr>
            <a:r>
              <a:rPr lang="es-AR" sz="40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As 4 </a:t>
            </a:r>
            <a:r>
              <a:rPr lang="es-AR" sz="40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filhas</a:t>
            </a:r>
            <a:r>
              <a:rPr lang="es-AR" sz="40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de Filipe, </a:t>
            </a:r>
            <a:r>
              <a:rPr lang="es-AR" sz="32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Atos 21:9</a:t>
            </a:r>
          </a:p>
        </p:txBody>
      </p:sp>
    </p:spTree>
    <p:extLst>
      <p:ext uri="{BB962C8B-B14F-4D97-AF65-F5344CB8AC3E}">
        <p14:creationId xmlns:p14="http://schemas.microsoft.com/office/powerpoint/2010/main" val="42010013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75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1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75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Gerhard\Documents\_Estudios Biblicos PPT\23 Tantas Religiones\jesus iglesi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81" y="0"/>
            <a:ext cx="9144000" cy="6858000"/>
          </a:xfrm>
          <a:prstGeom prst="rect">
            <a:avLst/>
          </a:prstGeom>
          <a:noFill/>
          <a:effectLst>
            <a:softEdge rad="1270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503548" y="2528900"/>
            <a:ext cx="5904656" cy="414046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360000" tIns="360000" rIns="360000" bIns="360000" anchor="t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s-AR" sz="4800" b="1" spc="50" dirty="0" err="1">
                <a:ln w="11430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Manifestou</a:t>
            </a:r>
            <a:r>
              <a:rPr lang="es-AR" sz="4800" b="1" spc="50" dirty="0">
                <a:ln w="11430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-se este </a:t>
            </a:r>
            <a:r>
              <a:rPr lang="es-AR" sz="4800" b="1" spc="50" dirty="0" err="1">
                <a:ln w="11430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dom</a:t>
            </a:r>
            <a:r>
              <a:rPr lang="es-AR" sz="4800" b="1" spc="50" dirty="0">
                <a:ln w="11430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 </a:t>
            </a:r>
            <a:r>
              <a:rPr lang="es-AR" sz="4800" b="1" spc="50" dirty="0" err="1">
                <a:ln w="11430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na</a:t>
            </a:r>
            <a:r>
              <a:rPr lang="es-AR" sz="4800" b="1" spc="50" dirty="0">
                <a:ln w="11430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 </a:t>
            </a:r>
            <a:r>
              <a:rPr lang="es-AR" sz="4800" b="1" spc="50" dirty="0" err="1">
                <a:ln w="11430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igreja</a:t>
            </a:r>
            <a:r>
              <a:rPr lang="es-AR" sz="4800" b="1" spc="50" dirty="0">
                <a:ln w="11430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 de Deus nos </a:t>
            </a:r>
            <a:r>
              <a:rPr lang="es-AR" sz="4800" b="1" spc="50" dirty="0" err="1">
                <a:ln w="11430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dias</a:t>
            </a:r>
            <a:r>
              <a:rPr lang="es-AR" sz="4800" b="1" spc="50" dirty="0">
                <a:ln w="11430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 do </a:t>
            </a:r>
            <a:r>
              <a:rPr lang="es-AR" sz="4800" b="1" spc="50" dirty="0" err="1">
                <a:ln w="11430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fim</a:t>
            </a:r>
            <a:r>
              <a:rPr lang="es-AR" sz="4800" b="1" spc="50" dirty="0">
                <a:ln w="11430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09546041"/>
      </p:ext>
    </p:extLst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4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Gerhard\Documents\_Estudios Biblicos PPT\26 Como identificar profeta\versiculo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95536" y="764704"/>
            <a:ext cx="8568952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360000" tIns="360000" rIns="360000" bIns="360000" anchor="t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s-AR" sz="36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82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No ano 1844, </a:t>
            </a:r>
            <a:r>
              <a:rPr lang="es-AR" sz="36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82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quando</a:t>
            </a:r>
            <a:r>
              <a:rPr lang="es-AR" sz="36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82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segundo a </a:t>
            </a:r>
            <a:r>
              <a:rPr lang="es-AR" sz="36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82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profecia</a:t>
            </a:r>
            <a:r>
              <a:rPr lang="es-AR" sz="36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82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AR" sz="36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82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devia</a:t>
            </a:r>
            <a:r>
              <a:rPr lang="es-AR" sz="36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82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ser restaurada a </a:t>
            </a:r>
            <a:r>
              <a:rPr lang="es-AR" sz="36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82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verdade</a:t>
            </a:r>
            <a:r>
              <a:rPr lang="es-AR" sz="36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82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AR" sz="36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82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deitada</a:t>
            </a:r>
            <a:r>
              <a:rPr lang="es-AR" sz="36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82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por </a:t>
            </a:r>
            <a:r>
              <a:rPr lang="es-AR" sz="36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82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terra</a:t>
            </a:r>
            <a:r>
              <a:rPr lang="es-AR" sz="36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82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, Deus </a:t>
            </a:r>
            <a:r>
              <a:rPr lang="es-AR" sz="36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82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enviou</a:t>
            </a:r>
            <a:r>
              <a:rPr lang="es-AR" sz="36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82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AR" sz="36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82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mensagens</a:t>
            </a:r>
            <a:r>
              <a:rPr lang="es-AR" sz="36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82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a </a:t>
            </a:r>
            <a:r>
              <a:rPr lang="es-AR" sz="36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82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seu</a:t>
            </a:r>
            <a:r>
              <a:rPr lang="es-AR" sz="36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82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AR" sz="36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82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povo</a:t>
            </a:r>
            <a:r>
              <a:rPr lang="es-AR" sz="36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82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mediante o </a:t>
            </a:r>
            <a:r>
              <a:rPr lang="es-AR" sz="36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82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dom</a:t>
            </a:r>
            <a:r>
              <a:rPr lang="es-AR" sz="36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82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profético. Ellen Harmon, </a:t>
            </a:r>
            <a:r>
              <a:rPr lang="es-AR" sz="36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82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mais</a:t>
            </a:r>
            <a:r>
              <a:rPr lang="es-AR" sz="36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82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tarde </a:t>
            </a:r>
            <a:r>
              <a:rPr lang="es-AR" sz="3600" b="1" i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82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Ellen White</a:t>
            </a:r>
            <a:r>
              <a:rPr lang="es-AR" sz="36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82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, </a:t>
            </a:r>
            <a:r>
              <a:rPr lang="es-AR" sz="36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82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uma</a:t>
            </a:r>
            <a:r>
              <a:rPr lang="es-AR" sz="36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82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débil </a:t>
            </a:r>
            <a:r>
              <a:rPr lang="es-AR" sz="36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82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jovem</a:t>
            </a:r>
            <a:r>
              <a:rPr lang="es-AR" sz="36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82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de apenas 17 anos de </a:t>
            </a:r>
            <a:r>
              <a:rPr lang="es-AR" sz="36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82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idade</a:t>
            </a:r>
            <a:r>
              <a:rPr lang="es-AR" sz="36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82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, </a:t>
            </a:r>
            <a:r>
              <a:rPr lang="es-AR" sz="36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82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foi</a:t>
            </a:r>
            <a:r>
              <a:rPr lang="es-AR" sz="36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82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AR" sz="36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82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um</a:t>
            </a:r>
            <a:r>
              <a:rPr lang="es-AR" sz="36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82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valioso instrumento </a:t>
            </a:r>
            <a:r>
              <a:rPr lang="es-AR" sz="36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82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nas</a:t>
            </a:r>
            <a:r>
              <a:rPr lang="es-AR" sz="36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82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AR" sz="36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82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mãos</a:t>
            </a:r>
            <a:r>
              <a:rPr lang="es-AR" sz="36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82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do </a:t>
            </a:r>
            <a:r>
              <a:rPr lang="es-AR" sz="36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82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Senhor</a:t>
            </a:r>
            <a:r>
              <a:rPr lang="es-AR" sz="36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82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.</a:t>
            </a:r>
            <a:endParaRPr lang="es-AR" sz="2800" b="1" i="1" spc="50" dirty="0">
              <a:ln w="11430"/>
              <a:gradFill flip="none" rotWithShape="1">
                <a:gsLst>
                  <a:gs pos="0">
                    <a:schemeClr val="tx1"/>
                  </a:gs>
                  <a:gs pos="18000">
                    <a:srgbClr val="C00000"/>
                  </a:gs>
                  <a:gs pos="50000">
                    <a:srgbClr val="FF9900">
                      <a:shade val="67500"/>
                      <a:satMod val="115000"/>
                    </a:srgbClr>
                  </a:gs>
                  <a:gs pos="100000">
                    <a:srgbClr val="FF9900">
                      <a:shade val="100000"/>
                      <a:satMod val="115000"/>
                      <a:lumMod val="50000"/>
                      <a:lumOff val="50000"/>
                    </a:srgbClr>
                  </a:gs>
                </a:gsLst>
                <a:lin ang="16200000" scaled="1"/>
                <a:tileRect/>
              </a:gradFill>
              <a:effectLst>
                <a:outerShdw blurRad="76200" dist="50800" dir="5400000" algn="tl" rotWithShape="0">
                  <a:srgbClr val="000000">
                    <a:alpha val="82000"/>
                  </a:srgbClr>
                </a:outerShdw>
              </a:effectLst>
              <a:latin typeface="Myriad Pro" pitchFamily="34" charset="0"/>
              <a:cs typeface="Consolas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801419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Gerhard\Documents\_Estudios Biblicos PPT\26 Como identificar profeta\titulo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1" y="-11793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40183" y="-1615"/>
            <a:ext cx="3803817" cy="3645024"/>
          </a:xfrm>
          <a:prstGeom prst="rect">
            <a:avLst/>
          </a:prstGeom>
          <a:ln>
            <a:noFill/>
          </a:ln>
          <a:effectLst>
            <a:softEdge rad="635000"/>
          </a:effectLst>
        </p:spPr>
      </p:pic>
      <p:pic>
        <p:nvPicPr>
          <p:cNvPr id="5" name="Picture 2" descr="C:\Users\Gerhard\Documents\_Estudios Biblicos PPT\ondaWEB6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420380"/>
            <a:ext cx="9144001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431540" y="290566"/>
            <a:ext cx="7740860" cy="6124754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s-ES_tradnl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Apesar</a:t>
            </a:r>
            <a:r>
              <a:rPr lang="es-ES_tradnl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de </a:t>
            </a:r>
            <a:r>
              <a:rPr lang="es-ES_tradnl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sua</a:t>
            </a:r>
            <a:r>
              <a:rPr lang="es-ES_tradnl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s-ES_tradnl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escassa</a:t>
            </a:r>
            <a:r>
              <a:rPr lang="es-ES_tradnl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s-ES_tradnl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instrução</a:t>
            </a:r>
            <a:r>
              <a:rPr lang="es-ES_tradnl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, </a:t>
            </a:r>
            <a:br>
              <a:rPr lang="es-ES_tradnl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es-ES_tradnl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escreveu</a:t>
            </a:r>
            <a:r>
              <a:rPr lang="es-ES_tradnl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s-ES_tradnl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mais</a:t>
            </a:r>
            <a:r>
              <a:rPr lang="es-ES_tradnl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de 100.000 páginas publicadas </a:t>
            </a:r>
            <a:br>
              <a:rPr lang="es-ES_tradnl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es-ES_tradnl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em </a:t>
            </a:r>
            <a:r>
              <a:rPr lang="es-ES_tradnl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mais</a:t>
            </a:r>
            <a:r>
              <a:rPr lang="es-ES_tradnl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de 50 obras que </a:t>
            </a:r>
            <a:r>
              <a:rPr lang="es-ES_tradnl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circulam</a:t>
            </a:r>
            <a:r>
              <a:rPr lang="es-ES_tradnl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br>
              <a:rPr lang="es-ES_tradnl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es-ES_tradnl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atualmente</a:t>
            </a:r>
            <a:r>
              <a:rPr lang="es-ES_tradnl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. Centenas de panfletos </a:t>
            </a:r>
            <a:br>
              <a:rPr lang="es-ES_tradnl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es-ES_tradnl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 cerca de 4.000 </a:t>
            </a:r>
            <a:r>
              <a:rPr lang="es-ES_tradnl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artigos</a:t>
            </a:r>
            <a:r>
              <a:rPr lang="es-ES_tradnl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para diversas </a:t>
            </a:r>
            <a:br>
              <a:rPr lang="es-ES_tradnl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es-ES_tradnl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revistas. Eruditos religiosos </a:t>
            </a:r>
            <a:r>
              <a:rPr lang="es-ES_tradnl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reconheceram</a:t>
            </a:r>
            <a:r>
              <a:rPr lang="es-ES_tradnl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br>
              <a:rPr lang="es-ES_tradnl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es-ES_tradnl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suas</a:t>
            </a:r>
            <a:r>
              <a:rPr lang="es-ES_tradnl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obras como inspiradas. </a:t>
            </a:r>
            <a:endParaRPr lang="es-AR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_tradnl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Recebeu</a:t>
            </a:r>
            <a:r>
              <a:rPr lang="es-ES_tradnl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s-ES_tradnl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revelações</a:t>
            </a:r>
            <a:r>
              <a:rPr lang="es-ES_tradnl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, </a:t>
            </a:r>
            <a:r>
              <a:rPr lang="es-ES_tradnl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escreveu</a:t>
            </a:r>
            <a:r>
              <a:rPr lang="es-ES_tradnl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e </a:t>
            </a:r>
            <a:r>
              <a:rPr lang="es-ES_tradnl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profetizou</a:t>
            </a:r>
            <a:r>
              <a:rPr lang="es-ES_tradnl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s-ES_tradnl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perante</a:t>
            </a:r>
            <a:r>
              <a:rPr lang="es-ES_tradnl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s-ES_tradnl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milhares</a:t>
            </a:r>
            <a:r>
              <a:rPr lang="es-ES_tradnl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de </a:t>
            </a:r>
            <a:r>
              <a:rPr lang="es-ES_tradnl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pessoas</a:t>
            </a:r>
            <a:r>
              <a:rPr lang="es-ES_tradnl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desde 1844 a 1915. </a:t>
            </a:r>
            <a:r>
              <a:rPr lang="es-ES_tradnl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Mais</a:t>
            </a:r>
            <a:r>
              <a:rPr lang="es-ES_tradnl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de 70 anos! </a:t>
            </a:r>
            <a:r>
              <a:rPr lang="es-ES_tradnl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Milhares</a:t>
            </a:r>
            <a:r>
              <a:rPr lang="es-ES_tradnl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s-ES_tradnl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testemunharam</a:t>
            </a:r>
            <a:r>
              <a:rPr lang="es-ES_tradnl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que </a:t>
            </a:r>
            <a:r>
              <a:rPr lang="es-ES_tradnl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sua</a:t>
            </a:r>
            <a:r>
              <a:rPr lang="es-ES_tradnl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vida </a:t>
            </a:r>
            <a:r>
              <a:rPr lang="es-ES_tradnl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foi</a:t>
            </a:r>
            <a:r>
              <a:rPr lang="es-ES_tradnl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s-ES_tradnl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exemplar</a:t>
            </a:r>
            <a:r>
              <a:rPr lang="es-ES_tradnl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.</a:t>
            </a:r>
            <a:endParaRPr lang="es-AR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s-ES_tradnl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Em todo momento </a:t>
            </a:r>
            <a:r>
              <a:rPr lang="es-ES_tradnl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exaltou</a:t>
            </a:r>
            <a:r>
              <a:rPr lang="es-ES_tradnl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a </a:t>
            </a:r>
            <a:r>
              <a:rPr lang="es-ES_tradnl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Jesus</a:t>
            </a:r>
            <a:r>
              <a:rPr lang="es-ES_tradnl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Cristo, </a:t>
            </a:r>
            <a:r>
              <a:rPr lang="es-ES_tradnl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apresentando</a:t>
            </a:r>
            <a:r>
              <a:rPr lang="es-ES_tradnl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-o de </a:t>
            </a:r>
            <a:r>
              <a:rPr lang="es-ES_tradnl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maneira</a:t>
            </a:r>
            <a:r>
              <a:rPr lang="es-ES_tradnl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sublime, e </a:t>
            </a:r>
            <a:r>
              <a:rPr lang="es-ES_tradnl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enalteceu</a:t>
            </a:r>
            <a:r>
              <a:rPr lang="es-ES_tradnl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a santa </a:t>
            </a:r>
            <a:r>
              <a:rPr lang="es-ES_tradnl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Lei</a:t>
            </a:r>
            <a:r>
              <a:rPr lang="es-ES_tradnl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de Deus.</a:t>
            </a:r>
            <a:endParaRPr lang="es-AR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94380732"/>
      </p:ext>
    </p:extLst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Gerhard\Documents\_Estudios Biblicos PPT\26 Como identificar profeta\titulo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1" y="-11793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s://encrypted-tbn3.google.com/images?q=tbn:ANd9GcSgU-HWpRmiclO9mG0dTXB7VrnASn9Vld1IeUx_v5H5-ZjWQEoxj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051538"/>
            <a:ext cx="3923928" cy="4728801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Gerhard\Documents\_Estudios Biblicos PPT\ondaWEB6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420380"/>
            <a:ext cx="9144001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11341" y="224644"/>
            <a:ext cx="9420691" cy="6555641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s-ES_tradnl" sz="2800" b="1" spc="50" dirty="0" err="1">
                <a:ln w="11430"/>
                <a:solidFill>
                  <a:schemeClr val="accent5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Suas</a:t>
            </a:r>
            <a:r>
              <a:rPr lang="es-ES_tradnl" sz="2800" b="1" spc="50" dirty="0">
                <a:ln w="11430"/>
                <a:solidFill>
                  <a:schemeClr val="accent5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s-ES_tradnl" sz="2800" b="1" spc="50" dirty="0" err="1">
                <a:ln w="11430"/>
                <a:solidFill>
                  <a:schemeClr val="accent5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profecias</a:t>
            </a:r>
            <a:r>
              <a:rPr lang="es-ES_tradnl" sz="2800" b="1" spc="50" dirty="0">
                <a:ln w="11430"/>
                <a:solidFill>
                  <a:schemeClr val="accent5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s-ES_tradnl" sz="2800" b="1" spc="50" dirty="0" err="1">
                <a:ln w="11430"/>
                <a:solidFill>
                  <a:schemeClr val="accent5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cumpriram</a:t>
            </a:r>
            <a:r>
              <a:rPr lang="es-ES_tradnl" sz="2800" b="1" spc="50" dirty="0">
                <a:ln w="11430"/>
                <a:solidFill>
                  <a:schemeClr val="accent5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-se fielmente, mencionamos </a:t>
            </a:r>
            <a:r>
              <a:rPr lang="es-ES_tradnl" sz="2800" b="1" spc="50" dirty="0" err="1">
                <a:ln w="11430"/>
                <a:solidFill>
                  <a:schemeClr val="accent5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algumas</a:t>
            </a:r>
            <a:r>
              <a:rPr lang="es-ES_tradnl" sz="2800" b="1" spc="50" dirty="0">
                <a:ln w="11430"/>
                <a:solidFill>
                  <a:schemeClr val="accent5">
                    <a:lumMod val="50000"/>
                  </a:schemeClr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: </a:t>
            </a:r>
            <a:endParaRPr lang="es-AR" sz="2800" b="1" spc="50" dirty="0">
              <a:ln w="11430"/>
              <a:solidFill>
                <a:schemeClr val="accent5">
                  <a:lumMod val="50000"/>
                </a:schemeClr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marL="514350" indent="-514350">
              <a:buFont typeface="+mj-lt"/>
              <a:buAutoNum type="arabicPeriod"/>
            </a:pPr>
            <a:r>
              <a:rPr lang="es-ES_tradnl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 </a:t>
            </a:r>
            <a:r>
              <a:rPr lang="es-ES_tradnl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primeira</a:t>
            </a:r>
            <a:r>
              <a:rPr lang="es-ES_tradnl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guerra mundial. </a:t>
            </a:r>
            <a:r>
              <a:rPr lang="es-ES_tradnl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Destruição</a:t>
            </a:r>
            <a:r>
              <a:rPr lang="es-ES_tradnl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de frotas e grandes </a:t>
            </a:r>
            <a:r>
              <a:rPr lang="es-ES_tradnl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edifícios</a:t>
            </a:r>
            <a:r>
              <a:rPr lang="es-ES_tradnl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, </a:t>
            </a:r>
            <a:r>
              <a:rPr lang="es-ES_tradnl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incêndios</a:t>
            </a:r>
            <a:r>
              <a:rPr lang="es-ES_tradnl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que </a:t>
            </a:r>
            <a:r>
              <a:rPr lang="es-ES_tradnl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ninguém</a:t>
            </a:r>
            <a:r>
              <a:rPr lang="es-ES_tradnl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s-ES_tradnl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podia</a:t>
            </a:r>
            <a:r>
              <a:rPr lang="es-ES_tradnl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apagar.</a:t>
            </a:r>
            <a:endParaRPr lang="es-AR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marL="514350" indent="-514350">
              <a:buFont typeface="+mj-lt"/>
              <a:buAutoNum type="arabicPeriod"/>
            </a:pPr>
            <a:r>
              <a:rPr lang="es-ES_tradnl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 </a:t>
            </a:r>
            <a:r>
              <a:rPr lang="es-ES_tradnl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destruição</a:t>
            </a:r>
            <a:r>
              <a:rPr lang="es-ES_tradnl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das </a:t>
            </a:r>
            <a:r>
              <a:rPr lang="es-ES_tradnl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cidades</a:t>
            </a:r>
            <a:r>
              <a:rPr lang="es-ES_tradnl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de </a:t>
            </a:r>
            <a:br>
              <a:rPr lang="es-ES_tradnl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es-ES_tradnl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São Francisco e Oakland (</a:t>
            </a:r>
            <a:r>
              <a:rPr lang="es-ES_tradnl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Califórnia</a:t>
            </a:r>
            <a:r>
              <a:rPr lang="es-ES_tradnl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) </a:t>
            </a:r>
            <a:br>
              <a:rPr lang="es-ES_tradnl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es-ES_tradnl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por </a:t>
            </a:r>
            <a:r>
              <a:rPr lang="es-ES_tradnl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um</a:t>
            </a:r>
            <a:r>
              <a:rPr lang="es-ES_tradnl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grande terremoto em 1906.</a:t>
            </a:r>
            <a:endParaRPr lang="es-AR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marL="514350" indent="-514350">
              <a:buFont typeface="+mj-lt"/>
              <a:buAutoNum type="arabicPeriod"/>
            </a:pPr>
            <a:r>
              <a:rPr lang="es-ES_tradnl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Profetizou</a:t>
            </a:r>
            <a:r>
              <a:rPr lang="es-ES_tradnl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o aumento do espiritismo, </a:t>
            </a:r>
            <a:br>
              <a:rPr lang="es-ES_tradnl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es-ES_tradnl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 </a:t>
            </a:r>
            <a:r>
              <a:rPr lang="es-ES_tradnl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mencionou</a:t>
            </a:r>
            <a:r>
              <a:rPr lang="es-ES_tradnl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a </a:t>
            </a:r>
            <a:r>
              <a:rPr lang="es-ES_tradnl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união</a:t>
            </a:r>
            <a:r>
              <a:rPr lang="es-ES_tradnl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do catolicismo </a:t>
            </a:r>
            <a:br>
              <a:rPr lang="es-ES_tradnl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es-ES_tradnl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com</a:t>
            </a:r>
            <a:r>
              <a:rPr lang="es-ES_tradnl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o protestantismo. </a:t>
            </a:r>
            <a:endParaRPr lang="es-AR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marL="514350" indent="-514350">
              <a:buFont typeface="+mj-lt"/>
              <a:buAutoNum type="arabicPeriod"/>
            </a:pPr>
            <a:r>
              <a:rPr lang="es-ES_tradnl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Sem</a:t>
            </a:r>
            <a:r>
              <a:rPr lang="es-ES_tradnl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ter </a:t>
            </a:r>
            <a:r>
              <a:rPr lang="es-ES_tradnl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conhecimentos</a:t>
            </a:r>
            <a:r>
              <a:rPr lang="es-ES_tradnl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astronómicos, </a:t>
            </a:r>
            <a:br>
              <a:rPr lang="es-ES_tradnl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es-ES_tradnl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citou</a:t>
            </a:r>
            <a:r>
              <a:rPr lang="es-ES_tradnl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datos </a:t>
            </a:r>
            <a:r>
              <a:rPr lang="es-ES_tradnl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exatos</a:t>
            </a:r>
            <a:r>
              <a:rPr lang="es-ES_tradnl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.</a:t>
            </a:r>
            <a:endParaRPr lang="es-AR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marL="514350" indent="-514350">
              <a:buFont typeface="+mj-lt"/>
              <a:buAutoNum type="arabicPeriod"/>
            </a:pPr>
            <a:r>
              <a:rPr lang="es-ES_tradnl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Deu</a:t>
            </a:r>
            <a:r>
              <a:rPr lang="es-ES_tradnl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s-ES_tradnl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anticipações</a:t>
            </a:r>
            <a:r>
              <a:rPr lang="es-ES_tradnl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científicas sobre </a:t>
            </a:r>
            <a:br>
              <a:rPr lang="es-ES_tradnl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es-ES_tradnl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 </a:t>
            </a:r>
            <a:r>
              <a:rPr lang="es-ES_tradnl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saúde</a:t>
            </a:r>
            <a:r>
              <a:rPr lang="es-ES_tradnl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: como a </a:t>
            </a:r>
            <a:r>
              <a:rPr lang="es-ES_tradnl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origem</a:t>
            </a:r>
            <a:r>
              <a:rPr lang="es-ES_tradnl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do cancro,</a:t>
            </a:r>
          </a:p>
          <a:p>
            <a:r>
              <a:rPr lang="es-ES_tradnl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    </a:t>
            </a:r>
            <a:r>
              <a:rPr lang="es-ES_tradnl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nutrição</a:t>
            </a:r>
            <a:r>
              <a:rPr lang="es-ES_tradnl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, etc..</a:t>
            </a:r>
            <a:endParaRPr lang="es-AR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540334401"/>
      </p:ext>
    </p:extLst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Gerhard\Documents\_Estudios Biblicos PPT\26 Como identificar profeta\titulo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1" y="-11793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s://encrypted-tbn3.google.com/images?q=tbn:ANd9GcSuDnMtxH2kJC1gmGe_LDy_B1r_HKqsD7oqcY8-iGKjV4HvtgPkmQ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3753036"/>
            <a:ext cx="4788876" cy="3263493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323528" y="576855"/>
            <a:ext cx="8328265" cy="569386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_tradnl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Em todos os </a:t>
            </a:r>
            <a:r>
              <a:rPr lang="es-ES_tradnl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seus</a:t>
            </a:r>
            <a:r>
              <a:rPr lang="es-ES_tradnl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s-ES_tradnl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muitos</a:t>
            </a:r>
            <a:r>
              <a:rPr lang="es-ES_tradnl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escritos que </a:t>
            </a:r>
            <a:r>
              <a:rPr lang="es-ES_tradnl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existem</a:t>
            </a:r>
            <a:r>
              <a:rPr lang="es-ES_tradnl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, </a:t>
            </a:r>
            <a:r>
              <a:rPr lang="es-ES_tradnl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não</a:t>
            </a:r>
            <a:r>
              <a:rPr lang="es-ES_tradnl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se </a:t>
            </a:r>
            <a:r>
              <a:rPr lang="es-ES_tradnl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encontram</a:t>
            </a:r>
            <a:r>
              <a:rPr lang="es-ES_tradnl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s-ES_tradnl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contradições</a:t>
            </a:r>
            <a:r>
              <a:rPr lang="es-ES_tradnl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s-ES_tradnl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com</a:t>
            </a:r>
            <a:r>
              <a:rPr lang="es-ES_tradnl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a </a:t>
            </a:r>
            <a:r>
              <a:rPr lang="es-ES_tradnl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Bíblia</a:t>
            </a:r>
            <a:r>
              <a:rPr lang="es-ES_tradnl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. São como o </a:t>
            </a:r>
            <a:r>
              <a:rPr lang="es-ES_tradnl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microscópio</a:t>
            </a:r>
            <a:r>
              <a:rPr lang="es-ES_tradnl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, </a:t>
            </a:r>
            <a:r>
              <a:rPr lang="es-ES_tradnl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não</a:t>
            </a:r>
            <a:r>
              <a:rPr lang="es-ES_tradnl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muda as </a:t>
            </a:r>
            <a:r>
              <a:rPr lang="es-ES_tradnl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coisas</a:t>
            </a:r>
            <a:r>
              <a:rPr lang="es-ES_tradnl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, mas amplia, mostrando </a:t>
            </a:r>
            <a:r>
              <a:rPr lang="es-ES_tradnl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seus</a:t>
            </a:r>
            <a:r>
              <a:rPr lang="es-ES_tradnl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s-ES_tradnl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detalhes</a:t>
            </a:r>
            <a:r>
              <a:rPr lang="es-ES_tradnl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; </a:t>
            </a:r>
            <a:r>
              <a:rPr lang="es-ES_tradnl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ou</a:t>
            </a:r>
            <a:r>
              <a:rPr lang="es-ES_tradnl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como o </a:t>
            </a:r>
            <a:r>
              <a:rPr lang="es-ES_tradnl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telescópio</a:t>
            </a:r>
            <a:r>
              <a:rPr lang="es-ES_tradnl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, que </a:t>
            </a:r>
            <a:r>
              <a:rPr lang="es-ES_tradnl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não</a:t>
            </a:r>
            <a:r>
              <a:rPr lang="es-ES_tradnl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coloca novas </a:t>
            </a:r>
            <a:r>
              <a:rPr lang="es-ES_tradnl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estrelas</a:t>
            </a:r>
            <a:r>
              <a:rPr lang="es-ES_tradnl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, mas </a:t>
            </a:r>
            <a:r>
              <a:rPr lang="es-ES_tradnl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mostra</a:t>
            </a:r>
            <a:r>
              <a:rPr lang="es-ES_tradnl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s-ES_tradnl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sua</a:t>
            </a:r>
            <a:r>
              <a:rPr lang="es-ES_tradnl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s-ES_tradnl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beleza</a:t>
            </a:r>
            <a:r>
              <a:rPr lang="es-ES_tradnl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.</a:t>
            </a:r>
            <a:endParaRPr lang="es-AR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_tradnl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Alguns</a:t>
            </a:r>
            <a:r>
              <a:rPr lang="es-ES_tradnl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de </a:t>
            </a:r>
            <a:r>
              <a:rPr lang="es-ES_tradnl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seus</a:t>
            </a:r>
            <a:r>
              <a:rPr lang="es-ES_tradnl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s-ES_tradnl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livros</a:t>
            </a:r>
            <a:r>
              <a:rPr lang="es-ES_tradnl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s-ES_tradnl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são</a:t>
            </a:r>
            <a:r>
              <a:rPr lang="es-ES_tradnl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: O </a:t>
            </a:r>
            <a:r>
              <a:rPr lang="es-ES_tradnl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Caminho</a:t>
            </a:r>
            <a:r>
              <a:rPr lang="es-ES_tradnl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a Cristo (publicado em </a:t>
            </a:r>
            <a:r>
              <a:rPr lang="es-ES_tradnl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mais</a:t>
            </a:r>
            <a:r>
              <a:rPr lang="es-ES_tradnl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de 120 idiomas). </a:t>
            </a:r>
            <a:br>
              <a:rPr lang="es-ES_tradnl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es-ES_tradnl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O Grande </a:t>
            </a:r>
            <a:r>
              <a:rPr lang="es-ES_tradnl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Conflito</a:t>
            </a:r>
            <a:r>
              <a:rPr lang="es-ES_tradnl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, O </a:t>
            </a:r>
            <a:r>
              <a:rPr lang="es-ES_tradnl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Desejado</a:t>
            </a:r>
            <a:r>
              <a:rPr lang="es-ES_tradnl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br>
              <a:rPr lang="es-ES_tradnl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es-ES_tradnl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de Todas as </a:t>
            </a:r>
            <a:r>
              <a:rPr lang="es-ES_tradnl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Naçõess</a:t>
            </a:r>
            <a:r>
              <a:rPr lang="es-ES_tradnl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, A </a:t>
            </a:r>
            <a:r>
              <a:rPr lang="es-ES_tradnl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Ciência</a:t>
            </a:r>
            <a:r>
              <a:rPr lang="es-ES_tradnl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do </a:t>
            </a:r>
            <a:r>
              <a:rPr lang="es-ES_tradnl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Bom</a:t>
            </a:r>
            <a:r>
              <a:rPr lang="es-ES_tradnl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s-ES_tradnl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viver</a:t>
            </a:r>
            <a:r>
              <a:rPr lang="es-ES_tradnl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, Patriarcas e Profetas, Profetas e Reis, </a:t>
            </a:r>
            <a:br>
              <a:rPr lang="es-ES_tradnl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es-ES_tradnl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Orientação</a:t>
            </a:r>
            <a:r>
              <a:rPr lang="es-ES_tradnl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da </a:t>
            </a:r>
            <a:r>
              <a:rPr lang="es-ES_tradnl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Criança</a:t>
            </a:r>
            <a:r>
              <a:rPr lang="es-ES_tradnl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, </a:t>
            </a:r>
            <a:br>
              <a:rPr lang="es-ES_tradnl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es-ES_tradnl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Jóias</a:t>
            </a:r>
            <a:r>
              <a:rPr lang="es-ES_tradnl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dos </a:t>
            </a:r>
            <a:r>
              <a:rPr lang="es-ES_tradnl" sz="2800" b="1" spc="50" dirty="0" err="1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Testemunhos</a:t>
            </a:r>
            <a:r>
              <a:rPr lang="es-ES_tradnl" sz="28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, etc..</a:t>
            </a:r>
            <a:endParaRPr lang="es-AR" sz="2800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101672766"/>
      </p:ext>
    </p:extLst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Gerhard\Documents\_Estudios Biblicos PPT\26 Como identificar profeta\titulo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41" y="-11793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-11072" y="2852936"/>
            <a:ext cx="9155072" cy="252028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360000" tIns="360000" rIns="360000" bIns="360000" anchor="t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AR" sz="6000" b="1" spc="50" dirty="0">
                <a:ln w="11430"/>
                <a:gradFill flip="none"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CONCLUSÃO</a:t>
            </a:r>
            <a:endParaRPr lang="es-ES" sz="6000" b="1" spc="50" dirty="0">
              <a:ln w="11430"/>
              <a:gradFill flip="none" rotWithShape="1"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0"/>
                <a:tileRect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rajan Pro" pitchFamily="18" charset="0"/>
              <a:cs typeface="Consolas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6347340"/>
      </p:ext>
    </p:extLst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43508" y="260648"/>
            <a:ext cx="8496944" cy="391460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360000" tIns="360000" rIns="360000" bIns="360000" anchor="t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AR" sz="3600" b="1" spc="50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Graças</a:t>
            </a:r>
            <a:r>
              <a:rPr lang="es-AR" sz="3600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 a esta </a:t>
            </a:r>
            <a:r>
              <a:rPr lang="es-AR" sz="3600" b="1" spc="50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ajuda</a:t>
            </a:r>
            <a:r>
              <a:rPr lang="es-AR" sz="3600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 divina </a:t>
            </a:r>
            <a:r>
              <a:rPr lang="es-AR" sz="3600" b="1" spc="50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temos</a:t>
            </a:r>
            <a:r>
              <a:rPr lang="es-AR" sz="3600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 </a:t>
            </a:r>
            <a:r>
              <a:rPr lang="es-AR" sz="3600" b="1" spc="50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uma</a:t>
            </a:r>
            <a:r>
              <a:rPr lang="es-AR" sz="3600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 profunda </a:t>
            </a:r>
            <a:r>
              <a:rPr lang="es-AR" sz="3600" b="1" spc="50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visão</a:t>
            </a:r>
            <a:r>
              <a:rPr lang="es-AR" sz="3600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 do </a:t>
            </a:r>
            <a:r>
              <a:rPr lang="es-AR" sz="3600" b="1" spc="50" dirty="0" err="1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caminho</a:t>
            </a:r>
            <a:r>
              <a:rPr lang="es-AR" sz="3600" b="1" spc="50" dirty="0">
                <a:ln w="11430"/>
                <a:solidFill>
                  <a:srgbClr val="00206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 de Deus </a:t>
            </a:r>
            <a:br>
              <a:rPr lang="es-AR" sz="4800" b="1" spc="50" dirty="0">
                <a:ln w="11430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</a:br>
            <a:r>
              <a:rPr lang="es-AR" sz="4800" b="1" spc="50" dirty="0">
                <a:ln w="11430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O que sucede </a:t>
            </a:r>
            <a:r>
              <a:rPr lang="es-AR" sz="4800" b="1" spc="50" dirty="0" err="1">
                <a:ln w="11430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com</a:t>
            </a:r>
            <a:r>
              <a:rPr lang="es-AR" sz="4800" b="1" spc="50" dirty="0">
                <a:ln w="11430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 o </a:t>
            </a:r>
            <a:r>
              <a:rPr lang="es-AR" sz="4800" b="1" spc="50" dirty="0" err="1">
                <a:ln w="11430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povo</a:t>
            </a:r>
            <a:r>
              <a:rPr lang="es-AR" sz="4800" b="1" spc="50" dirty="0">
                <a:ln w="11430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 </a:t>
            </a:r>
            <a:r>
              <a:rPr lang="es-AR" sz="4800" b="1" spc="50" dirty="0" err="1">
                <a:ln w="11430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sem</a:t>
            </a:r>
            <a:r>
              <a:rPr lang="es-AR" sz="4800" b="1" spc="50" dirty="0">
                <a:ln w="11430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 </a:t>
            </a:r>
            <a:r>
              <a:rPr lang="es-AR" sz="4800" b="1" spc="50" dirty="0" err="1">
                <a:ln w="11430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profecia</a:t>
            </a:r>
            <a:r>
              <a:rPr lang="es-AR" sz="4800" b="1" spc="50" dirty="0">
                <a:ln w="11430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? </a:t>
            </a:r>
          </a:p>
        </p:txBody>
      </p:sp>
      <p:pic>
        <p:nvPicPr>
          <p:cNvPr id="9219" name="Picture 3" descr="C:\Users\Gerhard\Documents\_Estudios Biblicos PPT\26 Como identificar profeta\peregrinacion-pueblo-de-dios-1440x564_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0341" y="3332511"/>
            <a:ext cx="9438865" cy="3696889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Gerhard\Documents\_Estudios Biblicos PPT\ondaWEB6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420380"/>
            <a:ext cx="9144001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7532106"/>
      </p:ext>
    </p:extLst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4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Gerhard\Documents\_Estudios Biblicos PPT\26 Como identificar profeta\titulo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" y="0"/>
            <a:ext cx="914400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Gerhard\Documents\_Estudios Biblicos PPT\26 Como identificar profeta\Marco-Langbroek-Aurora_17Mar2013_Oulanka_IMG_6614_1200x800_1364241877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146" y="188640"/>
            <a:ext cx="9210289" cy="6145301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-11072" y="872716"/>
            <a:ext cx="9155072" cy="324036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360000" tIns="360000" rIns="360000" bIns="360000" anchor="t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AR" sz="6000" b="1" spc="50" dirty="0">
                <a:ln w="11430"/>
                <a:gradFill flip="none"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DEUS COMUNICA COM </a:t>
            </a:r>
          </a:p>
          <a:p>
            <a:pPr algn="ctr"/>
            <a:r>
              <a:rPr lang="es-AR" sz="6000" b="1" spc="50" dirty="0">
                <a:ln w="11430"/>
                <a:gradFill flip="none"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A HUMANIDADE</a:t>
            </a:r>
            <a:endParaRPr lang="es-ES" sz="6000" b="1" spc="50" dirty="0">
              <a:ln w="11430"/>
              <a:gradFill flip="none" rotWithShape="1">
                <a:gsLst>
                  <a:gs pos="0">
                    <a:srgbClr val="FFF200"/>
                  </a:gs>
                  <a:gs pos="45000">
                    <a:srgbClr val="FF7A00"/>
                  </a:gs>
                  <a:gs pos="70000">
                    <a:srgbClr val="FF0300"/>
                  </a:gs>
                  <a:gs pos="100000">
                    <a:srgbClr val="4D0808"/>
                  </a:gs>
                </a:gsLst>
                <a:lin ang="5400000" scaled="0"/>
                <a:tileRect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rajan Pro" pitchFamily="18" charset="0"/>
              <a:cs typeface="Consolas" pitchFamily="49" charset="0"/>
            </a:endParaRPr>
          </a:p>
        </p:txBody>
      </p:sp>
      <p:pic>
        <p:nvPicPr>
          <p:cNvPr id="5" name="Picture 2" descr="C:\Users\Gerhard\Documents\_Estudios Biblicos PPT\ondaWEB6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420380"/>
            <a:ext cx="9144001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5314323"/>
      </p:ext>
    </p:extLst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Gerhard\Documents\_Estudios Biblicos PPT\26 Como identificar profeta\versiculo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285451" y="154377"/>
            <a:ext cx="265008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s-ES_tradnl" sz="3600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Haettenschweiler" pitchFamily="34" charset="0"/>
              </a:rPr>
              <a:t>Provérbios</a:t>
            </a:r>
            <a:r>
              <a:rPr lang="es-ES_tradnl" sz="3600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Haettenschweiler" pitchFamily="34" charset="0"/>
              </a:rPr>
              <a:t> 29:18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683568" y="1988840"/>
            <a:ext cx="8352928" cy="439248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360000" tIns="360000" rIns="360000" bIns="360000" anchor="t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s-AR" sz="44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“</a:t>
            </a:r>
            <a:r>
              <a:rPr lang="es-AR" sz="4400" b="1" i="1" spc="50" dirty="0" err="1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Não</a:t>
            </a:r>
            <a:r>
              <a:rPr lang="es-AR" sz="4400" b="1" i="1" spc="50" dirty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AR" sz="4400" b="1" i="1" spc="50" dirty="0" err="1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havendo</a:t>
            </a:r>
            <a:r>
              <a:rPr lang="es-AR" sz="4400" b="1" i="1" spc="50" dirty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AR" sz="4400" b="1" i="1" spc="50" dirty="0" err="1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profecia</a:t>
            </a:r>
            <a:r>
              <a:rPr lang="es-AR" sz="4400" b="1" i="1" spc="50" dirty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, o </a:t>
            </a:r>
            <a:r>
              <a:rPr lang="es-AR" sz="4400" b="1" i="1" spc="50" dirty="0" err="1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povo</a:t>
            </a:r>
            <a:r>
              <a:rPr lang="es-AR" sz="4400" b="1" i="1" spc="50" dirty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se corrompe</a:t>
            </a:r>
            <a:r>
              <a:rPr lang="es-AR" sz="4400" b="1" i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; mas o que guarda a </a:t>
            </a:r>
            <a:r>
              <a:rPr lang="es-AR" sz="4400" b="1" i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lei</a:t>
            </a:r>
            <a:r>
              <a:rPr lang="es-AR" sz="4400" b="1" i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AR" sz="4400" b="1" i="1" spc="50" dirty="0" err="1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esse</a:t>
            </a:r>
            <a:r>
              <a:rPr lang="es-AR" sz="4400" b="1" i="1" spc="5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é feliz</a:t>
            </a:r>
            <a:r>
              <a:rPr lang="es-AR" sz="44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.” </a:t>
            </a:r>
          </a:p>
        </p:txBody>
      </p:sp>
    </p:spTree>
    <p:extLst>
      <p:ext uri="{BB962C8B-B14F-4D97-AF65-F5344CB8AC3E}">
        <p14:creationId xmlns:p14="http://schemas.microsoft.com/office/powerpoint/2010/main" val="154743250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95536" y="368660"/>
            <a:ext cx="8496944" cy="234026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360000" tIns="360000" rIns="360000" bIns="360000" anchor="t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AR" sz="5400" b="1" spc="50" dirty="0">
                <a:ln w="11430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Que </a:t>
            </a:r>
            <a:r>
              <a:rPr lang="es-AR" sz="5400" b="1" spc="50" dirty="0" err="1">
                <a:ln w="11430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conselho</a:t>
            </a:r>
            <a:r>
              <a:rPr lang="es-AR" sz="5400" b="1" spc="50" dirty="0">
                <a:ln w="11430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 </a:t>
            </a:r>
            <a:br>
              <a:rPr lang="es-AR" sz="5400" b="1" spc="50" dirty="0">
                <a:ln w="11430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</a:br>
            <a:r>
              <a:rPr lang="es-AR" sz="5400" b="1" spc="50" dirty="0">
                <a:ln w="11430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nos </a:t>
            </a:r>
            <a:r>
              <a:rPr lang="es-AR" sz="5400" b="1" spc="50" dirty="0" err="1">
                <a:ln w="11430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dá</a:t>
            </a:r>
            <a:r>
              <a:rPr lang="es-AR" sz="5400" b="1" spc="50" dirty="0">
                <a:ln w="11430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 Deus? </a:t>
            </a:r>
          </a:p>
        </p:txBody>
      </p:sp>
      <p:pic>
        <p:nvPicPr>
          <p:cNvPr id="10243" name="Picture 3" descr="C:\Users\Gerhard\Documents\_Estudios Biblicos PPT\26 Como identificar profeta\biblia-iluminada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3" t="38302" r="7749"/>
          <a:stretch/>
        </p:blipFill>
        <p:spPr bwMode="auto">
          <a:xfrm>
            <a:off x="215516" y="2503074"/>
            <a:ext cx="8454683" cy="4094278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Gerhard\Documents\_Estudios Biblicos PPT\ondaWEB6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420380"/>
            <a:ext cx="9144001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86853"/>
      </p:ext>
    </p:extLst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4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Gerhard\Documents\_Estudios Biblicos PPT\26 Como identificar profeta\versiculo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C:\Users\Gerhard\Documents\_Estudios Biblicos PPT\26 Como identificar profeta\classic-qura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448780"/>
            <a:ext cx="8592311" cy="5725726"/>
          </a:xfrm>
          <a:prstGeom prst="rect">
            <a:avLst/>
          </a:prstGeom>
          <a:noFill/>
          <a:effectLst>
            <a:softEdge rad="1270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285451" y="154377"/>
            <a:ext cx="390042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s-ES_tradnl" sz="3600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Haettenschweiler" pitchFamily="34" charset="0"/>
              </a:rPr>
              <a:t>1 </a:t>
            </a:r>
            <a:r>
              <a:rPr lang="es-ES_tradnl" sz="3600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Haettenschweiler" pitchFamily="34" charset="0"/>
              </a:rPr>
              <a:t>Tessalonicenses</a:t>
            </a:r>
            <a:r>
              <a:rPr lang="es-ES_tradnl" sz="3600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Haettenschweiler" pitchFamily="34" charset="0"/>
              </a:rPr>
              <a:t> 5:20-21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791580" y="1935379"/>
            <a:ext cx="7236804" cy="4752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360000" tIns="360000" rIns="360000" bIns="360000" anchor="t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s-AR" sz="44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“</a:t>
            </a:r>
            <a:r>
              <a:rPr lang="es-AR" sz="4400" b="1" i="1" spc="50" dirty="0" err="1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Não</a:t>
            </a:r>
            <a:r>
              <a:rPr lang="es-AR" sz="4400" b="1" i="1" spc="50" dirty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AR" sz="4400" b="1" i="1" spc="50" dirty="0" err="1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desprezeis</a:t>
            </a:r>
            <a:r>
              <a:rPr lang="es-AR" sz="4400" b="1" i="1" spc="50" dirty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as </a:t>
            </a:r>
            <a:r>
              <a:rPr lang="es-AR" sz="4400" b="1" i="1" spc="50" dirty="0" err="1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profecias</a:t>
            </a:r>
            <a:r>
              <a:rPr lang="es-AR" sz="44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; </a:t>
            </a:r>
            <a:r>
              <a:rPr lang="es-AR" sz="44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julgai</a:t>
            </a:r>
            <a:r>
              <a:rPr lang="es-AR" sz="44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todas as </a:t>
            </a:r>
            <a:r>
              <a:rPr lang="es-AR" sz="44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coisas</a:t>
            </a:r>
            <a:r>
              <a:rPr lang="es-AR" sz="44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, </a:t>
            </a:r>
            <a:r>
              <a:rPr lang="es-AR" sz="44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retende</a:t>
            </a:r>
            <a:r>
              <a:rPr lang="es-AR" sz="44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o que é </a:t>
            </a:r>
            <a:r>
              <a:rPr lang="es-AR" sz="44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bom</a:t>
            </a:r>
            <a:r>
              <a:rPr lang="es-AR" sz="44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207079796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build="p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Gerhard\Documents\_Estudios Biblicos PPT\26 Como identificar profeta\estatur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4579632" cy="6858000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743908" y="1016732"/>
            <a:ext cx="4608512" cy="572463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360000" tIns="360000" rIns="360000" bIns="360000" anchor="t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s-AR" sz="4800" b="1" spc="50" dirty="0">
                <a:ln w="11430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Até </a:t>
            </a:r>
            <a:r>
              <a:rPr lang="es-AR" sz="4800" b="1" spc="50" dirty="0" err="1">
                <a:ln w="11430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quando</a:t>
            </a:r>
            <a:r>
              <a:rPr lang="es-AR" sz="4800" b="1" spc="50" dirty="0">
                <a:ln w="11430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 se </a:t>
            </a:r>
            <a:r>
              <a:rPr lang="es-AR" sz="4800" b="1" spc="50" dirty="0" err="1">
                <a:ln w="11430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necessita</a:t>
            </a:r>
            <a:r>
              <a:rPr lang="es-AR" sz="4800" b="1" spc="50" dirty="0">
                <a:ln w="11430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 este </a:t>
            </a:r>
            <a:r>
              <a:rPr lang="es-AR" sz="4800" b="1" spc="50" dirty="0" err="1">
                <a:ln w="11430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dom</a:t>
            </a:r>
            <a:r>
              <a:rPr lang="es-AR" sz="4800" b="1" spc="50" dirty="0">
                <a:ln w="11430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? </a:t>
            </a:r>
          </a:p>
        </p:txBody>
      </p:sp>
      <p:pic>
        <p:nvPicPr>
          <p:cNvPr id="5" name="Picture 2" descr="C:\Users\Gerhard\Documents\_Estudios Biblicos PPT\ondaWEB6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420380"/>
            <a:ext cx="9144001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86853"/>
      </p:ext>
    </p:extLst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4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Gerhard\Documents\_Estudios Biblicos PPT\26 Como identificar profeta\versiculo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285451" y="154377"/>
            <a:ext cx="191430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s-ES_tradnl" sz="3600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Haettenschweiler" pitchFamily="34" charset="0"/>
              </a:rPr>
              <a:t>Efésios</a:t>
            </a:r>
            <a:r>
              <a:rPr lang="es-ES_tradnl" sz="3600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Haettenschweiler" pitchFamily="34" charset="0"/>
              </a:rPr>
              <a:t> 4:13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359532" y="1052736"/>
            <a:ext cx="8568952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360000" tIns="360000" rIns="360000" bIns="360000" anchor="t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s-AR" sz="44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76200" dir="2700000" algn="tl" rotWithShape="0">
                    <a:prstClr val="black">
                      <a:alpha val="75000"/>
                    </a:prstClr>
                  </a:outerShdw>
                </a:effectLst>
                <a:latin typeface="Myriad Pro" pitchFamily="34" charset="0"/>
                <a:cs typeface="Consolas" pitchFamily="49" charset="0"/>
              </a:rPr>
              <a:t>“Até que todos </a:t>
            </a:r>
            <a:r>
              <a:rPr lang="es-AR" sz="44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76200" dir="2700000" algn="tl" rotWithShape="0">
                    <a:prstClr val="black">
                      <a:alpha val="75000"/>
                    </a:prstClr>
                  </a:outerShdw>
                </a:effectLst>
                <a:latin typeface="Myriad Pro" pitchFamily="34" charset="0"/>
                <a:cs typeface="Consolas" pitchFamily="49" charset="0"/>
              </a:rPr>
              <a:t>cheguemos</a:t>
            </a:r>
            <a:r>
              <a:rPr lang="es-AR" sz="44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76200" dir="2700000" algn="tl" rotWithShape="0">
                    <a:prstClr val="black">
                      <a:alpha val="75000"/>
                    </a:prstClr>
                  </a:outerShdw>
                </a:effectLst>
                <a:latin typeface="Myriad Pro" pitchFamily="34" charset="0"/>
                <a:cs typeface="Consolas" pitchFamily="49" charset="0"/>
              </a:rPr>
              <a:t> à </a:t>
            </a:r>
            <a:r>
              <a:rPr lang="es-AR" sz="44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76200" dir="2700000" algn="tl" rotWithShape="0">
                    <a:prstClr val="black">
                      <a:alpha val="75000"/>
                    </a:prstClr>
                  </a:outerShdw>
                </a:effectLst>
                <a:latin typeface="Myriad Pro" pitchFamily="34" charset="0"/>
                <a:cs typeface="Consolas" pitchFamily="49" charset="0"/>
              </a:rPr>
              <a:t>unidade</a:t>
            </a:r>
            <a:r>
              <a:rPr lang="es-AR" sz="44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76200" dir="2700000" algn="tl" rotWithShape="0">
                    <a:prstClr val="black">
                      <a:alpha val="75000"/>
                    </a:prstClr>
                  </a:outerShdw>
                </a:effectLst>
                <a:latin typeface="Myriad Pro" pitchFamily="34" charset="0"/>
                <a:cs typeface="Consolas" pitchFamily="49" charset="0"/>
              </a:rPr>
              <a:t> da </a:t>
            </a:r>
            <a:r>
              <a:rPr lang="es-AR" sz="44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76200" dir="2700000" algn="tl" rotWithShape="0">
                    <a:prstClr val="black">
                      <a:alpha val="75000"/>
                    </a:prstClr>
                  </a:outerShdw>
                </a:effectLst>
                <a:latin typeface="Myriad Pro" pitchFamily="34" charset="0"/>
                <a:cs typeface="Consolas" pitchFamily="49" charset="0"/>
              </a:rPr>
              <a:t>fé</a:t>
            </a:r>
            <a:r>
              <a:rPr lang="es-AR" sz="44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76200" dir="2700000" algn="tl" rotWithShape="0">
                    <a:prstClr val="black">
                      <a:alpha val="75000"/>
                    </a:prstClr>
                  </a:outerShdw>
                </a:effectLst>
                <a:latin typeface="Myriad Pro" pitchFamily="34" charset="0"/>
                <a:cs typeface="Consolas" pitchFamily="49" charset="0"/>
              </a:rPr>
              <a:t> e do pleno </a:t>
            </a:r>
            <a:r>
              <a:rPr lang="es-AR" sz="44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76200" dir="2700000" algn="tl" rotWithShape="0">
                    <a:prstClr val="black">
                      <a:alpha val="75000"/>
                    </a:prstClr>
                  </a:outerShdw>
                </a:effectLst>
                <a:latin typeface="Myriad Pro" pitchFamily="34" charset="0"/>
                <a:cs typeface="Consolas" pitchFamily="49" charset="0"/>
              </a:rPr>
              <a:t>entendimento</a:t>
            </a:r>
            <a:r>
              <a:rPr lang="es-AR" sz="44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76200" dir="2700000" algn="tl" rotWithShape="0">
                    <a:prstClr val="black">
                      <a:alpha val="75000"/>
                    </a:prstClr>
                  </a:outerShdw>
                </a:effectLst>
                <a:latin typeface="Myriad Pro" pitchFamily="34" charset="0"/>
                <a:cs typeface="Consolas" pitchFamily="49" charset="0"/>
              </a:rPr>
              <a:t> do </a:t>
            </a:r>
            <a:r>
              <a:rPr lang="es-AR" sz="44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76200" dir="2700000" algn="tl" rotWithShape="0">
                    <a:prstClr val="black">
                      <a:alpha val="75000"/>
                    </a:prstClr>
                  </a:outerShdw>
                </a:effectLst>
                <a:latin typeface="Myriad Pro" pitchFamily="34" charset="0"/>
                <a:cs typeface="Consolas" pitchFamily="49" charset="0"/>
              </a:rPr>
              <a:t>Filho</a:t>
            </a:r>
            <a:r>
              <a:rPr lang="es-AR" sz="44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76200" dir="2700000" algn="tl" rotWithShape="0">
                    <a:prstClr val="black">
                      <a:alpha val="75000"/>
                    </a:prstClr>
                  </a:outerShdw>
                </a:effectLst>
                <a:latin typeface="Myriad Pro" pitchFamily="34" charset="0"/>
                <a:cs typeface="Consolas" pitchFamily="49" charset="0"/>
              </a:rPr>
              <a:t> de Deus, à </a:t>
            </a:r>
            <a:r>
              <a:rPr lang="es-AR" sz="44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76200" dir="2700000" algn="tl" rotWithShape="0">
                    <a:prstClr val="black">
                      <a:alpha val="75000"/>
                    </a:prstClr>
                  </a:outerShdw>
                </a:effectLst>
                <a:latin typeface="Myriad Pro" pitchFamily="34" charset="0"/>
                <a:cs typeface="Consolas" pitchFamily="49" charset="0"/>
              </a:rPr>
              <a:t>perfeita</a:t>
            </a:r>
            <a:r>
              <a:rPr lang="es-AR" sz="44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76200" dir="2700000" algn="tl" rotWithShape="0">
                    <a:prstClr val="black">
                      <a:alpha val="75000"/>
                    </a:prst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AR" sz="44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76200" dir="2700000" algn="tl" rotWithShape="0">
                    <a:prstClr val="black">
                      <a:alpha val="75000"/>
                    </a:prstClr>
                  </a:outerShdw>
                </a:effectLst>
                <a:latin typeface="Myriad Pro" pitchFamily="34" charset="0"/>
                <a:cs typeface="Consolas" pitchFamily="49" charset="0"/>
              </a:rPr>
              <a:t>varonilidade</a:t>
            </a:r>
            <a:r>
              <a:rPr lang="es-AR" sz="44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76200" dir="2700000" algn="tl" rotWithShape="0">
                    <a:prstClr val="black">
                      <a:alpha val="75000"/>
                    </a:prstClr>
                  </a:outerShdw>
                </a:effectLst>
                <a:latin typeface="Myriad Pro" pitchFamily="34" charset="0"/>
                <a:cs typeface="Consolas" pitchFamily="49" charset="0"/>
              </a:rPr>
              <a:t>, à medida da estatura da </a:t>
            </a:r>
            <a:r>
              <a:rPr lang="es-AR" sz="44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76200" dir="2700000" algn="tl" rotWithShape="0">
                    <a:prstClr val="black">
                      <a:alpha val="75000"/>
                    </a:prstClr>
                  </a:outerShdw>
                </a:effectLst>
                <a:latin typeface="Myriad Pro" pitchFamily="34" charset="0"/>
                <a:cs typeface="Consolas" pitchFamily="49" charset="0"/>
              </a:rPr>
              <a:t>plenitude</a:t>
            </a:r>
            <a:r>
              <a:rPr lang="es-AR" sz="44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76200" dir="2700000" algn="tl" rotWithShape="0">
                    <a:prstClr val="black">
                      <a:alpha val="75000"/>
                    </a:prstClr>
                  </a:outerShdw>
                </a:effectLst>
                <a:latin typeface="Myriad Pro" pitchFamily="34" charset="0"/>
                <a:cs typeface="Consolas" pitchFamily="49" charset="0"/>
              </a:rPr>
              <a:t> de Cristo.”</a:t>
            </a:r>
          </a:p>
        </p:txBody>
      </p:sp>
      <p:pic>
        <p:nvPicPr>
          <p:cNvPr id="6" name="Picture 2" descr="C:\Users\Gerhard\Documents\_Estudios Biblicos PPT\ondaWEB6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420380"/>
            <a:ext cx="9144001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079796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5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Gerhard\Documents\_Estudios Biblicos PPT\26 Como identificar profeta\mujer-biblia-vista-al-cielo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94"/>
          <a:stretch/>
        </p:blipFill>
        <p:spPr bwMode="auto">
          <a:xfrm flipH="1">
            <a:off x="-216532" y="435071"/>
            <a:ext cx="9132793" cy="6855009"/>
          </a:xfrm>
          <a:prstGeom prst="rect">
            <a:avLst/>
          </a:prstGeom>
          <a:noFill/>
          <a:effectLst>
            <a:softEdge rad="1270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-508" y="332656"/>
            <a:ext cx="8496944" cy="387526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360000" tIns="360000" rIns="360000" bIns="360000" anchor="t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/>
            <a:r>
              <a:rPr lang="es-AR" sz="4800" b="1" spc="50" dirty="0">
                <a:ln w="11430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O que promete Deus </a:t>
            </a:r>
            <a:r>
              <a:rPr lang="es-AR" sz="4800" b="1" spc="50" dirty="0" err="1">
                <a:ln w="11430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aos</a:t>
            </a:r>
            <a:r>
              <a:rPr lang="es-AR" sz="4800" b="1" spc="50" dirty="0">
                <a:ln w="11430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 que </a:t>
            </a:r>
            <a:r>
              <a:rPr lang="es-AR" sz="4800" b="1" spc="50" dirty="0" err="1">
                <a:ln w="11430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crêem</a:t>
            </a:r>
            <a:r>
              <a:rPr lang="es-AR" sz="4800" b="1" spc="50" dirty="0">
                <a:ln w="11430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 nos profetas? </a:t>
            </a:r>
          </a:p>
        </p:txBody>
      </p:sp>
      <p:pic>
        <p:nvPicPr>
          <p:cNvPr id="5" name="Picture 2" descr="C:\Users\Gerhard\Documents\_Estudios Biblicos PPT\ondaWEB6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420380"/>
            <a:ext cx="9144001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44917834"/>
      </p:ext>
    </p:extLst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4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Gerhard\Documents\_Estudios Biblicos PPT\26 Como identificar profeta\versiculo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285451" y="154377"/>
            <a:ext cx="273344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s-ES_tradnl" sz="3600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Haettenschweiler" pitchFamily="34" charset="0"/>
              </a:rPr>
              <a:t>2ª Crónicas 20:20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935088" y="1196752"/>
            <a:ext cx="8208912" cy="4968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360000" tIns="360000" rIns="360000" bIns="360000" anchor="t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s-AR" sz="36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76200" dir="2700000" algn="tl" rotWithShape="0">
                    <a:prstClr val="black">
                      <a:alpha val="77000"/>
                    </a:prstClr>
                  </a:outerShdw>
                </a:effectLst>
                <a:latin typeface="Myriad Pro" pitchFamily="34" charset="0"/>
                <a:cs typeface="Consolas" pitchFamily="49" charset="0"/>
              </a:rPr>
              <a:t>“Pela </a:t>
            </a:r>
            <a:r>
              <a:rPr lang="es-AR" sz="36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76200" dir="2700000" algn="tl" rotWithShape="0">
                    <a:prstClr val="black">
                      <a:alpha val="77000"/>
                    </a:prstClr>
                  </a:outerShdw>
                </a:effectLst>
                <a:latin typeface="Myriad Pro" pitchFamily="34" charset="0"/>
                <a:cs typeface="Consolas" pitchFamily="49" charset="0"/>
              </a:rPr>
              <a:t>manhã</a:t>
            </a:r>
            <a:r>
              <a:rPr lang="es-AR" sz="36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76200" dir="2700000" algn="tl" rotWithShape="0">
                    <a:prstClr val="black">
                      <a:alpha val="77000"/>
                    </a:prstClr>
                  </a:outerShdw>
                </a:effectLst>
                <a:latin typeface="Myriad Pro" pitchFamily="34" charset="0"/>
                <a:cs typeface="Consolas" pitchFamily="49" charset="0"/>
              </a:rPr>
              <a:t> cedo, se </a:t>
            </a:r>
            <a:r>
              <a:rPr lang="es-AR" sz="36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76200" dir="2700000" algn="tl" rotWithShape="0">
                    <a:prstClr val="black">
                      <a:alpha val="77000"/>
                    </a:prstClr>
                  </a:outerShdw>
                </a:effectLst>
                <a:latin typeface="Myriad Pro" pitchFamily="34" charset="0"/>
                <a:cs typeface="Consolas" pitchFamily="49" charset="0"/>
              </a:rPr>
              <a:t>levantaram</a:t>
            </a:r>
            <a:r>
              <a:rPr lang="es-AR" sz="36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76200" dir="2700000" algn="tl" rotWithShape="0">
                    <a:prstClr val="black">
                      <a:alpha val="77000"/>
                    </a:prstClr>
                  </a:outerShdw>
                </a:effectLst>
                <a:latin typeface="Myriad Pro" pitchFamily="34" charset="0"/>
                <a:cs typeface="Consolas" pitchFamily="49" charset="0"/>
              </a:rPr>
              <a:t> e </a:t>
            </a:r>
            <a:r>
              <a:rPr lang="es-AR" sz="36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76200" dir="2700000" algn="tl" rotWithShape="0">
                    <a:prstClr val="black">
                      <a:alpha val="77000"/>
                    </a:prstClr>
                  </a:outerShdw>
                </a:effectLst>
                <a:latin typeface="Myriad Pro" pitchFamily="34" charset="0"/>
                <a:cs typeface="Consolas" pitchFamily="49" charset="0"/>
              </a:rPr>
              <a:t>saíram</a:t>
            </a:r>
            <a:r>
              <a:rPr lang="es-AR" sz="36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76200" dir="2700000" algn="tl" rotWithShape="0">
                    <a:prstClr val="black">
                      <a:alpha val="77000"/>
                    </a:prst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AR" sz="36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76200" dir="2700000" algn="tl" rotWithShape="0">
                    <a:prstClr val="black">
                      <a:alpha val="77000"/>
                    </a:prstClr>
                  </a:outerShdw>
                </a:effectLst>
                <a:latin typeface="Myriad Pro" pitchFamily="34" charset="0"/>
                <a:cs typeface="Consolas" pitchFamily="49" charset="0"/>
              </a:rPr>
              <a:t>ao</a:t>
            </a:r>
            <a:r>
              <a:rPr lang="es-AR" sz="36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76200" dir="2700000" algn="tl" rotWithShape="0">
                    <a:prstClr val="black">
                      <a:alpha val="77000"/>
                    </a:prstClr>
                  </a:outerShdw>
                </a:effectLst>
                <a:latin typeface="Myriad Pro" pitchFamily="34" charset="0"/>
                <a:cs typeface="Consolas" pitchFamily="49" charset="0"/>
              </a:rPr>
              <a:t> deserto de </a:t>
            </a:r>
            <a:r>
              <a:rPr lang="es-AR" sz="36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76200" dir="2700000" algn="tl" rotWithShape="0">
                    <a:prstClr val="black">
                      <a:alpha val="77000"/>
                    </a:prstClr>
                  </a:outerShdw>
                </a:effectLst>
                <a:latin typeface="Myriad Pro" pitchFamily="34" charset="0"/>
                <a:cs typeface="Consolas" pitchFamily="49" charset="0"/>
              </a:rPr>
              <a:t>Tecoa</a:t>
            </a:r>
            <a:r>
              <a:rPr lang="es-AR" sz="36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76200" dir="2700000" algn="tl" rotWithShape="0">
                    <a:prstClr val="black">
                      <a:alpha val="77000"/>
                    </a:prstClr>
                  </a:outerShdw>
                </a:effectLst>
                <a:latin typeface="Myriad Pro" pitchFamily="34" charset="0"/>
                <a:cs typeface="Consolas" pitchFamily="49" charset="0"/>
              </a:rPr>
              <a:t>; </a:t>
            </a:r>
            <a:r>
              <a:rPr lang="es-AR" sz="36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76200" dir="2700000" algn="tl" rotWithShape="0">
                    <a:prstClr val="black">
                      <a:alpha val="77000"/>
                    </a:prstClr>
                  </a:outerShdw>
                </a:effectLst>
                <a:latin typeface="Myriad Pro" pitchFamily="34" charset="0"/>
                <a:cs typeface="Consolas" pitchFamily="49" charset="0"/>
              </a:rPr>
              <a:t>ao</a:t>
            </a:r>
            <a:r>
              <a:rPr lang="es-AR" sz="36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76200" dir="2700000" algn="tl" rotWithShape="0">
                    <a:prstClr val="black">
                      <a:alpha val="77000"/>
                    </a:prst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AR" sz="36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76200" dir="2700000" algn="tl" rotWithShape="0">
                    <a:prstClr val="black">
                      <a:alpha val="77000"/>
                    </a:prstClr>
                  </a:outerShdw>
                </a:effectLst>
                <a:latin typeface="Myriad Pro" pitchFamily="34" charset="0"/>
                <a:cs typeface="Consolas" pitchFamily="49" charset="0"/>
              </a:rPr>
              <a:t>saírem</a:t>
            </a:r>
            <a:r>
              <a:rPr lang="es-AR" sz="36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76200" dir="2700000" algn="tl" rotWithShape="0">
                    <a:prstClr val="black">
                      <a:alpha val="77000"/>
                    </a:prstClr>
                  </a:outerShdw>
                </a:effectLst>
                <a:latin typeface="Myriad Pro" pitchFamily="34" charset="0"/>
                <a:cs typeface="Consolas" pitchFamily="49" charset="0"/>
              </a:rPr>
              <a:t> eles, </a:t>
            </a:r>
            <a:r>
              <a:rPr lang="es-AR" sz="36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76200" dir="2700000" algn="tl" rotWithShape="0">
                    <a:prstClr val="black">
                      <a:alpha val="77000"/>
                    </a:prstClr>
                  </a:outerShdw>
                </a:effectLst>
                <a:latin typeface="Myriad Pro" pitchFamily="34" charset="0"/>
                <a:cs typeface="Consolas" pitchFamily="49" charset="0"/>
              </a:rPr>
              <a:t>pôs</a:t>
            </a:r>
            <a:r>
              <a:rPr lang="es-AR" sz="36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76200" dir="2700000" algn="tl" rotWithShape="0">
                    <a:prstClr val="black">
                      <a:alpha val="77000"/>
                    </a:prstClr>
                  </a:outerShdw>
                </a:effectLst>
                <a:latin typeface="Myriad Pro" pitchFamily="34" charset="0"/>
                <a:cs typeface="Consolas" pitchFamily="49" charset="0"/>
              </a:rPr>
              <a:t>-se </a:t>
            </a:r>
            <a:r>
              <a:rPr lang="es-AR" sz="36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76200" dir="2700000" algn="tl" rotWithShape="0">
                    <a:prstClr val="black">
                      <a:alpha val="77000"/>
                    </a:prstClr>
                  </a:outerShdw>
                </a:effectLst>
                <a:latin typeface="Myriad Pro" pitchFamily="34" charset="0"/>
                <a:cs typeface="Consolas" pitchFamily="49" charset="0"/>
              </a:rPr>
              <a:t>Josafá</a:t>
            </a:r>
            <a:r>
              <a:rPr lang="es-AR" sz="36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76200" dir="2700000" algn="tl" rotWithShape="0">
                    <a:prstClr val="black">
                      <a:alpha val="77000"/>
                    </a:prstClr>
                  </a:outerShdw>
                </a:effectLst>
                <a:latin typeface="Myriad Pro" pitchFamily="34" charset="0"/>
                <a:cs typeface="Consolas" pitchFamily="49" charset="0"/>
              </a:rPr>
              <a:t> em </a:t>
            </a:r>
            <a:r>
              <a:rPr lang="es-AR" sz="36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76200" dir="2700000" algn="tl" rotWithShape="0">
                    <a:prstClr val="black">
                      <a:alpha val="77000"/>
                    </a:prstClr>
                  </a:outerShdw>
                </a:effectLst>
                <a:latin typeface="Myriad Pro" pitchFamily="34" charset="0"/>
                <a:cs typeface="Consolas" pitchFamily="49" charset="0"/>
              </a:rPr>
              <a:t>pé</a:t>
            </a:r>
            <a:r>
              <a:rPr lang="es-AR" sz="36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76200" dir="2700000" algn="tl" rotWithShape="0">
                    <a:prstClr val="black">
                      <a:alpha val="77000"/>
                    </a:prstClr>
                  </a:outerShdw>
                </a:effectLst>
                <a:latin typeface="Myriad Pro" pitchFamily="34" charset="0"/>
                <a:cs typeface="Consolas" pitchFamily="49" charset="0"/>
              </a:rPr>
              <a:t> e </a:t>
            </a:r>
            <a:r>
              <a:rPr lang="es-AR" sz="36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76200" dir="2700000" algn="tl" rotWithShape="0">
                    <a:prstClr val="black">
                      <a:alpha val="77000"/>
                    </a:prstClr>
                  </a:outerShdw>
                </a:effectLst>
                <a:latin typeface="Myriad Pro" pitchFamily="34" charset="0"/>
                <a:cs typeface="Consolas" pitchFamily="49" charset="0"/>
              </a:rPr>
              <a:t>disse</a:t>
            </a:r>
            <a:r>
              <a:rPr lang="es-AR" sz="36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76200" dir="2700000" algn="tl" rotWithShape="0">
                    <a:prstClr val="black">
                      <a:alpha val="77000"/>
                    </a:prstClr>
                  </a:outerShdw>
                </a:effectLst>
                <a:latin typeface="Myriad Pro" pitchFamily="34" charset="0"/>
                <a:cs typeface="Consolas" pitchFamily="49" charset="0"/>
              </a:rPr>
              <a:t>: </a:t>
            </a:r>
            <a:r>
              <a:rPr lang="es-AR" sz="36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76200" dir="2700000" algn="tl" rotWithShape="0">
                    <a:prstClr val="black">
                      <a:alpha val="77000"/>
                    </a:prstClr>
                  </a:outerShdw>
                </a:effectLst>
                <a:latin typeface="Myriad Pro" pitchFamily="34" charset="0"/>
                <a:cs typeface="Consolas" pitchFamily="49" charset="0"/>
              </a:rPr>
              <a:t>Ouvi</a:t>
            </a:r>
            <a:r>
              <a:rPr lang="es-AR" sz="36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76200" dir="2700000" algn="tl" rotWithShape="0">
                    <a:prstClr val="black">
                      <a:alpha val="77000"/>
                    </a:prstClr>
                  </a:outerShdw>
                </a:effectLst>
                <a:latin typeface="Myriad Pro" pitchFamily="34" charset="0"/>
                <a:cs typeface="Consolas" pitchFamily="49" charset="0"/>
              </a:rPr>
              <a:t>-me, </a:t>
            </a:r>
            <a:r>
              <a:rPr lang="es-AR" sz="36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76200" dir="2700000" algn="tl" rotWithShape="0">
                    <a:prstClr val="black">
                      <a:alpha val="77000"/>
                    </a:prstClr>
                  </a:outerShdw>
                </a:effectLst>
                <a:latin typeface="Myriad Pro" pitchFamily="34" charset="0"/>
                <a:cs typeface="Consolas" pitchFamily="49" charset="0"/>
              </a:rPr>
              <a:t>ó</a:t>
            </a:r>
            <a:r>
              <a:rPr lang="es-AR" sz="36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76200" dir="2700000" algn="tl" rotWithShape="0">
                    <a:prstClr val="black">
                      <a:alpha val="77000"/>
                    </a:prstClr>
                  </a:outerShdw>
                </a:effectLst>
                <a:latin typeface="Myriad Pro" pitchFamily="34" charset="0"/>
                <a:cs typeface="Consolas" pitchFamily="49" charset="0"/>
              </a:rPr>
              <a:t> Judá e </a:t>
            </a:r>
            <a:r>
              <a:rPr lang="es-AR" sz="36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76200" dir="2700000" algn="tl" rotWithShape="0">
                    <a:prstClr val="black">
                      <a:alpha val="77000"/>
                    </a:prstClr>
                  </a:outerShdw>
                </a:effectLst>
                <a:latin typeface="Myriad Pro" pitchFamily="34" charset="0"/>
                <a:cs typeface="Consolas" pitchFamily="49" charset="0"/>
              </a:rPr>
              <a:t>vós</a:t>
            </a:r>
            <a:r>
              <a:rPr lang="es-AR" sz="36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76200" dir="2700000" algn="tl" rotWithShape="0">
                    <a:prstClr val="black">
                      <a:alpha val="77000"/>
                    </a:prstClr>
                  </a:outerShdw>
                </a:effectLst>
                <a:latin typeface="Myriad Pro" pitchFamily="34" charset="0"/>
                <a:cs typeface="Consolas" pitchFamily="49" charset="0"/>
              </a:rPr>
              <a:t>, moradores de </a:t>
            </a:r>
            <a:r>
              <a:rPr lang="es-AR" sz="36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76200" dir="2700000" algn="tl" rotWithShape="0">
                    <a:prstClr val="black">
                      <a:alpha val="77000"/>
                    </a:prstClr>
                  </a:outerShdw>
                </a:effectLst>
                <a:latin typeface="Myriad Pro" pitchFamily="34" charset="0"/>
                <a:cs typeface="Consolas" pitchFamily="49" charset="0"/>
              </a:rPr>
              <a:t>Jerusalém</a:t>
            </a:r>
            <a:r>
              <a:rPr lang="es-AR" sz="36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76200" dir="2700000" algn="tl" rotWithShape="0">
                    <a:prstClr val="black">
                      <a:alpha val="77000"/>
                    </a:prstClr>
                  </a:outerShdw>
                </a:effectLst>
                <a:latin typeface="Myriad Pro" pitchFamily="34" charset="0"/>
                <a:cs typeface="Consolas" pitchFamily="49" charset="0"/>
              </a:rPr>
              <a:t>! </a:t>
            </a:r>
            <a:r>
              <a:rPr lang="es-AR" sz="36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76200" dir="2700000" algn="tl" rotWithShape="0">
                    <a:prstClr val="black">
                      <a:alpha val="77000"/>
                    </a:prstClr>
                  </a:outerShdw>
                </a:effectLst>
                <a:latin typeface="Myriad Pro" pitchFamily="34" charset="0"/>
                <a:cs typeface="Consolas" pitchFamily="49" charset="0"/>
              </a:rPr>
              <a:t>Crede</a:t>
            </a:r>
            <a:r>
              <a:rPr lang="es-AR" sz="36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76200" dir="2700000" algn="tl" rotWithShape="0">
                    <a:prstClr val="black">
                      <a:alpha val="77000"/>
                    </a:prstClr>
                  </a:outerShdw>
                </a:effectLst>
                <a:latin typeface="Myriad Pro" pitchFamily="34" charset="0"/>
                <a:cs typeface="Consolas" pitchFamily="49" charset="0"/>
              </a:rPr>
              <a:t> no SENHOR, </a:t>
            </a:r>
            <a:r>
              <a:rPr lang="es-AR" sz="36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76200" dir="2700000" algn="tl" rotWithShape="0">
                    <a:prstClr val="black">
                      <a:alpha val="77000"/>
                    </a:prstClr>
                  </a:outerShdw>
                </a:effectLst>
                <a:latin typeface="Myriad Pro" pitchFamily="34" charset="0"/>
                <a:cs typeface="Consolas" pitchFamily="49" charset="0"/>
              </a:rPr>
              <a:t>vosso</a:t>
            </a:r>
            <a:r>
              <a:rPr lang="es-AR" sz="36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76200" dir="2700000" algn="tl" rotWithShape="0">
                    <a:prstClr val="black">
                      <a:alpha val="77000"/>
                    </a:prstClr>
                  </a:outerShdw>
                </a:effectLst>
                <a:latin typeface="Myriad Pro" pitchFamily="34" charset="0"/>
                <a:cs typeface="Consolas" pitchFamily="49" charset="0"/>
              </a:rPr>
              <a:t> Deus, e estaréis seguros; </a:t>
            </a:r>
            <a:r>
              <a:rPr lang="es-AR" sz="3600" b="1" i="1" spc="50" dirty="0" err="1">
                <a:ln w="11430"/>
                <a:solidFill>
                  <a:srgbClr val="00B050"/>
                </a:solidFill>
                <a:effectLst>
                  <a:outerShdw blurRad="50800" dist="76200" dir="2700000" algn="tl" rotWithShape="0">
                    <a:prstClr val="black">
                      <a:alpha val="77000"/>
                    </a:prstClr>
                  </a:outerShdw>
                </a:effectLst>
                <a:latin typeface="Myriad Pro" pitchFamily="34" charset="0"/>
                <a:cs typeface="Consolas" pitchFamily="49" charset="0"/>
              </a:rPr>
              <a:t>crede</a:t>
            </a:r>
            <a:r>
              <a:rPr lang="es-AR" sz="3600" b="1" i="1" spc="50" dirty="0">
                <a:ln w="11430"/>
                <a:solidFill>
                  <a:srgbClr val="00B050"/>
                </a:solidFill>
                <a:effectLst>
                  <a:outerShdw blurRad="50800" dist="76200" dir="2700000" algn="tl" rotWithShape="0">
                    <a:prstClr val="black">
                      <a:alpha val="77000"/>
                    </a:prstClr>
                  </a:outerShdw>
                </a:effectLst>
                <a:latin typeface="Myriad Pro" pitchFamily="34" charset="0"/>
                <a:cs typeface="Consolas" pitchFamily="49" charset="0"/>
              </a:rPr>
              <a:t> nos </a:t>
            </a:r>
            <a:r>
              <a:rPr lang="es-AR" sz="3600" b="1" i="1" spc="50" dirty="0" err="1">
                <a:ln w="11430"/>
                <a:solidFill>
                  <a:srgbClr val="00B050"/>
                </a:solidFill>
                <a:effectLst>
                  <a:outerShdw blurRad="50800" dist="76200" dir="2700000" algn="tl" rotWithShape="0">
                    <a:prstClr val="black">
                      <a:alpha val="77000"/>
                    </a:prstClr>
                  </a:outerShdw>
                </a:effectLst>
                <a:latin typeface="Myriad Pro" pitchFamily="34" charset="0"/>
                <a:cs typeface="Consolas" pitchFamily="49" charset="0"/>
              </a:rPr>
              <a:t>seus</a:t>
            </a:r>
            <a:r>
              <a:rPr lang="es-AR" sz="3600" b="1" i="1" spc="50" dirty="0">
                <a:ln w="11430"/>
                <a:solidFill>
                  <a:srgbClr val="00B050"/>
                </a:solidFill>
                <a:effectLst>
                  <a:outerShdw blurRad="50800" dist="76200" dir="2700000" algn="tl" rotWithShape="0">
                    <a:prstClr val="black">
                      <a:alpha val="77000"/>
                    </a:prstClr>
                  </a:outerShdw>
                </a:effectLst>
                <a:latin typeface="Myriad Pro" pitchFamily="34" charset="0"/>
                <a:cs typeface="Consolas" pitchFamily="49" charset="0"/>
              </a:rPr>
              <a:t> profetas e prosperareis</a:t>
            </a:r>
            <a:r>
              <a:rPr lang="es-AR" sz="36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50800" dist="76200" dir="2700000" algn="tl" rotWithShape="0">
                    <a:prstClr val="black">
                      <a:alpha val="77000"/>
                    </a:prstClr>
                  </a:outerShdw>
                </a:effectLst>
                <a:latin typeface="Myriad Pro" pitchFamily="34" charset="0"/>
                <a:cs typeface="Consolas" pitchFamily="49" charset="0"/>
              </a:rPr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347659192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1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Gerhard\Documents\_Estudios Biblicos PPT\26 Como identificar profeta\Teologia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80" r="10238"/>
          <a:stretch/>
        </p:blipFill>
        <p:spPr bwMode="auto">
          <a:xfrm>
            <a:off x="0" y="229010"/>
            <a:ext cx="9144000" cy="6646941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251520" y="224644"/>
            <a:ext cx="8280920" cy="283616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360000" tIns="360000" rIns="360000" bIns="360000" anchor="t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s-ES" sz="4800" b="1" spc="50" dirty="0" err="1">
                <a:ln w="11430"/>
                <a:gradFill flip="none"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Obrigado</a:t>
            </a:r>
            <a:r>
              <a:rPr lang="es-ES" sz="4800" b="1" spc="50" dirty="0">
                <a:ln w="11430"/>
                <a:gradFill flip="none"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 </a:t>
            </a:r>
            <a:r>
              <a:rPr lang="es-ES" sz="4800" b="1" spc="50" dirty="0" err="1">
                <a:ln w="11430"/>
                <a:gradFill flip="none"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Senhor</a:t>
            </a:r>
            <a:r>
              <a:rPr lang="es-ES" sz="4800" b="1" spc="50" dirty="0">
                <a:ln w="11430"/>
                <a:gradFill flip="none"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, </a:t>
            </a:r>
            <a:br>
              <a:rPr lang="es-ES" sz="4800" b="1" spc="50" dirty="0">
                <a:ln w="11430"/>
                <a:gradFill flip="none"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</a:br>
            <a:r>
              <a:rPr lang="es-ES" sz="4800" b="1" spc="50" dirty="0">
                <a:ln w="11430"/>
                <a:gradFill flip="none"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pela luz das </a:t>
            </a:r>
            <a:r>
              <a:rPr lang="es-ES" sz="4800" b="1" spc="50" dirty="0" err="1">
                <a:ln w="11430"/>
                <a:gradFill flip="none"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profecias</a:t>
            </a:r>
            <a:r>
              <a:rPr lang="es-ES" sz="4800" b="1" spc="50" dirty="0">
                <a:ln w="11430"/>
                <a:gradFill flip="none" rotWithShape="1">
                  <a:gsLst>
                    <a:gs pos="0">
                      <a:srgbClr val="FFF200"/>
                    </a:gs>
                    <a:gs pos="45000">
                      <a:srgbClr val="FF7A00"/>
                    </a:gs>
                    <a:gs pos="70000">
                      <a:srgbClr val="FF0300"/>
                    </a:gs>
                    <a:gs pos="100000">
                      <a:srgbClr val="4D0808"/>
                    </a:gs>
                  </a:gsLst>
                  <a:lin ang="5400000" scaled="0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!</a:t>
            </a:r>
            <a:endParaRPr lang="es-ES" sz="6000" b="1" spc="50" dirty="0">
              <a:ln w="11430"/>
              <a:gradFill flip="none" rotWithShape="1">
                <a:gsLst>
                  <a:gs pos="0">
                    <a:srgbClr val="3399FF"/>
                  </a:gs>
                  <a:gs pos="16000">
                    <a:srgbClr val="00CCCC"/>
                  </a:gs>
                  <a:gs pos="47000">
                    <a:srgbClr val="9999FF"/>
                  </a:gs>
                  <a:gs pos="60001">
                    <a:srgbClr val="2E6792"/>
                  </a:gs>
                  <a:gs pos="71001">
                    <a:srgbClr val="3333CC"/>
                  </a:gs>
                  <a:gs pos="81000">
                    <a:srgbClr val="1170FF"/>
                  </a:gs>
                  <a:gs pos="100000">
                    <a:srgbClr val="006699"/>
                  </a:gs>
                </a:gsLst>
                <a:lin ang="5400000" scaled="0"/>
                <a:tileRect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rajan Pro" pitchFamily="18" charset="0"/>
              <a:cs typeface="Consolas" pitchFamily="49" charset="0"/>
            </a:endParaRPr>
          </a:p>
        </p:txBody>
      </p:sp>
      <p:pic>
        <p:nvPicPr>
          <p:cNvPr id="5" name="Picture 2" descr="C:\Users\Gerhard\Documents\_Estudios Biblicos PPT\ondaWEB6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420380"/>
            <a:ext cx="9144001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4157267"/>
      </p:ext>
    </p:extLst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3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5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 descr="C:\Users\Gerhard\Documents\_Estudios Biblicos PPT\26 Como identificar profeta\Biblical-prophecy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7553" y="278649"/>
            <a:ext cx="9456962" cy="6300700"/>
          </a:xfrm>
          <a:prstGeom prst="rect">
            <a:avLst/>
          </a:prstGeom>
          <a:noFill/>
          <a:effectLst>
            <a:softEdge rad="1270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-11072" y="980728"/>
            <a:ext cx="9155072" cy="568863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360000" tIns="360000" rIns="360000" bIns="360000" anchor="t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AR" sz="4800" b="1" spc="50" dirty="0" err="1">
                <a:ln w="11430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Qual</a:t>
            </a:r>
            <a:r>
              <a:rPr lang="es-AR" sz="4800" b="1" spc="50" dirty="0">
                <a:ln w="11430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 </a:t>
            </a:r>
            <a:r>
              <a:rPr lang="es-AR" sz="4800" b="1" spc="50" dirty="0" err="1">
                <a:ln w="11430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foi</a:t>
            </a:r>
            <a:r>
              <a:rPr lang="es-AR" sz="4800" b="1" spc="50" dirty="0">
                <a:ln w="11430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 o </a:t>
            </a:r>
            <a:r>
              <a:rPr lang="es-AR" sz="4800" b="1" spc="50" dirty="0" err="1">
                <a:ln w="11430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meio</a:t>
            </a:r>
            <a:r>
              <a:rPr lang="es-AR" sz="4800" b="1" spc="50" dirty="0">
                <a:ln w="11430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 de </a:t>
            </a:r>
            <a:r>
              <a:rPr lang="es-AR" sz="4800" b="1" spc="50" dirty="0" err="1">
                <a:ln w="11430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comunicação</a:t>
            </a:r>
            <a:r>
              <a:rPr lang="es-AR" sz="4800" b="1" spc="50" dirty="0">
                <a:ln w="11430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 que Deus </a:t>
            </a:r>
            <a:r>
              <a:rPr lang="es-AR" sz="4800" b="1" spc="50" dirty="0" err="1">
                <a:ln w="11430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providenciou</a:t>
            </a:r>
            <a:r>
              <a:rPr lang="es-AR" sz="4800" b="1" spc="50" dirty="0">
                <a:ln w="11430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 para revelar os </a:t>
            </a:r>
            <a:r>
              <a:rPr lang="es-AR" sz="4800" b="1" spc="50" dirty="0" err="1">
                <a:ln w="11430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Seus</a:t>
            </a:r>
            <a:r>
              <a:rPr lang="es-AR" sz="4800" b="1" spc="50" dirty="0">
                <a:ln w="11430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 </a:t>
            </a:r>
            <a:r>
              <a:rPr lang="es-AR" sz="4800" b="1" spc="50" dirty="0" err="1">
                <a:ln w="11430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segredos</a:t>
            </a:r>
            <a:r>
              <a:rPr lang="es-AR" sz="4800" b="1" spc="50" dirty="0">
                <a:ln w="11430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 </a:t>
            </a:r>
          </a:p>
          <a:p>
            <a:pPr algn="ctr"/>
            <a:r>
              <a:rPr lang="es-AR" sz="4800" b="1" spc="50" dirty="0" err="1">
                <a:ln w="11430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aos</a:t>
            </a:r>
            <a:r>
              <a:rPr lang="es-AR" sz="4800" b="1" spc="50" dirty="0">
                <a:ln w="11430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 </a:t>
            </a:r>
            <a:r>
              <a:rPr lang="es-AR" sz="4800" b="1" spc="50" dirty="0" err="1">
                <a:ln w="11430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homens</a:t>
            </a:r>
            <a:r>
              <a:rPr lang="es-AR" sz="4800" b="1" spc="50" dirty="0">
                <a:ln w="11430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4229441703"/>
      </p:ext>
    </p:extLst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4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 descr="C:\Users\Gerhard\Documents\_Estudios Biblicos PPT\26 Como identificar profeta\versiculo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285451" y="154377"/>
            <a:ext cx="151836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s-ES_tradnl" sz="3600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Haettenschweiler" pitchFamily="34" charset="0"/>
              </a:rPr>
              <a:t>Amós 3:7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827584" y="955085"/>
            <a:ext cx="7200800" cy="4140460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360000" tIns="360000" rIns="360000" bIns="360000" anchor="t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s-AR" sz="48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“</a:t>
            </a:r>
            <a:r>
              <a:rPr lang="es-AR" sz="48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Certamente</a:t>
            </a:r>
            <a:r>
              <a:rPr lang="es-AR" sz="48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, o </a:t>
            </a:r>
            <a:r>
              <a:rPr lang="es-AR" sz="48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Senhor</a:t>
            </a:r>
            <a:r>
              <a:rPr lang="es-AR" sz="48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Deus </a:t>
            </a:r>
            <a:r>
              <a:rPr lang="es-AR" sz="48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não</a:t>
            </a:r>
            <a:r>
              <a:rPr lang="es-AR" sz="48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AR" sz="48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fará</a:t>
            </a:r>
            <a:r>
              <a:rPr lang="es-AR" sz="48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AR" sz="48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coisa</a:t>
            </a:r>
            <a:r>
              <a:rPr lang="es-AR" sz="48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AR" sz="48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alguma</a:t>
            </a:r>
            <a:r>
              <a:rPr lang="es-AR" sz="48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, </a:t>
            </a:r>
            <a:r>
              <a:rPr lang="es-AR" sz="48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sem</a:t>
            </a:r>
            <a:r>
              <a:rPr lang="es-AR" sz="48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AR" sz="48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primeiro</a:t>
            </a:r>
            <a:r>
              <a:rPr lang="es-AR" sz="48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revelar o </a:t>
            </a:r>
            <a:r>
              <a:rPr lang="es-AR" sz="48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seu</a:t>
            </a:r>
            <a:r>
              <a:rPr lang="es-AR" sz="48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AR" sz="48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segredo</a:t>
            </a:r>
            <a:r>
              <a:rPr lang="es-AR" sz="48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AR" sz="48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aos</a:t>
            </a:r>
            <a:r>
              <a:rPr lang="es-AR" sz="48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AR" sz="48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seus</a:t>
            </a:r>
            <a:r>
              <a:rPr lang="es-AR" sz="48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servos, </a:t>
            </a:r>
            <a:r>
              <a:rPr lang="es-AR" sz="4800" b="1" i="1" spc="50" dirty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os profetas</a:t>
            </a:r>
            <a:r>
              <a:rPr lang="es-AR" sz="48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.”</a:t>
            </a:r>
          </a:p>
          <a:p>
            <a:endParaRPr lang="es-ES" sz="4800" b="1" i="1" spc="50" dirty="0">
              <a:ln w="11430"/>
              <a:gradFill flip="none" rotWithShape="1">
                <a:gsLst>
                  <a:gs pos="0">
                    <a:schemeClr val="tx1"/>
                  </a:gs>
                  <a:gs pos="18000">
                    <a:srgbClr val="C00000"/>
                  </a:gs>
                  <a:gs pos="50000">
                    <a:srgbClr val="FF9900">
                      <a:shade val="67500"/>
                      <a:satMod val="115000"/>
                    </a:srgbClr>
                  </a:gs>
                  <a:gs pos="100000">
                    <a:srgbClr val="FF9900">
                      <a:shade val="100000"/>
                      <a:satMod val="115000"/>
                      <a:lumMod val="50000"/>
                      <a:lumOff val="50000"/>
                    </a:srgbClr>
                  </a:gs>
                </a:gsLst>
                <a:lin ang="16200000" scaled="1"/>
                <a:tileRect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Myriad Pro" pitchFamily="34" charset="0"/>
              <a:cs typeface="Consolas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008586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 descr="C:\Users\Gerhard\Documents\_Estudios Biblicos PPT\26 Como identificar profeta\god-light-existenc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6532" y="-27384"/>
            <a:ext cx="9346073" cy="6669360"/>
          </a:xfrm>
          <a:prstGeom prst="rect">
            <a:avLst/>
          </a:prstGeom>
          <a:noFill/>
          <a:effectLst>
            <a:softEdge rad="1270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575556" y="944724"/>
            <a:ext cx="8028892" cy="518457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360000" tIns="360000" rIns="360000" bIns="360000" anchor="t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s-AR" sz="3600" b="1" spc="50" dirty="0">
                <a:ln w="11430"/>
                <a:solidFill>
                  <a:srgbClr val="FF99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O chamado a ser profeta, </a:t>
            </a:r>
            <a:endParaRPr lang="es-ES" sz="4000" b="1" spc="50" dirty="0">
              <a:ln w="11430"/>
              <a:solidFill>
                <a:srgbClr val="FF99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rajan Pro" pitchFamily="18" charset="0"/>
              <a:cs typeface="Consolas" pitchFamily="49" charset="0"/>
            </a:endParaRPr>
          </a:p>
          <a:p>
            <a:pPr algn="ctr"/>
            <a:r>
              <a:rPr lang="es-AR" sz="4800" b="1" spc="50" dirty="0">
                <a:ln w="11430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É por </a:t>
            </a:r>
            <a:r>
              <a:rPr lang="es-AR" sz="4800" b="1" spc="50" dirty="0" err="1">
                <a:ln w="11430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designação</a:t>
            </a:r>
            <a:r>
              <a:rPr lang="es-AR" sz="4800" b="1" spc="50" dirty="0">
                <a:ln w="11430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 humana, por </a:t>
            </a:r>
            <a:r>
              <a:rPr lang="es-AR" sz="4800" b="1" spc="50" dirty="0" err="1">
                <a:ln w="11430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herança</a:t>
            </a:r>
            <a:r>
              <a:rPr lang="es-AR" sz="4800" b="1" spc="50" dirty="0">
                <a:ln w="11430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 </a:t>
            </a:r>
            <a:r>
              <a:rPr lang="es-AR" sz="4800" b="1" spc="50" dirty="0" err="1">
                <a:ln w="11430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ou</a:t>
            </a:r>
            <a:r>
              <a:rPr lang="es-AR" sz="4800" b="1" spc="50" dirty="0">
                <a:ln w="11430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 </a:t>
            </a:r>
            <a:r>
              <a:rPr lang="es-AR" sz="4800" b="1" spc="50" dirty="0" err="1">
                <a:ln w="11430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vem</a:t>
            </a:r>
            <a:r>
              <a:rPr lang="es-AR" sz="4800" b="1" spc="50" dirty="0">
                <a:ln w="11430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 </a:t>
            </a:r>
            <a:r>
              <a:rPr lang="es-AR" sz="4800" b="1" spc="50" dirty="0" err="1">
                <a:ln w="11430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diretamente</a:t>
            </a:r>
            <a:r>
              <a:rPr lang="es-AR" sz="4800" b="1" spc="50" dirty="0">
                <a:ln w="11430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 de Deus? </a:t>
            </a:r>
            <a:endParaRPr lang="es-ES" sz="4800" b="1" spc="50" dirty="0">
              <a:ln w="11430"/>
              <a:gradFill flip="none" rotWithShape="1">
                <a:gsLst>
                  <a:gs pos="0">
                    <a:srgbClr val="C00000">
                      <a:shade val="30000"/>
                      <a:satMod val="115000"/>
                    </a:srgbClr>
                  </a:gs>
                  <a:gs pos="50000">
                    <a:srgbClr val="C00000">
                      <a:shade val="67500"/>
                      <a:satMod val="115000"/>
                    </a:srgbClr>
                  </a:gs>
                  <a:gs pos="100000">
                    <a:srgbClr val="C0000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rajan Pro" pitchFamily="18" charset="0"/>
              <a:cs typeface="Consolas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57627120"/>
      </p:ext>
    </p:extLst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4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 descr="C:\Users\Gerhard\Documents\_Estudios Biblicos PPT\26 Como identificar profeta\versiculo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Gerhard\Documents\_Estudios Biblicos PPT\ondaWEB6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420380"/>
            <a:ext cx="9144001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285451" y="154377"/>
            <a:ext cx="220124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s-ES_tradnl" sz="3600" spc="50" dirty="0" err="1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Haettenschweiler" pitchFamily="34" charset="0"/>
              </a:rPr>
              <a:t>Efésios</a:t>
            </a:r>
            <a:r>
              <a:rPr lang="es-ES_tradnl" sz="3600" spc="50" dirty="0">
                <a:ln w="12700" cmpd="sng">
                  <a:solidFill>
                    <a:schemeClr val="accent6">
                      <a:satMod val="120000"/>
                      <a:shade val="80000"/>
                    </a:schemeClr>
                  </a:solidFill>
                  <a:prstDash val="solid"/>
                </a:ln>
                <a:solidFill>
                  <a:schemeClr val="accent6">
                    <a:tint val="1000"/>
                  </a:schemeClr>
                </a:solidFill>
                <a:effectLst>
                  <a:glow rad="53100">
                    <a:schemeClr val="accent6">
                      <a:satMod val="180000"/>
                      <a:alpha val="30000"/>
                    </a:schemeClr>
                  </a:glow>
                </a:effectLst>
                <a:latin typeface="Haettenschweiler" pitchFamily="34" charset="0"/>
              </a:rPr>
              <a:t> 4:8, 11</a:t>
            </a:r>
          </a:p>
        </p:txBody>
      </p:sp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89501" y="922412"/>
            <a:ext cx="8964996" cy="4212468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360000" tIns="360000" rIns="360000" bIns="360000" anchor="t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s-ES" sz="40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“</a:t>
            </a:r>
            <a:r>
              <a:rPr lang="es-AR" sz="40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Por </a:t>
            </a:r>
            <a:r>
              <a:rPr lang="es-AR" sz="40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isso</a:t>
            </a:r>
            <a:r>
              <a:rPr lang="es-AR" sz="40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, </a:t>
            </a:r>
            <a:r>
              <a:rPr lang="es-AR" sz="40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diz</a:t>
            </a:r>
            <a:r>
              <a:rPr lang="es-AR" sz="40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: </a:t>
            </a:r>
            <a:r>
              <a:rPr lang="es-AR" sz="40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Quando</a:t>
            </a:r>
            <a:r>
              <a:rPr lang="es-AR" sz="40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ele </a:t>
            </a:r>
            <a:r>
              <a:rPr lang="es-AR" sz="40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subiu</a:t>
            </a:r>
            <a:r>
              <a:rPr lang="es-AR" sz="40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AR" sz="40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às</a:t>
            </a:r>
            <a:r>
              <a:rPr lang="es-AR" sz="40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alturas, </a:t>
            </a:r>
            <a:r>
              <a:rPr lang="es-AR" sz="40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levou</a:t>
            </a:r>
            <a:r>
              <a:rPr lang="es-AR" sz="40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cativo o </a:t>
            </a:r>
            <a:r>
              <a:rPr lang="es-AR" sz="40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cativeiro</a:t>
            </a:r>
            <a:r>
              <a:rPr lang="es-AR" sz="40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e </a:t>
            </a:r>
            <a:r>
              <a:rPr lang="es-AR" sz="4000" b="1" i="1" spc="50" dirty="0" err="1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concedeu</a:t>
            </a:r>
            <a:r>
              <a:rPr lang="es-AR" sz="4000" b="1" i="1" spc="50" dirty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AR" sz="4000" b="1" i="1" spc="50" dirty="0" err="1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dons</a:t>
            </a:r>
            <a:r>
              <a:rPr lang="es-AR" sz="4000" b="1" i="1" spc="50" dirty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AR" sz="4000" b="1" i="1" spc="50" dirty="0" err="1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aos</a:t>
            </a:r>
            <a:r>
              <a:rPr lang="es-AR" sz="4000" b="1" i="1" spc="50" dirty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AR" sz="4000" b="1" i="1" spc="50" dirty="0" err="1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homens</a:t>
            </a:r>
            <a:r>
              <a:rPr lang="es-AR" sz="40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.”</a:t>
            </a:r>
          </a:p>
          <a:p>
            <a:pPr algn="r"/>
            <a:r>
              <a:rPr lang="es-AR" sz="40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“E </a:t>
            </a:r>
            <a:r>
              <a:rPr lang="es-AR" sz="4000" b="1" i="1" spc="50" dirty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ele mesmo </a:t>
            </a:r>
            <a:r>
              <a:rPr lang="es-AR" sz="40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concedeu</a:t>
            </a:r>
            <a:r>
              <a:rPr lang="es-AR" sz="40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</a:t>
            </a:r>
            <a:r>
              <a:rPr lang="es-AR" sz="40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uns</a:t>
            </a:r>
            <a:r>
              <a:rPr lang="es-AR" sz="40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para apóstolos, </a:t>
            </a:r>
            <a:r>
              <a:rPr lang="es-AR" sz="40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outros</a:t>
            </a:r>
            <a:r>
              <a:rPr lang="es-AR" sz="40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para profetas, </a:t>
            </a:r>
            <a:r>
              <a:rPr lang="es-AR" sz="40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outros</a:t>
            </a:r>
            <a:r>
              <a:rPr lang="es-AR" sz="40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para evangelistas e </a:t>
            </a:r>
            <a:r>
              <a:rPr lang="es-AR" sz="4000" b="1" i="1" spc="50" dirty="0" err="1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outros</a:t>
            </a:r>
            <a:r>
              <a:rPr lang="es-AR" sz="40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 para pastores e Mestres.</a:t>
            </a:r>
            <a:r>
              <a:rPr lang="es-ES" sz="4000" b="1" i="1" spc="50" dirty="0">
                <a:ln w="11430"/>
                <a:gradFill flip="none" rotWithShape="1">
                  <a:gsLst>
                    <a:gs pos="0">
                      <a:schemeClr val="tx1"/>
                    </a:gs>
                    <a:gs pos="18000">
                      <a:srgbClr val="C00000"/>
                    </a:gs>
                    <a:gs pos="50000">
                      <a:srgbClr val="FF9900">
                        <a:shade val="67500"/>
                        <a:satMod val="115000"/>
                      </a:srgbClr>
                    </a:gs>
                    <a:gs pos="100000">
                      <a:srgbClr val="FF9900">
                        <a:shade val="100000"/>
                        <a:satMod val="115000"/>
                        <a:lumMod val="50000"/>
                        <a:lumOff val="50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Myriad Pro" pitchFamily="34" charset="0"/>
                <a:cs typeface="Consolas" pitchFamily="49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1166937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75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Gerhard\Documents\_Estudios Biblicos PPT\26 Como identificar profeta\titulo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85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Gerhard\Documents\_Estudios Biblicos PPT\26 Como identificar profeta\profet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087724" y="-112898"/>
            <a:ext cx="6855294" cy="6970898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755576" y="944724"/>
            <a:ext cx="5436604" cy="3924436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tx1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bg1">
                    <a:alpha val="50195"/>
                  </a:scheme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360000" tIns="360000" rIns="360000" bIns="360000" anchor="t"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es-AR" sz="6000" b="1" spc="50" dirty="0">
                <a:ln w="11430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O que é </a:t>
            </a:r>
            <a:r>
              <a:rPr lang="es-AR" sz="6000" b="1" spc="50" dirty="0" err="1">
                <a:ln w="11430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um</a:t>
            </a:r>
            <a:r>
              <a:rPr lang="es-AR" sz="6000" b="1" spc="50" dirty="0">
                <a:ln w="11430"/>
                <a:gradFill flip="none" rotWithShape="1">
                  <a:gsLst>
                    <a:gs pos="0">
                      <a:srgbClr val="C00000">
                        <a:shade val="30000"/>
                        <a:satMod val="115000"/>
                      </a:srgbClr>
                    </a:gs>
                    <a:gs pos="50000">
                      <a:srgbClr val="C00000">
                        <a:shade val="67500"/>
                        <a:satMod val="115000"/>
                      </a:srgbClr>
                    </a:gs>
                    <a:gs pos="100000">
                      <a:srgbClr val="C00000">
                        <a:shade val="100000"/>
                        <a:satMod val="115000"/>
                      </a:srgbClr>
                    </a:gs>
                  </a:gsLst>
                  <a:lin ang="16200000" scaled="1"/>
                  <a:tileRect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rajan Pro" pitchFamily="18" charset="0"/>
                <a:cs typeface="Consolas" pitchFamily="49" charset="0"/>
              </a:rPr>
              <a:t> profeta?</a:t>
            </a:r>
            <a:endParaRPr lang="es-ES" sz="6000" b="1" spc="50" dirty="0">
              <a:ln w="11430"/>
              <a:gradFill flip="none" rotWithShape="1">
                <a:gsLst>
                  <a:gs pos="0">
                    <a:srgbClr val="C00000">
                      <a:shade val="30000"/>
                      <a:satMod val="115000"/>
                    </a:srgbClr>
                  </a:gs>
                  <a:gs pos="50000">
                    <a:srgbClr val="C00000">
                      <a:shade val="67500"/>
                      <a:satMod val="115000"/>
                    </a:srgbClr>
                  </a:gs>
                  <a:gs pos="100000">
                    <a:srgbClr val="C00000">
                      <a:shade val="100000"/>
                      <a:satMod val="115000"/>
                    </a:srgbClr>
                  </a:gs>
                </a:gsLst>
                <a:lin ang="16200000" scaled="1"/>
                <a:tileRect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Trajan Pro" pitchFamily="18" charset="0"/>
              <a:cs typeface="Consolas" pitchFamily="49" charset="0"/>
            </a:endParaRPr>
          </a:p>
        </p:txBody>
      </p:sp>
      <p:pic>
        <p:nvPicPr>
          <p:cNvPr id="5" name="Picture 2" descr="C:\Users\Gerhard\Documents\_Estudios Biblicos PPT\ondaWEB60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3420380"/>
            <a:ext cx="9144001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80492791"/>
      </p:ext>
    </p:extLst>
  </p:cSld>
  <p:clrMapOvr>
    <a:masterClrMapping/>
  </p:clrMapOvr>
  <p:transition spd="slow">
    <p:randomBa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4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4000"/>
                            </p:stCondLst>
                            <p:childTnLst>
                              <p:par>
                                <p:cTn id="1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13"/>
  <p:tag name="MMPROD_UIDATA" val="&lt;database version=&quot;10.0&quot;&gt;&lt;object type=&quot;1&quot; unique_id=&quot;10001&quot;&gt;&lt;object type=&quot;2&quot; unique_id=&quot;25390&quot;&gt;&lt;object type=&quot;3&quot; unique_id=&quot;25392&quot;&gt;&lt;property id=&quot;20148&quot; value=&quot;5&quot;/&gt;&lt;property id=&quot;20300&quot; value=&quot;Diapositiva 2&quot;/&gt;&lt;property id=&quot;20307&quot; value=&quot;316&quot;/&gt;&lt;/object&gt;&lt;object type=&quot;3&quot; unique_id=&quot;25393&quot;&gt;&lt;property id=&quot;20148&quot; value=&quot;5&quot;/&gt;&lt;property id=&quot;20300&quot; value=&quot;Diapositiva 3&quot;/&gt;&lt;property id=&quot;20307&quot; value=&quot;319&quot;/&gt;&lt;/object&gt;&lt;object type=&quot;3&quot; unique_id=&quot;25394&quot;&gt;&lt;property id=&quot;20148&quot; value=&quot;5&quot;/&gt;&lt;property id=&quot;20300&quot; value=&quot;Diapositiva 4&quot;/&gt;&lt;property id=&quot;20307&quot; value=&quot;528&quot;/&gt;&lt;/object&gt;&lt;object type=&quot;3&quot; unique_id=&quot;25395&quot;&gt;&lt;property id=&quot;20148&quot; value=&quot;5&quot;/&gt;&lt;property id=&quot;20300&quot; value=&quot;Diapositiva 5&quot;/&gt;&lt;property id=&quot;20307&quot; value=&quot;529&quot;/&gt;&lt;/object&gt;&lt;object type=&quot;3&quot; unique_id=&quot;25396&quot;&gt;&lt;property id=&quot;20148&quot; value=&quot;5&quot;/&gt;&lt;property id=&quot;20300&quot; value=&quot;Diapositiva 6&quot;/&gt;&lt;property id=&quot;20307&quot; value=&quot;530&quot;/&gt;&lt;/object&gt;&lt;object type=&quot;3&quot; unique_id=&quot;25397&quot;&gt;&lt;property id=&quot;20148&quot; value=&quot;5&quot;/&gt;&lt;property id=&quot;20300&quot; value=&quot;Diapositiva 7&quot;/&gt;&lt;property id=&quot;20307&quot; value=&quot;533&quot;/&gt;&lt;/object&gt;&lt;object type=&quot;3&quot; unique_id=&quot;25398&quot;&gt;&lt;property id=&quot;20148&quot; value=&quot;5&quot;/&gt;&lt;property id=&quot;20300&quot; value=&quot;Diapositiva 8&quot;/&gt;&lt;property id=&quot;20307&quot; value=&quot;534&quot;/&gt;&lt;/object&gt;&lt;object type=&quot;3&quot; unique_id=&quot;25399&quot;&gt;&lt;property id=&quot;20148&quot; value=&quot;5&quot;/&gt;&lt;property id=&quot;20300&quot; value=&quot;Diapositiva 9&quot;/&gt;&lt;property id=&quot;20307&quot; value=&quot;535&quot;/&gt;&lt;/object&gt;&lt;object type=&quot;3&quot; unique_id=&quot;25400&quot;&gt;&lt;property id=&quot;20148&quot; value=&quot;5&quot;/&gt;&lt;property id=&quot;20300&quot; value=&quot;Diapositiva 10&quot;/&gt;&lt;property id=&quot;20307&quot; value=&quot;581&quot;/&gt;&lt;/object&gt;&lt;object type=&quot;3&quot; unique_id=&quot;25401&quot;&gt;&lt;property id=&quot;20148&quot; value=&quot;5&quot;/&gt;&lt;property id=&quot;20300&quot; value=&quot;Diapositiva 11&quot;/&gt;&lt;property id=&quot;20307&quot; value=&quot;582&quot;/&gt;&lt;/object&gt;&lt;object type=&quot;3&quot; unique_id=&quot;25402&quot;&gt;&lt;property id=&quot;20148&quot; value=&quot;5&quot;/&gt;&lt;property id=&quot;20300&quot; value=&quot;Diapositiva 12&quot;/&gt;&lt;property id=&quot;20307&quot; value=&quot;536&quot;/&gt;&lt;/object&gt;&lt;object type=&quot;3&quot; unique_id=&quot;25403&quot;&gt;&lt;property id=&quot;20148&quot; value=&quot;5&quot;/&gt;&lt;property id=&quot;20300&quot; value=&quot;Diapositiva 13&quot;/&gt;&lt;property id=&quot;20307&quot; value=&quot;583&quot;/&gt;&lt;/object&gt;&lt;object type=&quot;3&quot; unique_id=&quot;25404&quot;&gt;&lt;property id=&quot;20148&quot; value=&quot;5&quot;/&gt;&lt;property id=&quot;20300&quot; value=&quot;Diapositiva 14&quot;/&gt;&lt;property id=&quot;20307&quot; value=&quot;537&quot;/&gt;&lt;/object&gt;&lt;object type=&quot;3&quot; unique_id=&quot;25405&quot;&gt;&lt;property id=&quot;20148&quot; value=&quot;5&quot;/&gt;&lt;property id=&quot;20300&quot; value=&quot;Diapositiva 15&quot;/&gt;&lt;property id=&quot;20307&quot; value=&quot;538&quot;/&gt;&lt;/object&gt;&lt;object type=&quot;3&quot; unique_id=&quot;25406&quot;&gt;&lt;property id=&quot;20148&quot; value=&quot;5&quot;/&gt;&lt;property id=&quot;20300&quot; value=&quot;Diapositiva 16&quot;/&gt;&lt;property id=&quot;20307&quot; value=&quot;541&quot;/&gt;&lt;/object&gt;&lt;object type=&quot;3&quot; unique_id=&quot;25407&quot;&gt;&lt;property id=&quot;20148&quot; value=&quot;5&quot;/&gt;&lt;property id=&quot;20300&quot; value=&quot;Diapositiva 17&quot;/&gt;&lt;property id=&quot;20307&quot; value=&quot;539&quot;/&gt;&lt;/object&gt;&lt;object type=&quot;3&quot; unique_id=&quot;25408&quot;&gt;&lt;property id=&quot;20148&quot; value=&quot;5&quot;/&gt;&lt;property id=&quot;20300&quot; value=&quot;Diapositiva 18&quot;/&gt;&lt;property id=&quot;20307&quot; value=&quot;542&quot;/&gt;&lt;/object&gt;&lt;object type=&quot;3&quot; unique_id=&quot;25409&quot;&gt;&lt;property id=&quot;20148&quot; value=&quot;5&quot;/&gt;&lt;property id=&quot;20300&quot; value=&quot;Diapositiva 19&quot;/&gt;&lt;property id=&quot;20307&quot; value=&quot;543&quot;/&gt;&lt;/object&gt;&lt;object type=&quot;3&quot; unique_id=&quot;25410&quot;&gt;&lt;property id=&quot;20148&quot; value=&quot;5&quot;/&gt;&lt;property id=&quot;20300&quot; value=&quot;Diapositiva 20&quot;/&gt;&lt;property id=&quot;20307&quot; value=&quot;545&quot;/&gt;&lt;/object&gt;&lt;object type=&quot;3&quot; unique_id=&quot;25411&quot;&gt;&lt;property id=&quot;20148&quot; value=&quot;5&quot;/&gt;&lt;property id=&quot;20300&quot; value=&quot;Diapositiva 21&quot;/&gt;&lt;property id=&quot;20307&quot; value=&quot;584&quot;/&gt;&lt;/object&gt;&lt;object type=&quot;3&quot; unique_id=&quot;25412&quot;&gt;&lt;property id=&quot;20148&quot; value=&quot;5&quot;/&gt;&lt;property id=&quot;20300&quot; value=&quot;Diapositiva 22&quot;/&gt;&lt;property id=&quot;20307&quot; value=&quot;585&quot;/&gt;&lt;/object&gt;&lt;object type=&quot;3&quot; unique_id=&quot;25413&quot;&gt;&lt;property id=&quot;20148&quot; value=&quot;5&quot;/&gt;&lt;property id=&quot;20300&quot; value=&quot;Diapositiva 23&quot;/&gt;&lt;property id=&quot;20307&quot; value=&quot;586&quot;/&gt;&lt;/object&gt;&lt;object type=&quot;3&quot; unique_id=&quot;25414&quot;&gt;&lt;property id=&quot;20148&quot; value=&quot;5&quot;/&gt;&lt;property id=&quot;20300&quot; value=&quot;Diapositiva 24&quot;/&gt;&lt;property id=&quot;20307&quot; value=&quot;587&quot;/&gt;&lt;/object&gt;&lt;object type=&quot;3&quot; unique_id=&quot;25415&quot;&gt;&lt;property id=&quot;20148&quot; value=&quot;5&quot;/&gt;&lt;property id=&quot;20300&quot; value=&quot;Diapositiva 25&quot;/&gt;&lt;property id=&quot;20307&quot; value=&quot;588&quot;/&gt;&lt;/object&gt;&lt;object type=&quot;3&quot; unique_id=&quot;25416&quot;&gt;&lt;property id=&quot;20148&quot; value=&quot;5&quot;/&gt;&lt;property id=&quot;20300&quot; value=&quot;Diapositiva 26&quot;/&gt;&lt;property id=&quot;20307&quot; value=&quot;589&quot;/&gt;&lt;/object&gt;&lt;object type=&quot;3&quot; unique_id=&quot;25417&quot;&gt;&lt;property id=&quot;20148&quot; value=&quot;5&quot;/&gt;&lt;property id=&quot;20300&quot; value=&quot;Diapositiva 27&quot;/&gt;&lt;property id=&quot;20307&quot; value=&quot;590&quot;/&gt;&lt;/object&gt;&lt;object type=&quot;3&quot; unique_id=&quot;25418&quot;&gt;&lt;property id=&quot;20148&quot; value=&quot;5&quot;/&gt;&lt;property id=&quot;20300&quot; value=&quot;Diapositiva 28&quot;/&gt;&lt;property id=&quot;20307&quot; value=&quot;591&quot;/&gt;&lt;/object&gt;&lt;object type=&quot;3&quot; unique_id=&quot;25419&quot;&gt;&lt;property id=&quot;20148&quot; value=&quot;5&quot;/&gt;&lt;property id=&quot;20300&quot; value=&quot;Diapositiva 29&quot;/&gt;&lt;property id=&quot;20307&quot; value=&quot;592&quot;/&gt;&lt;/object&gt;&lt;object type=&quot;3&quot; unique_id=&quot;25420&quot;&gt;&lt;property id=&quot;20148&quot; value=&quot;5&quot;/&gt;&lt;property id=&quot;20300&quot; value=&quot;Diapositiva 30&quot;/&gt;&lt;property id=&quot;20307&quot; value=&quot;593&quot;/&gt;&lt;/object&gt;&lt;object type=&quot;3&quot; unique_id=&quot;25421&quot;&gt;&lt;property id=&quot;20148&quot; value=&quot;5&quot;/&gt;&lt;property id=&quot;20300&quot; value=&quot;Diapositiva 31&quot;/&gt;&lt;property id=&quot;20307&quot; value=&quot;594&quot;/&gt;&lt;/object&gt;&lt;object type=&quot;3&quot; unique_id=&quot;25422&quot;&gt;&lt;property id=&quot;20148&quot; value=&quot;5&quot;/&gt;&lt;property id=&quot;20300&quot; value=&quot;Diapositiva 32&quot;/&gt;&lt;property id=&quot;20307&quot; value=&quot;595&quot;/&gt;&lt;/object&gt;&lt;object type=&quot;3&quot; unique_id=&quot;25423&quot;&gt;&lt;property id=&quot;20148&quot; value=&quot;5&quot;/&gt;&lt;property id=&quot;20300&quot; value=&quot;Diapositiva 33&quot;/&gt;&lt;property id=&quot;20307&quot; value=&quot;596&quot;/&gt;&lt;/object&gt;&lt;object type=&quot;3&quot; unique_id=&quot;25424&quot;&gt;&lt;property id=&quot;20148&quot; value=&quot;5&quot;/&gt;&lt;property id=&quot;20300&quot; value=&quot;Diapositiva 34&quot;/&gt;&lt;property id=&quot;20307&quot; value=&quot;597&quot;/&gt;&lt;/object&gt;&lt;object type=&quot;3&quot; unique_id=&quot;25425&quot;&gt;&lt;property id=&quot;20148&quot; value=&quot;5&quot;/&gt;&lt;property id=&quot;20300&quot; value=&quot;Diapositiva 35&quot;/&gt;&lt;property id=&quot;20307&quot; value=&quot;598&quot;/&gt;&lt;/object&gt;&lt;object type=&quot;3&quot; unique_id=&quot;25426&quot;&gt;&lt;property id=&quot;20148&quot; value=&quot;5&quot;/&gt;&lt;property id=&quot;20300&quot; value=&quot;Diapositiva 36&quot;/&gt;&lt;property id=&quot;20307&quot; value=&quot;599&quot;/&gt;&lt;/object&gt;&lt;object type=&quot;3&quot; unique_id=&quot;25427&quot;&gt;&lt;property id=&quot;20148&quot; value=&quot;5&quot;/&gt;&lt;property id=&quot;20300&quot; value=&quot;Diapositiva 37&quot;/&gt;&lt;property id=&quot;20307&quot; value=&quot;600&quot;/&gt;&lt;/object&gt;&lt;object type=&quot;3&quot; unique_id=&quot;25428&quot;&gt;&lt;property id=&quot;20148&quot; value=&quot;5&quot;/&gt;&lt;property id=&quot;20300&quot; value=&quot;Diapositiva 38&quot;/&gt;&lt;property id=&quot;20307&quot; value=&quot;601&quot;/&gt;&lt;/object&gt;&lt;object type=&quot;3&quot; unique_id=&quot;25429&quot;&gt;&lt;property id=&quot;20148&quot; value=&quot;5&quot;/&gt;&lt;property id=&quot;20300&quot; value=&quot;Diapositiva 39&quot;/&gt;&lt;property id=&quot;20307&quot; value=&quot;602&quot;/&gt;&lt;/object&gt;&lt;object type=&quot;3&quot; unique_id=&quot;25430&quot;&gt;&lt;property id=&quot;20148&quot; value=&quot;5&quot;/&gt;&lt;property id=&quot;20300&quot; value=&quot;Diapositiva 40&quot;/&gt;&lt;property id=&quot;20307&quot; value=&quot;603&quot;/&gt;&lt;/object&gt;&lt;object type=&quot;3&quot; unique_id=&quot;25431&quot;&gt;&lt;property id=&quot;20148&quot; value=&quot;5&quot;/&gt;&lt;property id=&quot;20300&quot; value=&quot;Diapositiva 41&quot;/&gt;&lt;property id=&quot;20307&quot; value=&quot;604&quot;/&gt;&lt;/object&gt;&lt;object type=&quot;3&quot; unique_id=&quot;25432&quot;&gt;&lt;property id=&quot;20148&quot; value=&quot;5&quot;/&gt;&lt;property id=&quot;20300&quot; value=&quot;Diapositiva 42&quot;/&gt;&lt;property id=&quot;20307&quot; value=&quot;605&quot;/&gt;&lt;/object&gt;&lt;object type=&quot;3&quot; unique_id=&quot;25433&quot;&gt;&lt;property id=&quot;20148&quot; value=&quot;5&quot;/&gt;&lt;property id=&quot;20300&quot; value=&quot;Diapositiva 43&quot;/&gt;&lt;property id=&quot;20307&quot; value=&quot;606&quot;/&gt;&lt;/object&gt;&lt;object type=&quot;3&quot; unique_id=&quot;25434&quot;&gt;&lt;property id=&quot;20148&quot; value=&quot;5&quot;/&gt;&lt;property id=&quot;20300&quot; value=&quot;Diapositiva 44&quot;/&gt;&lt;property id=&quot;20307&quot; value=&quot;607&quot;/&gt;&lt;/object&gt;&lt;object type=&quot;3&quot; unique_id=&quot;25435&quot;&gt;&lt;property id=&quot;20148&quot; value=&quot;5&quot;/&gt;&lt;property id=&quot;20300&quot; value=&quot;Diapositiva 45&quot;/&gt;&lt;property id=&quot;20307&quot; value=&quot;608&quot;/&gt;&lt;/object&gt;&lt;object type=&quot;3&quot; unique_id=&quot;25436&quot;&gt;&lt;property id=&quot;20148&quot; value=&quot;5&quot;/&gt;&lt;property id=&quot;20300&quot; value=&quot;Diapositiva 46&quot;/&gt;&lt;property id=&quot;20307&quot; value=&quot;609&quot;/&gt;&lt;/object&gt;&lt;object type=&quot;3&quot; unique_id=&quot;25437&quot;&gt;&lt;property id=&quot;20148&quot; value=&quot;5&quot;/&gt;&lt;property id=&quot;20300&quot; value=&quot;Diapositiva 47&quot;/&gt;&lt;property id=&quot;20307&quot; value=&quot;610&quot;/&gt;&lt;/object&gt;&lt;object type=&quot;3&quot; unique_id=&quot;25438&quot;&gt;&lt;property id=&quot;20148&quot; value=&quot;5&quot;/&gt;&lt;property id=&quot;20300&quot; value=&quot;Diapositiva 48&quot;/&gt;&lt;property id=&quot;20307&quot; value=&quot;497&quot;/&gt;&lt;/object&gt;&lt;object type=&quot;3&quot; unique_id=&quot;25439&quot;&gt;&lt;property id=&quot;20148&quot; value=&quot;5&quot;/&gt;&lt;property id=&quot;20300&quot; value=&quot;Diapositiva 49&quot;/&gt;&lt;property id=&quot;20307&quot; value=&quot;318&quot;/&gt;&lt;/object&gt;&lt;object type=&quot;3&quot; unique_id=&quot;25440&quot;&gt;&lt;property id=&quot;20148&quot; value=&quot;5&quot;/&gt;&lt;property id=&quot;20300&quot; value=&quot;Diapositiva 50&quot;/&gt;&lt;property id=&quot;20307&quot; value=&quot;408&quot;/&gt;&lt;/object&gt;&lt;object type=&quot;3&quot; unique_id=&quot;25795&quot;&gt;&lt;property id=&quot;20148&quot; value=&quot;5&quot;/&gt;&lt;property id=&quot;20300&quot; value=&quot;Diapositiva 1&quot;/&gt;&lt;property id=&quot;20307&quot; value=&quot;611&quot;/&gt;&lt;/object&gt;&lt;/object&gt;&lt;object type=&quot;8&quot; unique_id=&quot;25492&quot;&gt;&lt;/object&gt;&lt;/object&gt;&lt;/database&gt;"/>
  <p:tag name="SECTOMILLISECCONVERTED" val="1"/>
</p:tagLst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31637</TotalTime>
  <Words>3465</Words>
  <Application>Microsoft Office PowerPoint</Application>
  <PresentationFormat>Presentación en pantalla (4:3)</PresentationFormat>
  <Paragraphs>271</Paragraphs>
  <Slides>47</Slides>
  <Notes>47</Notes>
  <HiddenSlides>0</HiddenSlides>
  <MMClips>0</MMClips>
  <ScaleCrop>false</ScaleCrop>
  <HeadingPairs>
    <vt:vector size="6" baseType="variant">
      <vt:variant>
        <vt:lpstr>Fuentes usadas</vt:lpstr>
      </vt:variant>
      <vt:variant>
        <vt:i4>9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47</vt:i4>
      </vt:variant>
    </vt:vector>
  </HeadingPairs>
  <TitlesOfParts>
    <vt:vector size="57" baseType="lpstr">
      <vt:lpstr>Berlin Sans FB Demi</vt:lpstr>
      <vt:lpstr>Haettenschweiler</vt:lpstr>
      <vt:lpstr>Arial</vt:lpstr>
      <vt:lpstr>Impact</vt:lpstr>
      <vt:lpstr>Wingdings</vt:lpstr>
      <vt:lpstr>Trajan Pro</vt:lpstr>
      <vt:lpstr>Calibri</vt:lpstr>
      <vt:lpstr>Myriad Pro</vt:lpstr>
      <vt:lpstr>Swis721 Blk BT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Rodolfo Murua</dc:creator>
  <cp:lastModifiedBy>Rodolfo Murua</cp:lastModifiedBy>
  <cp:revision>845</cp:revision>
  <dcterms:created xsi:type="dcterms:W3CDTF">2013-10-02T01:22:09Z</dcterms:created>
  <dcterms:modified xsi:type="dcterms:W3CDTF">2022-01-20T14:10:10Z</dcterms:modified>
</cp:coreProperties>
</file>