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85" r:id="rId2"/>
    <p:sldId id="291" r:id="rId3"/>
    <p:sldId id="292" r:id="rId4"/>
    <p:sldId id="257" r:id="rId5"/>
    <p:sldId id="333" r:id="rId6"/>
    <p:sldId id="326" r:id="rId7"/>
    <p:sldId id="327" r:id="rId8"/>
    <p:sldId id="264" r:id="rId9"/>
    <p:sldId id="328" r:id="rId10"/>
    <p:sldId id="329" r:id="rId11"/>
    <p:sldId id="330" r:id="rId12"/>
    <p:sldId id="331" r:id="rId13"/>
    <p:sldId id="332" r:id="rId14"/>
    <p:sldId id="334" r:id="rId15"/>
    <p:sldId id="335" r:id="rId16"/>
    <p:sldId id="337" r:id="rId17"/>
    <p:sldId id="336" r:id="rId18"/>
    <p:sldId id="338" r:id="rId19"/>
    <p:sldId id="339" r:id="rId20"/>
    <p:sldId id="340" r:id="rId21"/>
    <p:sldId id="341" r:id="rId22"/>
    <p:sldId id="342" r:id="rId23"/>
    <p:sldId id="343" r:id="rId24"/>
    <p:sldId id="344" r:id="rId25"/>
    <p:sldId id="345" r:id="rId26"/>
    <p:sldId id="346" r:id="rId27"/>
    <p:sldId id="347"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2" r:id="rId41"/>
    <p:sldId id="363" r:id="rId42"/>
    <p:sldId id="364" r:id="rId43"/>
    <p:sldId id="361" r:id="rId44"/>
    <p:sldId id="365" r:id="rId45"/>
    <p:sldId id="366" r:id="rId46"/>
    <p:sldId id="367" r:id="rId47"/>
    <p:sldId id="368" r:id="rId48"/>
    <p:sldId id="386" r:id="rId49"/>
    <p:sldId id="369" r:id="rId50"/>
    <p:sldId id="370" r:id="rId51"/>
    <p:sldId id="371" r:id="rId52"/>
    <p:sldId id="372" r:id="rId53"/>
    <p:sldId id="373" r:id="rId54"/>
    <p:sldId id="374" r:id="rId55"/>
    <p:sldId id="375" r:id="rId56"/>
    <p:sldId id="376" r:id="rId57"/>
    <p:sldId id="377" r:id="rId58"/>
    <p:sldId id="378" r:id="rId59"/>
    <p:sldId id="380" r:id="rId60"/>
    <p:sldId id="381" r:id="rId61"/>
    <p:sldId id="382" r:id="rId62"/>
    <p:sldId id="383" r:id="rId63"/>
    <p:sldId id="322" r:id="rId64"/>
  </p:sldIdLst>
  <p:sldSz cx="9144000" cy="6858000" type="screen4x3"/>
  <p:notesSz cx="6858000" cy="9144000"/>
  <p:custDataLst>
    <p:tags r:id="rId6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FF"/>
    <a:srgbClr val="006600"/>
    <a:srgbClr val="CC00CC"/>
    <a:srgbClr val="6600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99" autoAdjust="0"/>
    <p:restoredTop sz="78674" autoAdjust="0"/>
  </p:normalViewPr>
  <p:slideViewPr>
    <p:cSldViewPr>
      <p:cViewPr varScale="1">
        <p:scale>
          <a:sx n="52" d="100"/>
          <a:sy n="52" d="100"/>
        </p:scale>
        <p:origin x="2064"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B48ABD-27A8-4ED2-85C1-F24FA71DE4A9}"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7034A-C78E-4FA5-A1FD-A9872B087509}" type="slidenum">
              <a:rPr lang="es-ES" smtClean="0"/>
              <a:t>‹Nº›</a:t>
            </a:fld>
            <a:endParaRPr lang="es-ES"/>
          </a:p>
        </p:txBody>
      </p:sp>
    </p:spTree>
    <p:extLst>
      <p:ext uri="{BB962C8B-B14F-4D97-AF65-F5344CB8AC3E}">
        <p14:creationId xmlns:p14="http://schemas.microsoft.com/office/powerpoint/2010/main" val="4027047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2465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Segunda clave:</a:t>
            </a:r>
            <a:r>
              <a:rPr lang="es-ES_tradnl" sz="1200" kern="1200" dirty="0">
                <a:solidFill>
                  <a:schemeClr val="tx1"/>
                </a:solidFill>
                <a:effectLst/>
                <a:latin typeface="+mn-lt"/>
                <a:ea typeface="+mn-ea"/>
                <a:cs typeface="+mn-cs"/>
              </a:rPr>
              <a:t> Descanse lo suficiente.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Por lo menos deben dormirse 8 horas diarias, aunque los niños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necesitan más, pues el reposo fortalece el sistema nervioso.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reposo de un día semanal, el Sábado, es una bendición para el cuerpo y el alma.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10</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Tercera clave:</a:t>
            </a:r>
            <a:r>
              <a:rPr lang="es-ES_tradnl" sz="1200" kern="1200" dirty="0">
                <a:solidFill>
                  <a:schemeClr val="tx1"/>
                </a:solidFill>
                <a:effectLst/>
                <a:latin typeface="+mn-lt"/>
                <a:ea typeface="+mn-ea"/>
                <a:cs typeface="+mn-cs"/>
              </a:rPr>
              <a:t> Regularidad. </a:t>
            </a:r>
          </a:p>
          <a:p>
            <a:r>
              <a:rPr lang="es-ES_tradnl" sz="1200" kern="1200" dirty="0">
                <a:solidFill>
                  <a:schemeClr val="tx1"/>
                </a:solidFill>
                <a:effectLst/>
                <a:latin typeface="+mn-lt"/>
                <a:ea typeface="+mn-ea"/>
                <a:cs typeface="+mn-cs"/>
              </a:rPr>
              <a:t>* Mantenga horarios fijos para comer.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comer entre horas recarga el estómago. Una vez que dejemos de comer debemos descansar el estómago por un lapso de 4 a 6 horas, sin ingerir nada, excepto líquido.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11</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Cuarta clave:</a:t>
            </a:r>
            <a:r>
              <a:rPr lang="es-ES_tradnl" sz="1200" kern="1200" dirty="0">
                <a:solidFill>
                  <a:schemeClr val="tx1"/>
                </a:solidFill>
                <a:effectLst/>
                <a:latin typeface="+mn-lt"/>
                <a:ea typeface="+mn-ea"/>
                <a:cs typeface="+mn-cs"/>
              </a:rPr>
              <a:t> Temperancia en el comer, el trabajo, el sexo, en nuestras actividades mentales.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Aún las mejores comidas consumidas en exceso no son buenas.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Deberíamos levantarnos de la mesa con un poco de deseos de comer.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Mastíquese bien los alimentos, ya que la digestión comienza en la boca.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Temperancia significa equilibrio. No comer solamente porque gusta, sino porque hace bien.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12</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Quinta clave: </a:t>
            </a:r>
            <a:r>
              <a:rPr lang="es-ES_tradnl" sz="1200" kern="1200" dirty="0">
                <a:solidFill>
                  <a:schemeClr val="tx1"/>
                </a:solidFill>
                <a:effectLst/>
                <a:latin typeface="+mn-lt"/>
                <a:ea typeface="+mn-ea"/>
                <a:cs typeface="+mn-cs"/>
              </a:rPr>
              <a:t>Aliméntese en forma natural.</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13</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2. ¿Qué clase de alimentación le fue dada al hombre cuando fue creado en el Edén?</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14</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Génesis 1:29</a:t>
            </a:r>
          </a:p>
          <a:p>
            <a:pPr marL="0" marR="0" indent="0" algn="l" defTabSz="914400" rtl="0" eaLnBrk="1" fontAlgn="auto" latinLnBrk="0" hangingPunct="1">
              <a:lnSpc>
                <a:spcPct val="100000"/>
              </a:lnSpc>
              <a:spcBef>
                <a:spcPts val="0"/>
              </a:spcBef>
              <a:spcAft>
                <a:spcPts val="0"/>
              </a:spcAft>
              <a:buClrTx/>
              <a:buSzTx/>
              <a:buFontTx/>
              <a:buNone/>
              <a:tabLst/>
              <a:defRPr/>
            </a:pPr>
            <a:r>
              <a:rPr lang="pt-PT" sz="1200" b="0" i="0" kern="1200" dirty="0">
                <a:solidFill>
                  <a:schemeClr val="tx1"/>
                </a:solidFill>
                <a:effectLst/>
                <a:latin typeface="+mn-lt"/>
                <a:ea typeface="+mn-ea"/>
                <a:cs typeface="+mn-cs"/>
              </a:rPr>
              <a:t>E disse Deus ainda: Eis que vos tenho dado </a:t>
            </a:r>
            <a:r>
              <a:rPr lang="pt-PT" sz="1200" b="0" i="0" u="sng" kern="1200" dirty="0">
                <a:solidFill>
                  <a:schemeClr val="tx1"/>
                </a:solidFill>
                <a:effectLst/>
                <a:latin typeface="+mn-lt"/>
                <a:ea typeface="+mn-ea"/>
                <a:cs typeface="+mn-cs"/>
              </a:rPr>
              <a:t>todas as ervas que dão semente </a:t>
            </a:r>
            <a:r>
              <a:rPr lang="pt-PT" sz="1200" b="0" i="0" kern="1200" dirty="0">
                <a:solidFill>
                  <a:schemeClr val="tx1"/>
                </a:solidFill>
                <a:effectLst/>
                <a:latin typeface="+mn-lt"/>
                <a:ea typeface="+mn-ea"/>
                <a:cs typeface="+mn-cs"/>
              </a:rPr>
              <a:t>e se acham na superfície de toda a terra </a:t>
            </a:r>
            <a:r>
              <a:rPr lang="pt-PT" sz="1200" b="0" i="0" u="sng" kern="1200" dirty="0">
                <a:solidFill>
                  <a:schemeClr val="tx1"/>
                </a:solidFill>
                <a:effectLst/>
                <a:latin typeface="+mn-lt"/>
                <a:ea typeface="+mn-ea"/>
                <a:cs typeface="+mn-cs"/>
              </a:rPr>
              <a:t>e todas as árvores em que há fruto que dê semente</a:t>
            </a:r>
            <a:r>
              <a:rPr lang="pt-PT" sz="1200" b="0" i="0" kern="1200" dirty="0">
                <a:solidFill>
                  <a:schemeClr val="tx1"/>
                </a:solidFill>
                <a:effectLst/>
                <a:latin typeface="+mn-lt"/>
                <a:ea typeface="+mn-ea"/>
                <a:cs typeface="+mn-cs"/>
              </a:rPr>
              <a:t>; isso vos será para mantimento.</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 Las frutas, oleaginosas y los cereales constituyeron el alimento dado al hombre en el principio.</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Dios creó al hombre no le dio carne como alimento. En el Edén le dio únicamente frutas y cereales. (Génesis 1:29). Al caer en el pecado se le dijo "comerás plantas del campo" (Génesis 3:18) de modo que ahora tenía el hombre frutas, verduras y cereales para comer.</a:t>
            </a:r>
            <a:endParaRPr lang="es-A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15</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¿Existirá alguna prueba científica de que el hombre fue creado como vegetariano?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16</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i="1" kern="1200" dirty="0">
                <a:solidFill>
                  <a:schemeClr val="tx1"/>
                </a:solidFill>
                <a:effectLst/>
                <a:latin typeface="+mn-lt"/>
                <a:ea typeface="+mn-ea"/>
                <a:cs typeface="+mn-cs"/>
              </a:rPr>
              <a:t>Sí, LA SIMILITUD DE LOS INTESTINOS Y DE LA DENTADURA DE UN ANIMAL HERBÍVORO CON EL HOMBRE.</a:t>
            </a:r>
            <a:r>
              <a:rPr lang="es-ES_tradnl" sz="1200" i="1" kern="1200" dirty="0">
                <a:solidFill>
                  <a:schemeClr val="tx1"/>
                </a:solidFill>
                <a:effectLst/>
                <a:latin typeface="+mn-lt"/>
                <a:ea typeface="+mn-ea"/>
                <a:cs typeface="+mn-cs"/>
              </a:rPr>
              <a:t> Si hacemos una comparación entre los animales carnívoros y los herbívoros comprobaremos que los carnívoros como: el león, tigre, hiena, etc., tienen un intestino corto, mientras que los herbívoros como: la vaca, oveja, caballo, tienen un intestino largo. El ser humano tiene un intestino sumamente largo. Los animales carnívoros tienen colmillos puntiagudos y separación entre los dientes, mientras que los vegetarianos no. La dentadura y los intestinos del ser humano son más similares al animal herbívoro que al carnívoro.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17</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cap="all" dirty="0">
                <a:solidFill>
                  <a:schemeClr val="tx1"/>
                </a:solidFill>
                <a:effectLst/>
                <a:latin typeface="+mn-lt"/>
                <a:ea typeface="+mn-ea"/>
                <a:cs typeface="+mn-cs"/>
              </a:rPr>
              <a:t>Longevidad De Nuestros Primeros Padres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Mientras que el hombre no comía carne, vivía alrededor de 900 años: Adán 930, Set 912, Enoc 365 (lo llevó Dios), Matusalén 969 y Noé vivió 950 años. Después del diluvio se acortó la edad a unos 300 años cuando el hombre comenzó a comer carne.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18</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3. ¿Cuándo recién se le permitió al hombre comer ciertas clases de carnes, llamadas carnes limpias?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19</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lgn="l">
              <a:buNone/>
            </a:pPr>
            <a:r>
              <a:rPr lang="es-ES_tradnl" sz="1200" b="1" kern="1200" dirty="0">
                <a:solidFill>
                  <a:schemeClr val="tx1"/>
                </a:solidFill>
                <a:effectLst/>
                <a:latin typeface="+mn-lt"/>
                <a:ea typeface="+mn-ea"/>
                <a:cs typeface="+mn-cs"/>
              </a:rPr>
              <a:t>Génesis 7:2; </a:t>
            </a:r>
          </a:p>
          <a:p>
            <a:pPr marL="0" indent="0" algn="l">
              <a:buNone/>
            </a:pPr>
            <a:r>
              <a:rPr lang="es-AR"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pt-PT" sz="1200" b="0" i="0" kern="1200" dirty="0">
                <a:solidFill>
                  <a:schemeClr val="tx1"/>
                </a:solidFill>
                <a:effectLst/>
                <a:latin typeface="+mn-lt"/>
                <a:ea typeface="+mn-ea"/>
                <a:cs typeface="+mn-cs"/>
              </a:rPr>
              <a:t>De todo animal limpo levarás contigo sete pares: o macho e sua fêmea; mas dos animais imundos, um par: o macho e sua fêmea.</a:t>
            </a:r>
            <a:r>
              <a:rPr lang="es-AR"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20</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Génesis 9:3-4</a:t>
            </a:r>
          </a:p>
          <a:p>
            <a:pPr fontAlgn="base"/>
            <a:r>
              <a:rPr lang="es-AR"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pt-PT" sz="1200" b="0" i="0" kern="1200" dirty="0">
                <a:solidFill>
                  <a:schemeClr val="tx1"/>
                </a:solidFill>
                <a:effectLst/>
                <a:latin typeface="+mn-lt"/>
                <a:ea typeface="+mn-ea"/>
                <a:cs typeface="+mn-cs"/>
              </a:rPr>
              <a:t>Tudo o que se move e vive ser-vos-á para alimento; como vos dei a erva verde, tudo vos dou agora.</a:t>
            </a:r>
          </a:p>
          <a:p>
            <a:pPr fontAlgn="base"/>
            <a:r>
              <a:rPr lang="pt-PT" sz="1200" b="0" i="0" kern="1200" dirty="0">
                <a:solidFill>
                  <a:schemeClr val="tx1"/>
                </a:solidFill>
                <a:effectLst/>
                <a:latin typeface="+mn-lt"/>
                <a:ea typeface="+mn-ea"/>
                <a:cs typeface="+mn-cs"/>
              </a:rPr>
              <a:t>4 </a:t>
            </a:r>
            <a:r>
              <a:rPr lang="pt-PT" sz="1200" b="0" i="0" u="sng" kern="1200" dirty="0">
                <a:solidFill>
                  <a:schemeClr val="tx1"/>
                </a:solidFill>
                <a:effectLst/>
                <a:latin typeface="+mn-lt"/>
                <a:ea typeface="+mn-ea"/>
                <a:cs typeface="+mn-cs"/>
              </a:rPr>
              <a:t>Carne, porém, com sua vida, isto é, com seu sangue, não comereis</a:t>
            </a:r>
            <a:r>
              <a:rPr lang="es-AR"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Después del diluvio.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Hasta el diluvio, unos 1.500 años después de la creación, el hombre no se alimentaba con carne. Había personas que vivían mas de 500 años, mientras que cuando se introdujo la carne en el régimen alimenticio, disminuyó inmediatamente la longevidad.</a:t>
            </a:r>
            <a:endParaRPr lang="es-A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21</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Si bien le fue permitido al hombre comer carne después del diluvio, nunca fue permitido el comer sangre, ni "animales inmundos", sino únicamente ciertas clases mencionadas en Levítico 11 y Deuteronomio 14.</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Los animales llamados limpios debían tener dos características simultáneas: Tener las pezuñas hendidas y ser rumiantes, como el cordero, la vaca, o la cabra. Entre los llamados inmundos se pueden destacar: el cerdo, la liebre, el conejo, camello, etc.</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comer sangre siempre estuvo prohibido por Dios, pues en ella está la vida. (Génesis 9:4-5; Levíticos 7:26-27; Hechos 15:20). Los animales debían ser muertos en forma especial para ser desangrados.</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22</a:t>
            </a:fld>
            <a:endParaRPr lang="es-ES"/>
          </a:p>
        </p:txBody>
      </p:sp>
    </p:spTree>
    <p:extLst>
      <p:ext uri="{BB962C8B-B14F-4D97-AF65-F5344CB8AC3E}">
        <p14:creationId xmlns:p14="http://schemas.microsoft.com/office/powerpoint/2010/main" val="1526821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4. Cuando el pueblo de Israel peregrinó por el desierto rumbo a Canaán, la tierra prometida, Dios quiso darles una alimentación especial sin carne.</a:t>
            </a:r>
          </a:p>
          <a:p>
            <a:r>
              <a:rPr lang="es-ES_tradnl" sz="1200" b="1" kern="1200" dirty="0">
                <a:solidFill>
                  <a:schemeClr val="tx1"/>
                </a:solidFill>
                <a:effectLst/>
                <a:latin typeface="+mn-lt"/>
                <a:ea typeface="+mn-ea"/>
                <a:cs typeface="+mn-cs"/>
              </a:rPr>
              <a:t> ¿Qué castigos afrontaron por no querer someterse a las disposiciones de Dios?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23</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Números 11:4, 19-20, 33-34</a:t>
            </a:r>
          </a:p>
          <a:p>
            <a:r>
              <a:rPr lang="es-ES" sz="1200" b="1" dirty="0">
                <a:latin typeface="Arial" pitchFamily="34" charset="0"/>
                <a:cs typeface="Arial" pitchFamily="34" charset="0"/>
              </a:rPr>
              <a:t>11:4 </a:t>
            </a:r>
            <a:r>
              <a:rPr lang="pt-PT" sz="1200" b="0" i="0" kern="1200" dirty="0">
                <a:solidFill>
                  <a:schemeClr val="tx1"/>
                </a:solidFill>
                <a:effectLst/>
                <a:latin typeface="+mn-lt"/>
                <a:ea typeface="+mn-ea"/>
                <a:cs typeface="+mn-cs"/>
              </a:rPr>
              <a:t>E o vulgo que estava no meio deles veio a ter grande desejo das comidas dos egípcios; pelo que os filhos de Israel tornaram a chorar e também disseram: </a:t>
            </a:r>
            <a:r>
              <a:rPr lang="pt-PT" sz="1200" b="0" i="0" u="sng" kern="1200" dirty="0">
                <a:solidFill>
                  <a:schemeClr val="tx1"/>
                </a:solidFill>
                <a:effectLst/>
                <a:latin typeface="+mn-lt"/>
                <a:ea typeface="+mn-ea"/>
                <a:cs typeface="+mn-cs"/>
              </a:rPr>
              <a:t>Quem nos dará carne a comer</a:t>
            </a:r>
            <a:r>
              <a:rPr lang="es-ES" sz="1200" b="1" dirty="0">
                <a:latin typeface="Arial" pitchFamily="34" charset="0"/>
                <a:cs typeface="Arial" pitchFamily="34" charset="0"/>
              </a:rPr>
              <a:t>! </a:t>
            </a:r>
            <a:endParaRPr lang="es-ES_tradnl"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24</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Números 11:4, 19-20, 33-34</a:t>
            </a:r>
          </a:p>
          <a:p>
            <a:pPr fontAlgn="base"/>
            <a:r>
              <a:rPr lang="es-ES" sz="1200" b="1" dirty="0">
                <a:latin typeface="Arial" pitchFamily="34" charset="0"/>
                <a:cs typeface="Arial" pitchFamily="34" charset="0"/>
              </a:rPr>
              <a:t>19 </a:t>
            </a:r>
            <a:r>
              <a:rPr lang="pt-PT" sz="1200" b="0" i="0" kern="1200" dirty="0">
                <a:solidFill>
                  <a:schemeClr val="tx1"/>
                </a:solidFill>
                <a:effectLst/>
                <a:latin typeface="+mn-lt"/>
                <a:ea typeface="+mn-ea"/>
                <a:cs typeface="+mn-cs"/>
              </a:rPr>
              <a:t> Não comereis um dia, nem dois dias, nem cinco, nem dez, nem ainda vinte;</a:t>
            </a:r>
          </a:p>
          <a:p>
            <a:pPr fontAlgn="base"/>
            <a:r>
              <a:rPr lang="pt-PT" sz="1200" b="0" i="0" kern="1200" dirty="0">
                <a:solidFill>
                  <a:schemeClr val="tx1"/>
                </a:solidFill>
                <a:effectLst/>
                <a:latin typeface="+mn-lt"/>
                <a:ea typeface="+mn-ea"/>
                <a:cs typeface="+mn-cs"/>
              </a:rPr>
              <a:t>20 mas um mês inteiro, </a:t>
            </a:r>
            <a:r>
              <a:rPr lang="pt-PT" sz="1200" b="0" i="0" u="sng" kern="1200" dirty="0">
                <a:solidFill>
                  <a:schemeClr val="tx1"/>
                </a:solidFill>
                <a:effectLst/>
                <a:latin typeface="+mn-lt"/>
                <a:ea typeface="+mn-ea"/>
                <a:cs typeface="+mn-cs"/>
              </a:rPr>
              <a:t>até vos sair pelos narizes, até que vos enfastieis dela</a:t>
            </a:r>
            <a:r>
              <a:rPr lang="pt-PT" sz="1200" b="0" i="0" kern="1200" dirty="0">
                <a:solidFill>
                  <a:schemeClr val="tx1"/>
                </a:solidFill>
                <a:effectLst/>
                <a:latin typeface="+mn-lt"/>
                <a:ea typeface="+mn-ea"/>
                <a:cs typeface="+mn-cs"/>
              </a:rPr>
              <a:t>, porquanto rejeitastes o SENHOR, que está no meio de vós, e chorastes diante dele, dizendo: Por que saímos do Egito?</a:t>
            </a:r>
          </a:p>
          <a:p>
            <a:endParaRPr lang="es-ES" sz="1200" b="1" dirty="0">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25</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Números 11:4, 19-20, 33-34</a:t>
            </a:r>
          </a:p>
          <a:p>
            <a:pPr fontAlgn="base"/>
            <a:r>
              <a:rPr lang="es-ES" sz="1200" b="1" dirty="0">
                <a:latin typeface="Arial" pitchFamily="34" charset="0"/>
                <a:cs typeface="Arial" pitchFamily="34" charset="0"/>
              </a:rPr>
              <a:t>33 </a:t>
            </a:r>
            <a:r>
              <a:rPr lang="pt-PT" sz="1200" b="0" i="0" u="sng" kern="1200" dirty="0">
                <a:solidFill>
                  <a:schemeClr val="tx1"/>
                </a:solidFill>
                <a:effectLst/>
                <a:latin typeface="+mn-lt"/>
                <a:ea typeface="+mn-ea"/>
                <a:cs typeface="+mn-cs"/>
              </a:rPr>
              <a:t>Estava ainda a carne entre os seus dentes</a:t>
            </a:r>
            <a:r>
              <a:rPr lang="pt-PT" sz="1200" b="0" i="0" kern="1200" dirty="0">
                <a:solidFill>
                  <a:schemeClr val="tx1"/>
                </a:solidFill>
                <a:effectLst/>
                <a:latin typeface="+mn-lt"/>
                <a:ea typeface="+mn-ea"/>
                <a:cs typeface="+mn-cs"/>
              </a:rPr>
              <a:t>, antes que fosse mastigada, quando se acendeu a ira do SENHOR contra o povo, </a:t>
            </a:r>
            <a:r>
              <a:rPr lang="pt-PT" sz="1200" b="0" i="0" u="sng" kern="1200" dirty="0">
                <a:solidFill>
                  <a:schemeClr val="tx1"/>
                </a:solidFill>
                <a:effectLst/>
                <a:latin typeface="+mn-lt"/>
                <a:ea typeface="+mn-ea"/>
                <a:cs typeface="+mn-cs"/>
              </a:rPr>
              <a:t>e o feriu com praga mui grande</a:t>
            </a:r>
            <a:r>
              <a:rPr lang="pt-PT" sz="1200" b="0" i="0" kern="1200" dirty="0">
                <a:solidFill>
                  <a:schemeClr val="tx1"/>
                </a:solidFill>
                <a:effectLst/>
                <a:latin typeface="+mn-lt"/>
                <a:ea typeface="+mn-ea"/>
                <a:cs typeface="+mn-cs"/>
              </a:rPr>
              <a:t>.</a:t>
            </a:r>
          </a:p>
          <a:p>
            <a:pPr fontAlgn="base"/>
            <a:r>
              <a:rPr lang="pt-PT" sz="1200" b="0" i="0" kern="1200" dirty="0">
                <a:solidFill>
                  <a:schemeClr val="tx1"/>
                </a:solidFill>
                <a:effectLst/>
                <a:latin typeface="+mn-lt"/>
                <a:ea typeface="+mn-ea"/>
                <a:cs typeface="+mn-cs"/>
              </a:rPr>
              <a:t>34 Pelo que o nome daquele lugar se chamou </a:t>
            </a:r>
            <a:r>
              <a:rPr lang="pt-PT" sz="1200" b="0" i="0" kern="1200" dirty="0" err="1">
                <a:solidFill>
                  <a:schemeClr val="tx1"/>
                </a:solidFill>
                <a:effectLst/>
                <a:latin typeface="+mn-lt"/>
                <a:ea typeface="+mn-ea"/>
                <a:cs typeface="+mn-cs"/>
              </a:rPr>
              <a:t>Quibrote-Hataavá</a:t>
            </a:r>
            <a:r>
              <a:rPr lang="pt-PT" sz="1200" b="0" i="0" kern="1200" dirty="0">
                <a:solidFill>
                  <a:schemeClr val="tx1"/>
                </a:solidFill>
                <a:effectLst/>
                <a:latin typeface="+mn-lt"/>
                <a:ea typeface="+mn-ea"/>
                <a:cs typeface="+mn-cs"/>
              </a:rPr>
              <a:t>, porquanto ali enterraram o </a:t>
            </a:r>
            <a:r>
              <a:rPr lang="pt-PT" sz="1200" b="0" i="0" u="sng" kern="1200" dirty="0">
                <a:solidFill>
                  <a:schemeClr val="tx1"/>
                </a:solidFill>
                <a:effectLst/>
                <a:latin typeface="+mn-lt"/>
                <a:ea typeface="+mn-ea"/>
                <a:cs typeface="+mn-cs"/>
              </a:rPr>
              <a:t>povo que teve o desejo das comidas </a:t>
            </a:r>
            <a:r>
              <a:rPr lang="pt-PT" sz="1200" b="0" i="0" kern="1200" dirty="0">
                <a:solidFill>
                  <a:schemeClr val="tx1"/>
                </a:solidFill>
                <a:effectLst/>
                <a:latin typeface="+mn-lt"/>
                <a:ea typeface="+mn-ea"/>
                <a:cs typeface="+mn-cs"/>
              </a:rPr>
              <a:t>dos egípcios.</a:t>
            </a:r>
          </a:p>
          <a:p>
            <a:pPr fontAlgn="base"/>
            <a:endParaRPr lang="pt-PT" sz="1200" b="0" i="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Una plaga muy grande. Sepultaron al pueblo codicioso.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26</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5. ¿Para quiénes debe servir esto de ejemplo , y qué orden divina fue dada para los que viven en el tiempo del fin?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27</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Corintios 10:5-6</a:t>
            </a:r>
          </a:p>
          <a:p>
            <a:pPr fontAlgn="base"/>
            <a:r>
              <a:rPr lang="es-ES" sz="1200" b="1" dirty="0">
                <a:latin typeface="Arial" pitchFamily="34" charset="0"/>
                <a:cs typeface="Arial" pitchFamily="34" charset="0"/>
              </a:rPr>
              <a:t>5 </a:t>
            </a:r>
            <a:r>
              <a:rPr lang="pt-PT" sz="1200" b="0" i="0" kern="1200" dirty="0">
                <a:solidFill>
                  <a:schemeClr val="tx1"/>
                </a:solidFill>
                <a:effectLst/>
                <a:latin typeface="+mn-lt"/>
                <a:ea typeface="+mn-ea"/>
                <a:cs typeface="+mn-cs"/>
              </a:rPr>
              <a:t>Entretanto, Deus não se agradou da maioria deles, razão por que ficaram prostrados no deserto.</a:t>
            </a:r>
          </a:p>
          <a:p>
            <a:pPr fontAlgn="base"/>
            <a:r>
              <a:rPr lang="pt-PT" sz="1200" b="0" i="0" kern="1200" dirty="0">
                <a:solidFill>
                  <a:schemeClr val="tx1"/>
                </a:solidFill>
                <a:effectLst/>
                <a:latin typeface="+mn-lt"/>
                <a:ea typeface="+mn-ea"/>
                <a:cs typeface="+mn-cs"/>
              </a:rPr>
              <a:t>6 Ora, estas coisas se tornaram </a:t>
            </a:r>
            <a:r>
              <a:rPr lang="pt-PT" sz="1200" b="0" i="0" u="sng" kern="1200" dirty="0">
                <a:solidFill>
                  <a:schemeClr val="tx1"/>
                </a:solidFill>
                <a:effectLst/>
                <a:latin typeface="+mn-lt"/>
                <a:ea typeface="+mn-ea"/>
                <a:cs typeface="+mn-cs"/>
              </a:rPr>
              <a:t>exemplos para nós, a fim de que não cobicemos as coisas más, como eles cobiçaram</a:t>
            </a:r>
            <a:r>
              <a:rPr lang="pt-PT" sz="1200" b="0" i="0" kern="1200" dirty="0">
                <a:solidFill>
                  <a:schemeClr val="tx1"/>
                </a:solidFill>
                <a:effectLst/>
                <a:latin typeface="+mn-lt"/>
                <a:ea typeface="+mn-ea"/>
                <a:cs typeface="+mn-cs"/>
              </a:rPr>
              <a:t>.</a:t>
            </a: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28</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Corintios 10:11</a:t>
            </a:r>
          </a:p>
          <a:p>
            <a:r>
              <a:rPr lang="pt-PT" sz="1200" b="0" i="0" kern="1200" dirty="0">
                <a:solidFill>
                  <a:schemeClr val="tx1"/>
                </a:solidFill>
                <a:effectLst/>
                <a:latin typeface="+mn-lt"/>
                <a:ea typeface="+mn-ea"/>
                <a:cs typeface="+mn-cs"/>
              </a:rPr>
              <a:t>Estas coisas lhes sobrevieram como </a:t>
            </a:r>
            <a:r>
              <a:rPr lang="pt-PT" sz="1200" b="0" i="0" u="sng" kern="1200" dirty="0">
                <a:solidFill>
                  <a:schemeClr val="tx1"/>
                </a:solidFill>
                <a:effectLst/>
                <a:latin typeface="+mn-lt"/>
                <a:ea typeface="+mn-ea"/>
                <a:cs typeface="+mn-cs"/>
              </a:rPr>
              <a:t>exemplos</a:t>
            </a:r>
            <a:r>
              <a:rPr lang="pt-PT" sz="1200" b="0" i="0" kern="1200" dirty="0">
                <a:solidFill>
                  <a:schemeClr val="tx1"/>
                </a:solidFill>
                <a:effectLst/>
                <a:latin typeface="+mn-lt"/>
                <a:ea typeface="+mn-ea"/>
                <a:cs typeface="+mn-cs"/>
              </a:rPr>
              <a:t> e foram </a:t>
            </a:r>
            <a:r>
              <a:rPr lang="pt-PT" sz="1200" b="0" i="0" u="sng" kern="1200" dirty="0">
                <a:solidFill>
                  <a:schemeClr val="tx1"/>
                </a:solidFill>
                <a:effectLst/>
                <a:latin typeface="+mn-lt"/>
                <a:ea typeface="+mn-ea"/>
                <a:cs typeface="+mn-cs"/>
              </a:rPr>
              <a:t>escritas para advertência nossa, de nós outros sobre quem os fins dos séculos têm chegado</a:t>
            </a:r>
            <a:r>
              <a:rPr lang="pt-PT" sz="1200" b="0" i="0" kern="1200" dirty="0">
                <a:solidFill>
                  <a:schemeClr val="tx1"/>
                </a:solidFill>
                <a:effectLst/>
                <a:latin typeface="+mn-lt"/>
                <a:ea typeface="+mn-ea"/>
                <a:cs typeface="+mn-cs"/>
              </a:rPr>
              <a:t>.</a:t>
            </a:r>
          </a:p>
          <a:p>
            <a:endParaRPr lang="pt-PT" sz="1200" b="0" i="0" u="sng"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Para nosotros. No codiciar.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Dios tiene el propósito que su pueblo retorne a la alimentación sana que existió en el principio del mundo: frutas, verduras, cereales y legumbres; un régimen natural sin carne.</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pueblo de Israel salió de Egipto para ir a Canaán. Nosotros salimos del Mundo (Egipto) para ir a la Canaán celestial. Así como Dios quería darle a su pueblo en ese tiempo una alimentación sin carne, desea prepararnos hoy para retornar a la alimentación dada al hombre en el principio.</a:t>
            </a:r>
            <a:endParaRPr lang="es-AR"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29</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El tema más comentado es el de la salud. Cuando dos amigos se encuentran lo primero que preguntan es ¿Cómo estás? ¿Cómo anda la salud? Dios también se interesa por nuestro bienestar físico.</a:t>
            </a:r>
            <a:endParaRPr lang="es-AR"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6. ¿Se comerá carne en el cielo durante la vida eterna?</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30</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21:4</a:t>
            </a:r>
          </a:p>
          <a:p>
            <a:pPr algn="just"/>
            <a:r>
              <a:rPr lang="pt-PT" sz="1200" b="0" i="0" kern="1200" dirty="0">
                <a:solidFill>
                  <a:schemeClr val="tx1"/>
                </a:solidFill>
                <a:effectLst/>
                <a:latin typeface="+mn-lt"/>
                <a:ea typeface="+mn-ea"/>
                <a:cs typeface="+mn-cs"/>
              </a:rPr>
              <a:t>E lhes enxugará dos olhos toda lágrima, </a:t>
            </a:r>
            <a:r>
              <a:rPr lang="pt-PT" sz="1200" b="0" i="0" u="sng" kern="1200" dirty="0">
                <a:solidFill>
                  <a:schemeClr val="tx1"/>
                </a:solidFill>
                <a:effectLst/>
                <a:latin typeface="+mn-lt"/>
                <a:ea typeface="+mn-ea"/>
                <a:cs typeface="+mn-cs"/>
              </a:rPr>
              <a:t>e a morte já não existirá</a:t>
            </a:r>
            <a:r>
              <a:rPr lang="pt-PT" sz="1200" b="0" i="0" kern="1200" dirty="0">
                <a:solidFill>
                  <a:schemeClr val="tx1"/>
                </a:solidFill>
                <a:effectLst/>
                <a:latin typeface="+mn-lt"/>
                <a:ea typeface="+mn-ea"/>
                <a:cs typeface="+mn-cs"/>
              </a:rPr>
              <a:t>, já não haverá luto, nem pranto, nem dor, porque as primeiras coisas passaram.</a:t>
            </a:r>
            <a:endParaRPr lang="es-ES" sz="1200" b="1" dirty="0">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31</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25:8</a:t>
            </a:r>
          </a:p>
          <a:p>
            <a:r>
              <a:rPr lang="es-AR"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pt-PT" sz="1200" b="0" i="0" u="sng" kern="1200" dirty="0">
                <a:solidFill>
                  <a:schemeClr val="tx1"/>
                </a:solidFill>
                <a:effectLst/>
                <a:latin typeface="+mn-lt"/>
                <a:ea typeface="+mn-ea"/>
                <a:cs typeface="+mn-cs"/>
              </a:rPr>
              <a:t>Tragará a morte para sempre</a:t>
            </a:r>
            <a:r>
              <a:rPr lang="pt-PT" sz="1200" b="0" i="0" kern="1200" dirty="0">
                <a:solidFill>
                  <a:schemeClr val="tx1"/>
                </a:solidFill>
                <a:effectLst/>
                <a:latin typeface="+mn-lt"/>
                <a:ea typeface="+mn-ea"/>
                <a:cs typeface="+mn-cs"/>
              </a:rPr>
              <a:t>, e, assim, enxugará o SENHOR Deus as lágrimas de todos os rostos, e tirará de toda a terra o opróbrio do seu povo, porque o SENHOR falou.</a:t>
            </a:r>
            <a:r>
              <a:rPr lang="es-AR"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ES" sz="1200" b="1" dirty="0">
                <a:latin typeface="Arial" pitchFamily="34" charset="0"/>
                <a:cs typeface="Arial" pitchFamily="34" charset="0"/>
              </a:rPr>
              <a:t> </a:t>
            </a:r>
          </a:p>
          <a:p>
            <a:endParaRPr lang="es-ES" sz="1200" b="1" dirty="0">
              <a:latin typeface="Arial" pitchFamily="34" charset="0"/>
              <a:cs typeface="Arial" pitchFamily="34" charset="0"/>
            </a:endParaRPr>
          </a:p>
          <a:p>
            <a:r>
              <a:rPr lang="es-ES_tradnl" sz="1200" kern="1200" dirty="0">
                <a:solidFill>
                  <a:schemeClr val="tx1"/>
                </a:solidFill>
                <a:effectLst/>
                <a:latin typeface="+mn-lt"/>
                <a:ea typeface="+mn-ea"/>
                <a:cs typeface="+mn-cs"/>
              </a:rPr>
              <a:t>Se comerá de las hermosas frutas que madurarán cada mes, (Apocalipsis 22:2).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alimentación que el hombre recibió en el Edén de dicha y paz, y que fue trastocada por el pecado, será devuelta por Cristo después de su venida.</a:t>
            </a:r>
            <a:endParaRPr lang="es-AR" sz="1200" kern="1200" dirty="0">
              <a:solidFill>
                <a:schemeClr val="tx1"/>
              </a:solidFill>
              <a:effectLst/>
              <a:latin typeface="+mn-lt"/>
              <a:ea typeface="+mn-ea"/>
              <a:cs typeface="+mn-cs"/>
            </a:endParaRPr>
          </a:p>
          <a:p>
            <a:endParaRPr lang="es-ES" sz="1200" b="1" dirty="0">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32</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7. ¿Qué ventajas tuvieron Daniel y sus compañeros al evitar la alimentación con carne y las bebidas alcohólicas?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33</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1:8-20</a:t>
            </a:r>
          </a:p>
          <a:p>
            <a:pPr algn="just"/>
            <a:r>
              <a:rPr lang="es-ES" b="1" dirty="0">
                <a:latin typeface="Arial" pitchFamily="34" charset="0"/>
                <a:cs typeface="Arial" pitchFamily="34" charset="0"/>
              </a:rPr>
              <a:t>8 Y Daniel propuso en su corazón no contaminarse con la porción de la comida del rey, ni con el vino que él bebía; pidió, por tanto, al jefe de los eunucos que no se le obligase a contaminarse. 9 Y puso Dios a Daniel en gracia y en buena voluntad con el jefe de los eunucos; 10 y dijo el jefe de los eunucos a Daniel: Temo a mi señor el rey, que señaló vuestra comida y vuestra bebida; pues luego que él vea vuestros rostros más pálidos que los de los muchachos que son semejantes a vosotros, condenaréis para con el rey mi cabeza. 11 Entonces dijo Daniel a </a:t>
            </a:r>
            <a:r>
              <a:rPr lang="es-ES" b="1" dirty="0" err="1">
                <a:latin typeface="Arial" pitchFamily="34" charset="0"/>
                <a:cs typeface="Arial" pitchFamily="34" charset="0"/>
              </a:rPr>
              <a:t>Melsar</a:t>
            </a:r>
            <a:r>
              <a:rPr lang="es-ES" b="1" dirty="0">
                <a:latin typeface="Arial" pitchFamily="34" charset="0"/>
                <a:cs typeface="Arial" pitchFamily="34" charset="0"/>
              </a:rPr>
              <a:t>, que estaba puesto por el jefe de los eunucos sobre Daniel, Ananías, Misael y Azarías: 12 Te ruego que hagas la prueba con tus siervos por diez días, y nos den legumbres a comer, y agua a beber. 13 Compara luego nuestros rostros con los rostros de los muchachos que comen de la ración de la comida del rey, y haz después con tus siervos según veas. 14 Consintió, pues, con ellos en esto, y probó con ellos diez días. </a:t>
            </a:r>
            <a:r>
              <a:rPr lang="es-ES" sz="1200" b="1" dirty="0">
                <a:latin typeface="Arial" pitchFamily="34" charset="0"/>
                <a:cs typeface="Arial" pitchFamily="34" charset="0"/>
              </a:rPr>
              <a:t>15 Y al cabo de los diez días pareció el rostro de ellos mejor y más robusto que el de los otros muchachos que comían de la porción de la comida del rey. 16 Así, pues, </a:t>
            </a:r>
            <a:r>
              <a:rPr lang="es-ES" sz="1200" b="1" dirty="0" err="1">
                <a:latin typeface="Arial" pitchFamily="34" charset="0"/>
                <a:cs typeface="Arial" pitchFamily="34" charset="0"/>
              </a:rPr>
              <a:t>Melsar</a:t>
            </a:r>
            <a:r>
              <a:rPr lang="es-ES" sz="1200" b="1" dirty="0">
                <a:latin typeface="Arial" pitchFamily="34" charset="0"/>
                <a:cs typeface="Arial" pitchFamily="34" charset="0"/>
              </a:rPr>
              <a:t> se llevaba la porción de la comida de ellos y el vino que habían de beber, y les daba legumbres. 17 A estos cuatro muchachos Dios les dio conocimiento e inteligencia en todas las letras y ciencias; y Daniel tuvo entendimiento en toda visión y sueños.18 Pasados, pues, los días al fin de los cuales había dicho el rey que los trajesen, el jefe de los eunucos los trajo delante de Nabucodonosor. 19 Y el rey habló con ellos, y no fueron hallados entre todos ellos otros como Daniel, Ananías, Misael y Azarías; así, pues, estuvieron delante del rey. 20 En todo asunto de sabiduría e inteligencia que el rey les consultó, los halló diez veces mejores que todos los magos y astrólogos que había en todo su reino. </a:t>
            </a:r>
            <a:endParaRPr lang="es-ES" sz="1200" b="1" dirty="0">
              <a:solidFill>
                <a:srgbClr val="FF0000"/>
              </a:solidFill>
              <a:latin typeface="Arial" pitchFamily="34" charset="0"/>
              <a:cs typeface="Arial" pitchFamily="34" charset="0"/>
            </a:endParaRPr>
          </a:p>
          <a:p>
            <a:pPr algn="just"/>
            <a:r>
              <a:rPr lang="es-ES" sz="1600" b="1" i="1" u="sng" dirty="0">
                <a:solidFill>
                  <a:srgbClr val="FF0000"/>
                </a:solidFill>
                <a:latin typeface="Arial" pitchFamily="34" charset="0"/>
                <a:cs typeface="Arial" pitchFamily="34" charset="0"/>
              </a:rPr>
              <a:t>Fueron 10 veces más sabios</a:t>
            </a:r>
            <a:r>
              <a:rPr lang="es-ES" sz="1600" b="1" i="1" dirty="0">
                <a:solidFill>
                  <a:srgbClr val="FF0000"/>
                </a:solidFill>
                <a:latin typeface="Arial" pitchFamily="34" charset="0"/>
                <a:cs typeface="Arial" pitchFamily="34" charset="0"/>
              </a:rPr>
              <a:t>.</a:t>
            </a:r>
          </a:p>
          <a:p>
            <a:pPr algn="just"/>
            <a:r>
              <a:rPr lang="es-ES" sz="1600" b="1" i="1" dirty="0">
                <a:latin typeface="Arial" pitchFamily="34" charset="0"/>
                <a:cs typeface="Arial" pitchFamily="34" charset="0"/>
              </a:rPr>
              <a:t>También nosotros podemos tener las bendiciones de una mejor salud, una mente más fresca y mayor dinamismo si nos proponemos como Daniel y sus amigos vivir una vida temperante.</a:t>
            </a:r>
            <a:endParaRPr lang="es-ES" sz="1600" b="1" dirty="0">
              <a:latin typeface="Arial" pitchFamily="34" charset="0"/>
              <a:cs typeface="Arial" pitchFamily="34" charset="0"/>
            </a:endParaRPr>
          </a:p>
          <a:p>
            <a:pPr algn="just"/>
            <a:endParaRPr lang="es-ES"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34</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1:8-20</a:t>
            </a:r>
          </a:p>
          <a:p>
            <a:pPr algn="just"/>
            <a:r>
              <a:rPr lang="es-ES" b="1" dirty="0">
                <a:latin typeface="Arial" pitchFamily="34" charset="0"/>
                <a:cs typeface="Arial" pitchFamily="34" charset="0"/>
              </a:rPr>
              <a:t>8 Y Daniel propuso en su corazón no contaminarse con la porción de la comida del rey, ni con el vino que él bebía; pidió, por tanto, al jefe de los eunucos que no se le obligase a contaminarse. 9 Y puso Dios a Daniel en gracia y en buena voluntad con el jefe de los eunucos; 10 y dijo el jefe de los eunucos a Daniel: Temo a mi señor el rey, que señaló vuestra comida y vuestra bebida; pues luego que él vea vuestros rostros más pálidos que los de los muchachos que son semejantes a vosotros, condenaréis para con el rey mi cabeza. 11 Entonces dijo Daniel a </a:t>
            </a:r>
            <a:r>
              <a:rPr lang="es-ES" b="1" dirty="0" err="1">
                <a:latin typeface="Arial" pitchFamily="34" charset="0"/>
                <a:cs typeface="Arial" pitchFamily="34" charset="0"/>
              </a:rPr>
              <a:t>Melsar</a:t>
            </a:r>
            <a:r>
              <a:rPr lang="es-ES" b="1" dirty="0">
                <a:latin typeface="Arial" pitchFamily="34" charset="0"/>
                <a:cs typeface="Arial" pitchFamily="34" charset="0"/>
              </a:rPr>
              <a:t>, que estaba puesto por el jefe de los eunucos sobre Daniel, Ananías, Misael y Azarías: 12 Te ruego que hagas la prueba con tus siervos por diez días, y nos den legumbres a comer, y agua a beber. 13 Compara luego nuestros rostros con los rostros de los muchachos que comen de la ración de la comida del rey, y haz después con tus siervos según veas. 14 Consintió, pues, con ellos en esto, y probó con ellos diez días. </a:t>
            </a:r>
            <a:r>
              <a:rPr lang="es-ES" sz="1200" b="1" dirty="0">
                <a:latin typeface="Arial" pitchFamily="34" charset="0"/>
                <a:cs typeface="Arial" pitchFamily="34" charset="0"/>
              </a:rPr>
              <a:t>15 Y al cabo de los diez días pareció el rostro de ellos mejor y más robusto que el de los otros muchachos que comían de la porción de la comida del rey. 16 Así, pues, </a:t>
            </a:r>
            <a:r>
              <a:rPr lang="es-ES" sz="1200" b="1" dirty="0" err="1">
                <a:latin typeface="Arial" pitchFamily="34" charset="0"/>
                <a:cs typeface="Arial" pitchFamily="34" charset="0"/>
              </a:rPr>
              <a:t>Melsar</a:t>
            </a:r>
            <a:r>
              <a:rPr lang="es-ES" sz="1200" b="1" dirty="0">
                <a:latin typeface="Arial" pitchFamily="34" charset="0"/>
                <a:cs typeface="Arial" pitchFamily="34" charset="0"/>
              </a:rPr>
              <a:t> se llevaba la porción de la comida de ellos y el vino que habían de beber, y les daba legumbres. 17 A estos cuatro muchachos Dios les dio conocimiento e inteligencia en todas las letras y ciencias; y Daniel tuvo entendimiento en toda visión y sueños.18 Pasados, pues, los días al fin de los cuales había dicho el rey que los trajesen, el jefe de los eunucos los trajo delante de Nabucodonosor. 19 Y el rey habló con ellos, y no fueron hallados entre todos ellos otros como Daniel, Ananías, Misael y Azarías; así, pues, estuvieron delante del rey. 20 En todo asunto de sabiduría e inteligencia que el rey les consultó, los halló diez veces mejores que todos los magos y astrólogos que había en todo su reino. </a:t>
            </a:r>
            <a:endParaRPr lang="es-ES" sz="1200" b="1" dirty="0">
              <a:solidFill>
                <a:srgbClr val="FF0000"/>
              </a:solidFill>
              <a:latin typeface="Arial" pitchFamily="34" charset="0"/>
              <a:cs typeface="Arial" pitchFamily="34" charset="0"/>
            </a:endParaRPr>
          </a:p>
          <a:p>
            <a:pPr algn="just"/>
            <a:r>
              <a:rPr lang="es-ES" sz="1600" b="1" i="1" u="sng" dirty="0">
                <a:solidFill>
                  <a:srgbClr val="FF0000"/>
                </a:solidFill>
                <a:latin typeface="Arial" pitchFamily="34" charset="0"/>
                <a:cs typeface="Arial" pitchFamily="34" charset="0"/>
              </a:rPr>
              <a:t>Fueron 10 veces más sabios</a:t>
            </a:r>
            <a:r>
              <a:rPr lang="es-ES" sz="1600" b="1" i="1" dirty="0">
                <a:solidFill>
                  <a:srgbClr val="FF0000"/>
                </a:solidFill>
                <a:latin typeface="Arial" pitchFamily="34" charset="0"/>
                <a:cs typeface="Arial" pitchFamily="34" charset="0"/>
              </a:rPr>
              <a:t>.</a:t>
            </a:r>
          </a:p>
          <a:p>
            <a:pPr algn="just"/>
            <a:r>
              <a:rPr lang="es-ES" sz="1600" b="1" i="1" dirty="0">
                <a:latin typeface="Arial" pitchFamily="34" charset="0"/>
                <a:cs typeface="Arial" pitchFamily="34" charset="0"/>
              </a:rPr>
              <a:t>También nosotros podemos tener las bendiciones de una mejor salud, una mente más fresca y mayor dinamismo si nos proponemos como Daniel y sus amigos vivir una vida temperante.</a:t>
            </a:r>
            <a:endParaRPr lang="es-ES" sz="1600" b="1" dirty="0">
              <a:latin typeface="Arial" pitchFamily="34" charset="0"/>
              <a:cs typeface="Arial" pitchFamily="34" charset="0"/>
            </a:endParaRPr>
          </a:p>
          <a:p>
            <a:pPr algn="just"/>
            <a:endParaRPr lang="es-ES"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35</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1:8-20</a:t>
            </a:r>
          </a:p>
          <a:p>
            <a:pPr algn="just"/>
            <a:r>
              <a:rPr lang="es-ES" b="1" dirty="0">
                <a:latin typeface="Arial" pitchFamily="34" charset="0"/>
                <a:cs typeface="Arial" pitchFamily="34" charset="0"/>
              </a:rPr>
              <a:t>8 Y Daniel propuso en su corazón no contaminarse con la porción de la comida del rey, ni con el vino que él bebía; pidió, por tanto, al jefe de los eunucos que no se le obligase a contaminarse. 9 Y puso Dios a Daniel en gracia y en buena voluntad con el jefe de los eunucos; 10 y dijo el jefe de los eunucos a Daniel: Temo a mi señor el rey, que señaló vuestra comida y vuestra bebida; pues luego que él vea vuestros rostros más pálidos que los de los muchachos que son semejantes a vosotros, condenaréis para con el rey mi cabeza. 11 Entonces dijo Daniel a </a:t>
            </a:r>
            <a:r>
              <a:rPr lang="es-ES" b="1" dirty="0" err="1">
                <a:latin typeface="Arial" pitchFamily="34" charset="0"/>
                <a:cs typeface="Arial" pitchFamily="34" charset="0"/>
              </a:rPr>
              <a:t>Melsar</a:t>
            </a:r>
            <a:r>
              <a:rPr lang="es-ES" b="1" dirty="0">
                <a:latin typeface="Arial" pitchFamily="34" charset="0"/>
                <a:cs typeface="Arial" pitchFamily="34" charset="0"/>
              </a:rPr>
              <a:t>, que estaba puesto por el jefe de los eunucos sobre Daniel, Ananías, Misael y Azarías: 12 Te ruego que hagas la prueba con tus siervos por diez días, y nos den legumbres a comer, y agua a beber. 13 Compara luego nuestros rostros con los rostros de los muchachos que comen de la ración de la comida del rey, y haz después con tus siervos según veas. 14 Consintió, pues, con ellos en esto, y probó con ellos diez días. </a:t>
            </a:r>
            <a:r>
              <a:rPr lang="es-ES" sz="1200" b="1" dirty="0">
                <a:latin typeface="Arial" pitchFamily="34" charset="0"/>
                <a:cs typeface="Arial" pitchFamily="34" charset="0"/>
              </a:rPr>
              <a:t>15 Y al cabo de los diez días pareció el rostro de ellos mejor y más robusto que el de los otros muchachos que comían de la porción de la comida del rey. 16 Así, pues, </a:t>
            </a:r>
            <a:r>
              <a:rPr lang="es-ES" sz="1200" b="1" dirty="0" err="1">
                <a:latin typeface="Arial" pitchFamily="34" charset="0"/>
                <a:cs typeface="Arial" pitchFamily="34" charset="0"/>
              </a:rPr>
              <a:t>Melsar</a:t>
            </a:r>
            <a:r>
              <a:rPr lang="es-ES" sz="1200" b="1" dirty="0">
                <a:latin typeface="Arial" pitchFamily="34" charset="0"/>
                <a:cs typeface="Arial" pitchFamily="34" charset="0"/>
              </a:rPr>
              <a:t> se llevaba la porción de la comida de ellos y el vino que habían de beber, y les daba legumbres. 17 A estos cuatro muchachos Dios les dio conocimiento e inteligencia en todas las letras y ciencias; y Daniel tuvo entendimiento en toda visión y sueños.18 Pasados, pues, los días al fin de los cuales había dicho el rey que los trajesen, el jefe de los eunucos los trajo delante de Nabucodonosor. 19 Y el rey habló con ellos, y no fueron hallados entre todos ellos otros como Daniel, Ananías, Misael y Azarías; así, pues, estuvieron delante del rey. 20 En todo asunto de sabiduría e inteligencia que el rey les consultó, los halló diez veces mejores que todos los magos y astrólogos que había en todo su reino. </a:t>
            </a:r>
            <a:endParaRPr lang="es-ES" sz="1200" b="1" dirty="0">
              <a:solidFill>
                <a:srgbClr val="FF0000"/>
              </a:solidFill>
              <a:latin typeface="Arial" pitchFamily="34" charset="0"/>
              <a:cs typeface="Arial" pitchFamily="34" charset="0"/>
            </a:endParaRPr>
          </a:p>
          <a:p>
            <a:pPr algn="just"/>
            <a:r>
              <a:rPr lang="es-ES" sz="1600" b="1" i="1" u="sng" dirty="0">
                <a:solidFill>
                  <a:srgbClr val="FF0000"/>
                </a:solidFill>
                <a:latin typeface="Arial" pitchFamily="34" charset="0"/>
                <a:cs typeface="Arial" pitchFamily="34" charset="0"/>
              </a:rPr>
              <a:t>Fueron 10 veces más sabios</a:t>
            </a:r>
            <a:r>
              <a:rPr lang="es-ES" sz="1600" b="1" i="1" dirty="0">
                <a:solidFill>
                  <a:srgbClr val="FF0000"/>
                </a:solidFill>
                <a:latin typeface="Arial" pitchFamily="34" charset="0"/>
                <a:cs typeface="Arial" pitchFamily="34" charset="0"/>
              </a:rPr>
              <a:t>.</a:t>
            </a:r>
          </a:p>
          <a:p>
            <a:pPr algn="just"/>
            <a:r>
              <a:rPr lang="es-ES" sz="1600" b="1" i="1" dirty="0">
                <a:latin typeface="Arial" pitchFamily="34" charset="0"/>
                <a:cs typeface="Arial" pitchFamily="34" charset="0"/>
              </a:rPr>
              <a:t>También nosotros podemos tener las bendiciones de una mejor salud, una mente más fresca y mayor dinamismo si nos proponemos como Daniel y sus amigos vivir una vida temperante.</a:t>
            </a:r>
            <a:endParaRPr lang="es-ES" sz="1600" b="1" dirty="0">
              <a:latin typeface="Arial" pitchFamily="34" charset="0"/>
              <a:cs typeface="Arial" pitchFamily="34" charset="0"/>
            </a:endParaRPr>
          </a:p>
          <a:p>
            <a:pPr algn="just"/>
            <a:endParaRPr lang="es-ES"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36</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1:8-20</a:t>
            </a:r>
          </a:p>
          <a:p>
            <a:pPr algn="just"/>
            <a:r>
              <a:rPr lang="es-ES" b="1" dirty="0">
                <a:latin typeface="Arial" pitchFamily="34" charset="0"/>
                <a:cs typeface="Arial" pitchFamily="34" charset="0"/>
              </a:rPr>
              <a:t>8 Y Daniel propuso en su corazón no contaminarse con la porción de la comida del rey, ni con el vino que él bebía; pidió, por tanto, al jefe de los eunucos que no se le obligase a contaminarse. 9 Y puso Dios a Daniel en gracia y en buena voluntad con el jefe de los eunucos; 10 y dijo el jefe de los eunucos a Daniel: Temo a mi señor el rey, que señaló vuestra comida y vuestra bebida; pues luego que él vea vuestros rostros más pálidos que los de los muchachos que son semejantes a vosotros, condenaréis para con el rey mi cabeza. 11 Entonces dijo Daniel a </a:t>
            </a:r>
            <a:r>
              <a:rPr lang="es-ES" b="1" dirty="0" err="1">
                <a:latin typeface="Arial" pitchFamily="34" charset="0"/>
                <a:cs typeface="Arial" pitchFamily="34" charset="0"/>
              </a:rPr>
              <a:t>Melsar</a:t>
            </a:r>
            <a:r>
              <a:rPr lang="es-ES" b="1" dirty="0">
                <a:latin typeface="Arial" pitchFamily="34" charset="0"/>
                <a:cs typeface="Arial" pitchFamily="34" charset="0"/>
              </a:rPr>
              <a:t>, que estaba puesto por el jefe de los eunucos sobre Daniel, Ananías, Misael y Azarías: 12 Te ruego que hagas la prueba con tus siervos por diez días, y nos den legumbres a comer, y agua a beber. 13 Compara luego nuestros rostros con los rostros de los muchachos que comen de la ración de la comida del rey, y haz después con tus siervos según veas. 14 Consintió, pues, con ellos en esto, y probó con ellos diez días. </a:t>
            </a:r>
            <a:r>
              <a:rPr lang="es-ES" sz="1200" b="1" dirty="0">
                <a:latin typeface="Arial" pitchFamily="34" charset="0"/>
                <a:cs typeface="Arial" pitchFamily="34" charset="0"/>
              </a:rPr>
              <a:t>15 Y al cabo de los diez días pareció el rostro de ellos mejor y más robusto que el de los otros muchachos que comían de la porción de la comida del rey. 16 Así, pues, </a:t>
            </a:r>
            <a:r>
              <a:rPr lang="es-ES" sz="1200" b="1" dirty="0" err="1">
                <a:latin typeface="Arial" pitchFamily="34" charset="0"/>
                <a:cs typeface="Arial" pitchFamily="34" charset="0"/>
              </a:rPr>
              <a:t>Melsar</a:t>
            </a:r>
            <a:r>
              <a:rPr lang="es-ES" sz="1200" b="1" dirty="0">
                <a:latin typeface="Arial" pitchFamily="34" charset="0"/>
                <a:cs typeface="Arial" pitchFamily="34" charset="0"/>
              </a:rPr>
              <a:t> se llevaba la porción de la comida de ellos y el vino que habían de beber, y les daba legumbres. 17 A estos cuatro muchachos Dios les dio conocimiento e inteligencia en todas las letras y ciencias; y Daniel tuvo entendimiento en toda visión y sueños.18 Pasados, pues, los días al fin de los cuales había dicho el rey que los trajesen, el jefe de los eunucos los trajo delante de Nabucodonosor. 19 Y el rey habló con ellos, y no fueron hallados entre todos ellos otros como Daniel, Ananías, Misael y Azarías; así, pues, estuvieron delante del rey. 20 En todo asunto de sabiduría e inteligencia que el rey les consultó, los halló diez veces mejores que todos los magos y astrólogos que había en todo su reino. </a:t>
            </a:r>
            <a:endParaRPr lang="es-ES" sz="1200" b="1" dirty="0">
              <a:solidFill>
                <a:srgbClr val="FF0000"/>
              </a:solidFill>
              <a:latin typeface="Arial" pitchFamily="34" charset="0"/>
              <a:cs typeface="Arial" pitchFamily="34" charset="0"/>
            </a:endParaRPr>
          </a:p>
          <a:p>
            <a:pPr algn="just"/>
            <a:r>
              <a:rPr lang="es-ES" sz="1600" b="1" i="1" u="sng" dirty="0">
                <a:solidFill>
                  <a:srgbClr val="FF0000"/>
                </a:solidFill>
                <a:latin typeface="Arial" pitchFamily="34" charset="0"/>
                <a:cs typeface="Arial" pitchFamily="34" charset="0"/>
              </a:rPr>
              <a:t>Fueron 10 veces más sabios</a:t>
            </a:r>
            <a:r>
              <a:rPr lang="es-ES" sz="1600" b="1" i="1" dirty="0">
                <a:solidFill>
                  <a:srgbClr val="FF0000"/>
                </a:solidFill>
                <a:latin typeface="Arial" pitchFamily="34" charset="0"/>
                <a:cs typeface="Arial" pitchFamily="34" charset="0"/>
              </a:rPr>
              <a:t>.</a:t>
            </a:r>
          </a:p>
          <a:p>
            <a:pPr algn="just"/>
            <a:r>
              <a:rPr lang="es-ES" sz="1600" b="1" i="1" dirty="0">
                <a:latin typeface="Arial" pitchFamily="34" charset="0"/>
                <a:cs typeface="Arial" pitchFamily="34" charset="0"/>
              </a:rPr>
              <a:t>También nosotros podemos tener las bendiciones de una mejor salud, una mente más fresca y mayor dinamismo si nos proponemos como Daniel y sus amigos vivir una vida temperante.</a:t>
            </a:r>
            <a:endParaRPr lang="es-ES" sz="1600" b="1" dirty="0">
              <a:latin typeface="Arial" pitchFamily="34" charset="0"/>
              <a:cs typeface="Arial" pitchFamily="34" charset="0"/>
            </a:endParaRPr>
          </a:p>
          <a:p>
            <a:pPr algn="just"/>
            <a:endParaRPr lang="es-ES"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37</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1:8-20</a:t>
            </a:r>
          </a:p>
          <a:p>
            <a:pPr algn="just"/>
            <a:r>
              <a:rPr lang="es-ES" b="1" dirty="0">
                <a:latin typeface="Arial" pitchFamily="34" charset="0"/>
                <a:cs typeface="Arial" pitchFamily="34" charset="0"/>
              </a:rPr>
              <a:t>8 Y Daniel propuso en su corazón no contaminarse con la porción de la comida del rey, ni con el vino que él bebía; pidió, por tanto, al jefe de los eunucos que no se le obligase a contaminarse. 9 Y puso Dios a Daniel en gracia y en buena voluntad con el jefe de los eunucos; 10 y dijo el jefe de los eunucos a Daniel: Temo a mi señor el rey, que señaló vuestra comida y vuestra bebida; pues luego que él vea vuestros rostros más pálidos que los de los muchachos que son semejantes a vosotros, condenaréis para con el rey mi cabeza. 11 Entonces dijo Daniel a </a:t>
            </a:r>
            <a:r>
              <a:rPr lang="es-ES" b="1" dirty="0" err="1">
                <a:latin typeface="Arial" pitchFamily="34" charset="0"/>
                <a:cs typeface="Arial" pitchFamily="34" charset="0"/>
              </a:rPr>
              <a:t>Melsar</a:t>
            </a:r>
            <a:r>
              <a:rPr lang="es-ES" b="1" dirty="0">
                <a:latin typeface="Arial" pitchFamily="34" charset="0"/>
                <a:cs typeface="Arial" pitchFamily="34" charset="0"/>
              </a:rPr>
              <a:t>, que estaba puesto por el jefe de los eunucos sobre Daniel, Ananías, Misael y Azarías: 12 Te ruego que hagas la prueba con tus siervos por diez días, y nos den legumbres a comer, y agua a beber. 13 Compara luego nuestros rostros con los rostros de los muchachos que comen de la ración de la comida del rey, y haz después con tus siervos según veas. 14 Consintió, pues, con ellos en esto, y probó con ellos diez días. </a:t>
            </a:r>
            <a:r>
              <a:rPr lang="es-ES" sz="1200" b="1" dirty="0">
                <a:latin typeface="Arial" pitchFamily="34" charset="0"/>
                <a:cs typeface="Arial" pitchFamily="34" charset="0"/>
              </a:rPr>
              <a:t>15 Y al cabo de los diez días pareció el rostro de ellos mejor y más robusto que el de los otros muchachos que comían de la porción de la comida del rey. 16 Así, pues, </a:t>
            </a:r>
            <a:r>
              <a:rPr lang="es-ES" sz="1200" b="1" dirty="0" err="1">
                <a:latin typeface="Arial" pitchFamily="34" charset="0"/>
                <a:cs typeface="Arial" pitchFamily="34" charset="0"/>
              </a:rPr>
              <a:t>Melsar</a:t>
            </a:r>
            <a:r>
              <a:rPr lang="es-ES" sz="1200" b="1" dirty="0">
                <a:latin typeface="Arial" pitchFamily="34" charset="0"/>
                <a:cs typeface="Arial" pitchFamily="34" charset="0"/>
              </a:rPr>
              <a:t> se llevaba la porción de la comida de ellos y el vino que habían de beber, y les daba legumbres. 17 A estos cuatro muchachos Dios les dio conocimiento e inteligencia en todas las letras y ciencias; y Daniel tuvo entendimiento en toda visión y sueños.18 Pasados, pues, los días al fin de los cuales había dicho el rey que los trajesen, el jefe de los eunucos los trajo delante de Nabucodonosor. 19 Y el rey habló con ellos, y no fueron hallados entre todos ellos otros como Daniel, Ananías, Misael y Azarías; así, pues, estuvieron delante del rey. 20 En todo asunto de sabiduría e inteligencia que el rey les consultó, los halló diez veces mejores que todos los magos y astrólogos que había en todo su reino. </a:t>
            </a:r>
            <a:endParaRPr lang="es-ES" sz="1200" b="1" dirty="0">
              <a:solidFill>
                <a:srgbClr val="FF0000"/>
              </a:solidFill>
              <a:latin typeface="Arial" pitchFamily="34" charset="0"/>
              <a:cs typeface="Arial" pitchFamily="34" charset="0"/>
            </a:endParaRPr>
          </a:p>
          <a:p>
            <a:pPr algn="just"/>
            <a:r>
              <a:rPr lang="es-ES" sz="1600" b="1" i="1" u="sng" dirty="0">
                <a:solidFill>
                  <a:srgbClr val="FF0000"/>
                </a:solidFill>
                <a:latin typeface="Arial" pitchFamily="34" charset="0"/>
                <a:cs typeface="Arial" pitchFamily="34" charset="0"/>
              </a:rPr>
              <a:t>Fueron 10 veces más sabios</a:t>
            </a:r>
            <a:r>
              <a:rPr lang="es-ES" sz="1600" b="1" i="1" dirty="0">
                <a:solidFill>
                  <a:srgbClr val="FF0000"/>
                </a:solidFill>
                <a:latin typeface="Arial" pitchFamily="34" charset="0"/>
                <a:cs typeface="Arial" pitchFamily="34" charset="0"/>
              </a:rPr>
              <a:t>.</a:t>
            </a:r>
          </a:p>
          <a:p>
            <a:pPr algn="just"/>
            <a:r>
              <a:rPr lang="es-ES" sz="1600" b="1" i="1" dirty="0">
                <a:latin typeface="Arial" pitchFamily="34" charset="0"/>
                <a:cs typeface="Arial" pitchFamily="34" charset="0"/>
              </a:rPr>
              <a:t>También nosotros podemos tener las bendiciones de una mejor salud, una mente más fresca y mayor dinamismo si nos proponemos como Daniel y sus amigos vivir una vida temperante.</a:t>
            </a:r>
            <a:endParaRPr lang="es-ES" sz="1600" b="1" dirty="0">
              <a:latin typeface="Arial" pitchFamily="34" charset="0"/>
              <a:cs typeface="Arial" pitchFamily="34" charset="0"/>
            </a:endParaRPr>
          </a:p>
          <a:p>
            <a:pPr algn="just"/>
            <a:endParaRPr lang="es-ES"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38</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8. ¿Qué ventajas tiene la alimentación lacto - ovo - vegetariana?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39</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Dios quiere que tengamos salud, que vivamos sanos y felices, </a:t>
            </a:r>
          </a:p>
          <a:p>
            <a:pPr marL="0" indent="0">
              <a:buNone/>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3Juan 2.</a:t>
            </a:r>
          </a:p>
          <a:p>
            <a:pPr marL="0" indent="0">
              <a:buNone/>
            </a:pPr>
            <a:r>
              <a:rPr lang="es-AR" sz="1200" b="1" i="0" kern="1200" baseline="30000" dirty="0">
                <a:solidFill>
                  <a:schemeClr val="tx1"/>
                </a:solidFill>
                <a:effectLst/>
                <a:latin typeface="+mn-lt"/>
                <a:ea typeface="+mn-ea"/>
                <a:cs typeface="+mn-cs"/>
              </a:rPr>
              <a:t>2</a:t>
            </a:r>
            <a:r>
              <a:rPr lang="pt-PT" sz="1200" b="0" i="0" kern="1200" dirty="0">
                <a:solidFill>
                  <a:schemeClr val="tx1"/>
                </a:solidFill>
                <a:effectLst/>
                <a:latin typeface="+mn-lt"/>
                <a:ea typeface="+mn-ea"/>
                <a:cs typeface="+mn-cs"/>
              </a:rPr>
              <a:t>Amado, acima de tudo, faço votos por tua prosperidade e saúde, assim como é próspera a tua alma.</a:t>
            </a:r>
            <a:r>
              <a:rPr lang="es-AR" sz="1200" b="0" i="0" kern="1200" dirty="0">
                <a:solidFill>
                  <a:schemeClr val="tx1"/>
                </a:solidFill>
                <a:effectLst/>
                <a:latin typeface="+mn-lt"/>
                <a:ea typeface="+mn-ea"/>
                <a:cs typeface="+mn-cs"/>
              </a:rPr>
              <a:t>.</a:t>
            </a:r>
            <a:endParaRPr lang="es-ES"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endParaRPr>
          </a:p>
          <a:p>
            <a:pPr marL="0" indent="0">
              <a:buNone/>
            </a:pPr>
            <a:endPar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endParaRPr>
          </a:p>
          <a:p>
            <a:pPr marL="0" indent="0">
              <a:buNone/>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Nuestra felicidad está íntimamente relacionada con la salud.</a:t>
            </a: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a:t>
            </a:fld>
            <a:endParaRPr lang="es-ES"/>
          </a:p>
        </p:txBody>
      </p:sp>
    </p:spTree>
    <p:extLst>
      <p:ext uri="{BB962C8B-B14F-4D97-AF65-F5344CB8AC3E}">
        <p14:creationId xmlns:p14="http://schemas.microsoft.com/office/powerpoint/2010/main" val="1638444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40</a:t>
            </a:fld>
            <a:endParaRPr lang="es-ES"/>
          </a:p>
        </p:txBody>
      </p:sp>
    </p:spTree>
    <p:extLst>
      <p:ext uri="{BB962C8B-B14F-4D97-AF65-F5344CB8AC3E}">
        <p14:creationId xmlns:p14="http://schemas.microsoft.com/office/powerpoint/2010/main" val="1638444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Morales: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Compasión hacia los animales.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Menor excitación hacia las bajas pasiones.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Menor irritabilidad, pues la carne contiene estimulantes.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	Se evita embotar las sensibilidades morales.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	Menor costo, más personas pueden comer.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f )	Se evita la tendencia a la homosexualidad por pollos alimentados con hormonas femeninas.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g)	Se desarrolla mayor compasión hacia nuestros semejantes.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41</a:t>
            </a:fld>
            <a:endParaRPr lang="es-ES"/>
          </a:p>
        </p:txBody>
      </p:sp>
    </p:spTree>
    <p:extLst>
      <p:ext uri="{BB962C8B-B14F-4D97-AF65-F5344CB8AC3E}">
        <p14:creationId xmlns:p14="http://schemas.microsoft.com/office/powerpoint/2010/main" val="1638444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Espirituales: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Menos riesgo de embotar las finas sensibilidades de la mente.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Practicamos la temperancia y el dominio propio.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Mayor espiritualidad.</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	No destruimos seres creados por Dios, para satisfacer nuestros apetitos.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	No hay peligro de consumir sangre de animales, prohibida por Dios.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f)	Honramos y glorificamos a Dios al cuidarnos el cuerpo.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g)	Regresamos al régimen original cumpliendo el plan de Dios para este tiempo.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42</a:t>
            </a:fld>
            <a:endParaRPr lang="es-ES"/>
          </a:p>
        </p:txBody>
      </p:sp>
    </p:spTree>
    <p:extLst>
      <p:ext uri="{BB962C8B-B14F-4D97-AF65-F5344CB8AC3E}">
        <p14:creationId xmlns:p14="http://schemas.microsoft.com/office/powerpoint/2010/main" val="1638444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1:8-20</a:t>
            </a:r>
          </a:p>
          <a:p>
            <a:pPr algn="just"/>
            <a:r>
              <a:rPr lang="es-ES" b="1" dirty="0">
                <a:latin typeface="Arial" pitchFamily="34" charset="0"/>
                <a:cs typeface="Arial" pitchFamily="34" charset="0"/>
              </a:rPr>
              <a:t>8 Y Daniel propuso en su corazón no contaminarse con la porción de la comida del rey, ni con el vino que él bebía; pidió, por tanto, al jefe de los eunucos que no se le obligase a contaminarse. 9 Y puso Dios a Daniel en gracia y en buena voluntad con el jefe de los eunucos; 10 y dijo el jefe de los eunucos a Daniel: Temo a mi señor el rey, que señaló vuestra comida y vuestra bebida; pues luego que él vea vuestros rostros más pálidos que los de los muchachos que son semejantes a vosotros, condenaréis para con el rey mi cabeza. 11 Entonces dijo Daniel a </a:t>
            </a:r>
            <a:r>
              <a:rPr lang="es-ES" b="1" dirty="0" err="1">
                <a:latin typeface="Arial" pitchFamily="34" charset="0"/>
                <a:cs typeface="Arial" pitchFamily="34" charset="0"/>
              </a:rPr>
              <a:t>Melsar</a:t>
            </a:r>
            <a:r>
              <a:rPr lang="es-ES" b="1" dirty="0">
                <a:latin typeface="Arial" pitchFamily="34" charset="0"/>
                <a:cs typeface="Arial" pitchFamily="34" charset="0"/>
              </a:rPr>
              <a:t>, que estaba puesto por el jefe de los eunucos sobre Daniel, Ananías, Misael y Azarías: 12 Te ruego que hagas la prueba con tus siervos por diez días, y nos den legumbres a comer, y agua a beber. 13 Compara luego nuestros rostros con los rostros de los muchachos que comen de la ración de la comida del rey, y haz después con tus siervos según veas. 14 Consintió, pues, con ellos en esto, y probó con ellos diez días. </a:t>
            </a:r>
            <a:r>
              <a:rPr lang="es-ES" sz="1200" b="1" dirty="0">
                <a:latin typeface="Arial" pitchFamily="34" charset="0"/>
                <a:cs typeface="Arial" pitchFamily="34" charset="0"/>
              </a:rPr>
              <a:t>15 Y al cabo de los diez días pareció el rostro de ellos mejor y más robusto que el de los otros muchachos que comían de la porción de la comida del rey. 16 Así, pues, </a:t>
            </a:r>
            <a:r>
              <a:rPr lang="es-ES" sz="1200" b="1" dirty="0" err="1">
                <a:latin typeface="Arial" pitchFamily="34" charset="0"/>
                <a:cs typeface="Arial" pitchFamily="34" charset="0"/>
              </a:rPr>
              <a:t>Melsar</a:t>
            </a:r>
            <a:r>
              <a:rPr lang="es-ES" sz="1200" b="1" dirty="0">
                <a:latin typeface="Arial" pitchFamily="34" charset="0"/>
                <a:cs typeface="Arial" pitchFamily="34" charset="0"/>
              </a:rPr>
              <a:t> se llevaba la porción de la comida de ellos y el vino que habían de beber, y les daba legumbres. 17 A estos cuatro muchachos Dios les dio conocimiento e inteligencia en todas las letras y ciencias; y Daniel tuvo entendimiento en toda visión y sueños.18 Pasados, pues, los días al fin de los cuales había dicho el rey que los trajesen, el jefe de los eunucos los trajo delante de Nabucodonosor. 19 Y el rey habló con ellos, y no fueron hallados entre todos ellos otros como Daniel, Ananías, Misael y Azarías; así, pues, estuvieron delante del rey. 20 En todo asunto de sabiduría e inteligencia que el rey les consultó, los halló diez veces mejores que todos los magos y astrólogos que había en todo su reino. </a:t>
            </a:r>
            <a:endParaRPr lang="es-ES" sz="1200" b="1" dirty="0">
              <a:solidFill>
                <a:srgbClr val="FF0000"/>
              </a:solidFill>
              <a:latin typeface="Arial" pitchFamily="34" charset="0"/>
              <a:cs typeface="Arial" pitchFamily="34" charset="0"/>
            </a:endParaRPr>
          </a:p>
          <a:p>
            <a:pPr algn="just"/>
            <a:r>
              <a:rPr lang="es-ES" sz="1600" b="1" i="1" u="sng" dirty="0">
                <a:solidFill>
                  <a:srgbClr val="FF0000"/>
                </a:solidFill>
                <a:latin typeface="Arial" pitchFamily="34" charset="0"/>
                <a:cs typeface="Arial" pitchFamily="34" charset="0"/>
              </a:rPr>
              <a:t>Fueron 10 veces más sabios</a:t>
            </a:r>
            <a:r>
              <a:rPr lang="es-ES" sz="1600" b="1" i="1" dirty="0">
                <a:solidFill>
                  <a:srgbClr val="FF0000"/>
                </a:solidFill>
                <a:latin typeface="Arial" pitchFamily="34" charset="0"/>
                <a:cs typeface="Arial" pitchFamily="34" charset="0"/>
              </a:rPr>
              <a:t>.</a:t>
            </a:r>
          </a:p>
          <a:p>
            <a:pPr algn="just"/>
            <a:r>
              <a:rPr lang="es-ES" sz="1600" b="1" i="1" dirty="0">
                <a:latin typeface="Arial" pitchFamily="34" charset="0"/>
                <a:cs typeface="Arial" pitchFamily="34" charset="0"/>
              </a:rPr>
              <a:t>También nosotros podemos tener las bendiciones de una mejor salud, una mente más fresca y mayor dinamismo si nos proponemos como Daniel y sus amigos vivir una vida temperante.</a:t>
            </a:r>
            <a:endParaRPr lang="es-ES" sz="1600" b="1" dirty="0">
              <a:latin typeface="Arial" pitchFamily="34" charset="0"/>
              <a:cs typeface="Arial" pitchFamily="34" charset="0"/>
            </a:endParaRPr>
          </a:p>
          <a:p>
            <a:pPr algn="just"/>
            <a:endParaRPr lang="es-ES"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43</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Sexta clave:</a:t>
            </a:r>
            <a:r>
              <a:rPr lang="es-ES_tradnl" sz="1200" kern="1200" dirty="0">
                <a:solidFill>
                  <a:schemeClr val="tx1"/>
                </a:solidFill>
                <a:effectLst/>
                <a:latin typeface="+mn-lt"/>
                <a:ea typeface="+mn-ea"/>
                <a:cs typeface="+mn-cs"/>
              </a:rPr>
              <a:t> Evítense los estimulantes y las drogas.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tabaco es un asesino implacable que mata a millones, ya que de cinco fumadores, uno muere de cáncer. No debemos destruir nuestro cuerpo que es templo de Dios, (1ª Corintios 3:16-17).</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44</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¿Qué dice la Biblia sobre el consumo de bebidas alcohólicas?</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45</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solidFill>
                  <a:srgbClr val="FF0000"/>
                </a:solidFill>
                <a:latin typeface="Arial" pitchFamily="34" charset="0"/>
                <a:cs typeface="Arial" pitchFamily="34" charset="0"/>
              </a:rPr>
              <a:t>Proverbios 20:1 </a:t>
            </a:r>
          </a:p>
          <a:p>
            <a:r>
              <a:rPr lang="es-ES" sz="1200" b="1" dirty="0">
                <a:latin typeface="Arial" pitchFamily="34" charset="0"/>
                <a:cs typeface="Arial" pitchFamily="34" charset="0"/>
              </a:rPr>
              <a:t>El vino es escarnecedor, la sidra alborotadora, Y cualquiera que por ellos yerra no es sabio.</a:t>
            </a:r>
            <a:endParaRPr lang="es-ES"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46</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Proverbios 23:29-33</a:t>
            </a:r>
            <a:endParaRPr lang="es-ES"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47</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Proverbios 23:29-33</a:t>
            </a:r>
            <a:endParaRPr lang="es-ES"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48</a:t>
            </a:fld>
            <a:endParaRPr lang="es-ES"/>
          </a:p>
        </p:txBody>
      </p:sp>
    </p:spTree>
    <p:extLst>
      <p:ext uri="{BB962C8B-B14F-4D97-AF65-F5344CB8AC3E}">
        <p14:creationId xmlns:p14="http://schemas.microsoft.com/office/powerpoint/2010/main" val="4238071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10. Juan el bautista, quien preparó la primera venida de Jesús, ¿qué alimentación debía llevar desde el vientre de su madre?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49</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Démosle importancia a nuestro cuerpo pues Dios lo considera un templo, 1ª Corintios 6:19-20.</a:t>
            </a:r>
          </a:p>
          <a:p>
            <a:pPr fontAlgn="base"/>
            <a:r>
              <a:rPr lang="es-AR" sz="1200" b="1" i="0" kern="1200" baseline="30000" dirty="0">
                <a:solidFill>
                  <a:schemeClr val="tx1"/>
                </a:solidFill>
                <a:effectLst/>
                <a:latin typeface="+mn-lt"/>
                <a:ea typeface="+mn-ea"/>
                <a:cs typeface="+mn-cs"/>
              </a:rPr>
              <a:t>19 </a:t>
            </a:r>
            <a:r>
              <a:rPr lang="pt-PT" sz="1200" b="0" i="0" kern="1200" dirty="0">
                <a:solidFill>
                  <a:schemeClr val="tx1"/>
                </a:solidFill>
                <a:effectLst/>
                <a:latin typeface="+mn-lt"/>
                <a:ea typeface="+mn-ea"/>
                <a:cs typeface="+mn-cs"/>
              </a:rPr>
              <a:t>Acaso, não sabeis que o vosso corpo é santuário do Espírito Santo, que está em vós, o qual tendes da parte de Deus, e que não sois de vós mesmos?</a:t>
            </a:r>
          </a:p>
          <a:p>
            <a:pPr fontAlgn="base"/>
            <a:r>
              <a:rPr lang="pt-PT" sz="1200" b="0" i="0" kern="1200" dirty="0">
                <a:solidFill>
                  <a:schemeClr val="tx1"/>
                </a:solidFill>
                <a:effectLst/>
                <a:latin typeface="+mn-lt"/>
                <a:ea typeface="+mn-ea"/>
                <a:cs typeface="+mn-cs"/>
              </a:rPr>
              <a:t>20 Porque fostes comprados por preço. Agora, pois, glorificai a Deus no vosso corpo</a:t>
            </a:r>
            <a:r>
              <a:rPr lang="es-AR" sz="1200" b="0" i="0" kern="1200" dirty="0">
                <a:solidFill>
                  <a:schemeClr val="tx1"/>
                </a:solidFill>
                <a:effectLst/>
                <a:latin typeface="+mn-lt"/>
                <a:ea typeface="+mn-ea"/>
                <a:cs typeface="+mn-cs"/>
              </a:rPr>
              <a:t>.</a:t>
            </a:r>
          </a:p>
          <a:p>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Dios desea darnos sabiduría para evitar la enfermedad y recuperar la salud perdida.</a:t>
            </a:r>
            <a:endParaRPr lang="es-AR"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a:t>
            </a:fld>
            <a:endParaRPr lang="es-ES"/>
          </a:p>
        </p:txBody>
      </p:sp>
    </p:spTree>
    <p:extLst>
      <p:ext uri="{BB962C8B-B14F-4D97-AF65-F5344CB8AC3E}">
        <p14:creationId xmlns:p14="http://schemas.microsoft.com/office/powerpoint/2010/main" val="1638444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Lucas 1:15</a:t>
            </a:r>
          </a:p>
          <a:p>
            <a:pPr algn="just"/>
            <a:r>
              <a:rPr lang="es-ES" sz="1200" b="1" dirty="0">
                <a:latin typeface="Arial" pitchFamily="34" charset="0"/>
                <a:cs typeface="Arial" pitchFamily="34" charset="0"/>
              </a:rPr>
              <a:t>“porque será grande delante de Dios. No beberá vino ni sidra, y será lleno del Espíritu Santo, aun desde el vientre de su madre.”</a:t>
            </a:r>
          </a:p>
          <a:p>
            <a:pPr algn="just"/>
            <a:endParaRPr lang="es-ES" sz="1200" b="1" dirty="0">
              <a:latin typeface="Arial" pitchFamily="34" charset="0"/>
              <a:cs typeface="Arial"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Nosotros preparamos el camino de la segunda venida de Cristo, ¿será menos importante hoy que en aquel tiempo cuidar este aspecto?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50</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¿Qué otros estimulantes perjudican nuestra salud?</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51</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café, té, mate y las bebidas con cola, contienen cafeína (teína o </a:t>
            </a:r>
            <a:r>
              <a:rPr lang="es-ES_tradnl" sz="1200" kern="1200" dirty="0" err="1">
                <a:solidFill>
                  <a:schemeClr val="tx1"/>
                </a:solidFill>
                <a:effectLst/>
                <a:latin typeface="+mn-lt"/>
                <a:ea typeface="+mn-ea"/>
                <a:cs typeface="+mn-cs"/>
              </a:rPr>
              <a:t>mateína</a:t>
            </a:r>
            <a:r>
              <a:rPr lang="es-ES_tradnl" sz="1200" kern="1200" dirty="0">
                <a:solidFill>
                  <a:schemeClr val="tx1"/>
                </a:solidFill>
                <a:effectLst/>
                <a:latin typeface="+mn-lt"/>
                <a:ea typeface="+mn-ea"/>
                <a:cs typeface="+mn-cs"/>
              </a:rPr>
              <a:t> son similares), y excitan el sistema nervioso, produciendo diversos trastornos físicos. Por lo tanto, deben evitarse.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Las drogas como el LSD, la morfina, marihuana, cocaína y ciertos medicamentos, enferman el cuerpo, embotan la mente, degradan el alma y ofenden a nuestro Creador.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52</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Séptima Clave</a:t>
            </a:r>
            <a:endParaRPr lang="es-ES" sz="1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AR"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Utilice los remedios naturales </a:t>
            </a:r>
            <a:br>
              <a:rPr lang="es-AR"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y pida a Dios</a:t>
            </a:r>
          </a:p>
          <a:p>
            <a:endParaRPr lang="es-ES_tradnl" sz="1200" b="1"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53</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12. ¿Con qué propósito fueron creadas las plantas?</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54</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solidFill>
                  <a:srgbClr val="FF0000"/>
                </a:solidFill>
                <a:latin typeface="Arial" pitchFamily="34" charset="0"/>
                <a:cs typeface="Arial" pitchFamily="34" charset="0"/>
              </a:rPr>
              <a:t>Salmos 104:14</a:t>
            </a:r>
          </a:p>
          <a:p>
            <a:pPr algn="just"/>
            <a:r>
              <a:rPr lang="es-ES" sz="1200" b="1" dirty="0">
                <a:latin typeface="Arial" pitchFamily="34" charset="0"/>
                <a:cs typeface="Arial" pitchFamily="34" charset="0"/>
              </a:rPr>
              <a:t>“El hace producir el heno para las bestias, Y la hierba para el servicio del hombre, Sacando el pan de la tierra.”</a:t>
            </a: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Jesucristo utilizó barro para curar un ciego, y recomendó utilizar el agua, (Juan 9:6-12).</a:t>
            </a: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Al rey Ezequías se le recomendó una cataplasma de higos,</a:t>
            </a:r>
            <a:r>
              <a:rPr lang="es-ES_tradnl" sz="1200" kern="1200" baseline="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(2ª Reyes 20:5-7), demostrando así su aprobación por estos agentes naturales.</a:t>
            </a:r>
            <a:endParaRPr lang="es-AR" sz="1200" kern="1200" dirty="0">
              <a:solidFill>
                <a:schemeClr val="tx1"/>
              </a:solidFill>
              <a:effectLst/>
              <a:latin typeface="+mn-lt"/>
              <a:ea typeface="+mn-ea"/>
              <a:cs typeface="+mn-cs"/>
            </a:endParaRPr>
          </a:p>
          <a:p>
            <a:pPr algn="just"/>
            <a:endParaRPr lang="es-ES" sz="1200"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55</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13. ¿Qué debemos hacer cuando estamos enfermos?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56</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_tradnl" sz="1200" b="1" kern="1200" dirty="0">
                <a:solidFill>
                  <a:schemeClr val="tx1"/>
                </a:solidFill>
                <a:effectLst/>
                <a:latin typeface="+mn-lt"/>
                <a:ea typeface="+mn-ea"/>
                <a:cs typeface="+mn-cs"/>
              </a:rPr>
              <a:t>Santiago 5:14-15</a:t>
            </a:r>
          </a:p>
          <a:p>
            <a:pPr algn="just"/>
            <a:r>
              <a:rPr lang="es-ES" sz="1200" b="1" dirty="0">
                <a:solidFill>
                  <a:srgbClr val="FF0000"/>
                </a:solidFill>
                <a:latin typeface="Arial" pitchFamily="34" charset="0"/>
                <a:cs typeface="Arial" pitchFamily="34" charset="0"/>
              </a:rPr>
              <a:t>14 ¿Está alguno enfermo entre vosotros? Llame a los ancianos de la iglesia, y oren por él, ungiéndole con aceite en el nombre del Señor. </a:t>
            </a:r>
          </a:p>
          <a:p>
            <a:pPr algn="just"/>
            <a:r>
              <a:rPr lang="es-ES" sz="1200" b="1" dirty="0">
                <a:solidFill>
                  <a:srgbClr val="FF0000"/>
                </a:solidFill>
                <a:latin typeface="Arial" pitchFamily="34" charset="0"/>
                <a:cs typeface="Arial" pitchFamily="34" charset="0"/>
              </a:rPr>
              <a:t>15 Y la oración de fe salvará al enfermo, y el Señor lo levantará; y si hubiere cometido pecados, le serán perdonados</a:t>
            </a:r>
          </a:p>
          <a:p>
            <a:pPr algn="just"/>
            <a:endParaRPr lang="es-ES" sz="1200" b="1" i="1" u="sng" kern="1200" dirty="0">
              <a:solidFill>
                <a:srgbClr val="FF0000"/>
              </a:solidFill>
              <a:effectLst/>
              <a:latin typeface="Arial" pitchFamily="34" charset="0"/>
              <a:ea typeface="+mn-ea"/>
              <a:cs typeface="Arial" pitchFamily="34" charset="0"/>
            </a:endParaRPr>
          </a:p>
          <a:p>
            <a:pPr algn="just"/>
            <a:r>
              <a:rPr lang="es-ES_tradnl" sz="1200" i="1" u="sng" kern="1200" dirty="0">
                <a:solidFill>
                  <a:schemeClr val="tx1"/>
                </a:solidFill>
                <a:effectLst/>
                <a:latin typeface="+mn-lt"/>
                <a:ea typeface="+mn-ea"/>
                <a:cs typeface="+mn-cs"/>
              </a:rPr>
              <a:t>Orar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Biblia nos anticipa que en el último tiempo habrán también falsos milagros. Puede haber salvación sin curación y curación sin salvación. Muchos se chasquearán en el juicio final (Mateo 7:21-23).</a:t>
            </a:r>
            <a:endParaRPr lang="es-AR" sz="1200" kern="1200" dirty="0">
              <a:solidFill>
                <a:schemeClr val="tx1"/>
              </a:solidFill>
              <a:effectLst/>
              <a:latin typeface="+mn-lt"/>
              <a:ea typeface="+mn-ea"/>
              <a:cs typeface="+mn-cs"/>
            </a:endParaRPr>
          </a:p>
          <a:p>
            <a:pPr algn="just"/>
            <a:endParaRPr lang="es-ES" sz="1200"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57</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58</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14. ¿Qué puedo hacer, como respuesta a su amor?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59</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La Biblia dice que nuestro cuerpo es un templo del Espíritu Santo, </a:t>
            </a:r>
          </a:p>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¿qué hará Dios con los que lo profanan deliberadamente?</a:t>
            </a:r>
            <a:endParaRPr lang="es-ES"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a:p>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Romanos 12:1-2</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1 Así que, hermanos, os ruego por las misericordias de Dios, que presentéis vuestros cuerpos en sacrificio vivo, santo, agradable a Dios, que es vuestro culto racional. 2 No os conforméis a este siglo, sino transformaos por medio de la renovación de vuestro entendimiento, para que comprobéis cuál sea la buena voluntad de Dios, agradable y perfecta. </a:t>
            </a: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Un sacrificio vivo.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Si los que buscan la gloria terrenal en el deporte, se cuidan, ¡cuánto más los que servimos a Dios! (1ª Corintios 9:24-27).</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60</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15. ¿Cómo podemos vivir una vida temperante y vivir de acuerdo a los consejos de Dios?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61</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Filipenses 4:13</a:t>
            </a:r>
          </a:p>
          <a:p>
            <a:pPr algn="just"/>
            <a:r>
              <a:rPr lang="es-ES" sz="1200" b="1" i="1" u="sng" dirty="0">
                <a:latin typeface="Arial" pitchFamily="34" charset="0"/>
                <a:cs typeface="Arial" pitchFamily="34" charset="0"/>
              </a:rPr>
              <a:t>Todo lo puedo en Cristo que me fortalece</a:t>
            </a:r>
            <a:r>
              <a:rPr lang="es-ES" sz="1200" b="1" i="1" dirty="0">
                <a:latin typeface="Arial" pitchFamily="34" charset="0"/>
                <a:cs typeface="Arial" pitchFamily="34" charset="0"/>
              </a:rPr>
              <a:t>.</a:t>
            </a:r>
          </a:p>
          <a:p>
            <a:pPr algn="just"/>
            <a:endParaRPr lang="es-ES" sz="1200" b="1" i="1" dirty="0">
              <a:latin typeface="Arial" pitchFamily="34" charset="0"/>
              <a:cs typeface="Arial" pitchFamily="34" charset="0"/>
            </a:endParaRPr>
          </a:p>
          <a:p>
            <a:r>
              <a:rPr lang="es-ES_tradnl" sz="1200" i="1" kern="1200" dirty="0">
                <a:solidFill>
                  <a:schemeClr val="tx1"/>
                </a:solidFill>
                <a:effectLst/>
                <a:latin typeface="+mn-lt"/>
                <a:ea typeface="+mn-ea"/>
                <a:cs typeface="+mn-cs"/>
              </a:rPr>
              <a:t>Es imposible vencer nuestros hábitos malsanos, con nuestras débiles fuerzas humanas. Necesitamos la ayuda que proviene de Dios. El está dispuesto a ayudarnos, si lo deseamos y se lo pedimos.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Tendremos la bendición de una mejor salud y la tranquilidad espiritual de glorificar a Dios en nuestro cuerpo, por el que Jesús también murió.</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¿Desea recibir Ud. también los beneficios que da una alimentación natural y vivir en armonía con el plan de Dios, con respecto a la salud?</a:t>
            </a:r>
            <a:endParaRPr lang="es-AR"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62</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63</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a:ln w="11430"/>
                <a:solidFill>
                  <a:srgbClr val="660066"/>
                </a:solidFill>
                <a:effectLst>
                  <a:outerShdw blurRad="76200" dist="50800" dir="5400000" algn="tl" rotWithShape="0">
                    <a:srgbClr val="000000">
                      <a:alpha val="65000"/>
                    </a:srgbClr>
                  </a:outerShdw>
                </a:effectLst>
                <a:latin typeface="Myriad Pro" pitchFamily="34" charset="0"/>
              </a:rPr>
              <a:t>1ª Corintios 3:16-17</a:t>
            </a:r>
            <a:endParaRPr lang="es-ES" dirty="0"/>
          </a:p>
          <a:p>
            <a:pPr fontAlgn="base"/>
            <a:r>
              <a:rPr lang="es-ES" sz="1200" b="1" dirty="0">
                <a:latin typeface="Arial" pitchFamily="34" charset="0"/>
                <a:cs typeface="Arial" pitchFamily="34" charset="0"/>
              </a:rPr>
              <a:t>16 </a:t>
            </a:r>
            <a:r>
              <a:rPr lang="pt-PT" sz="1200" b="0" i="0" kern="1200" dirty="0">
                <a:solidFill>
                  <a:schemeClr val="tx1"/>
                </a:solidFill>
                <a:effectLst/>
                <a:latin typeface="+mn-lt"/>
                <a:ea typeface="+mn-ea"/>
                <a:cs typeface="+mn-cs"/>
              </a:rPr>
              <a:t>Não sabeis que sois santuário de Deus e que o Espírito de Deus habita em vós?</a:t>
            </a:r>
          </a:p>
          <a:p>
            <a:pPr fontAlgn="base"/>
            <a:r>
              <a:rPr lang="pt-PT" sz="1200" b="0" i="0" kern="1200" dirty="0">
                <a:solidFill>
                  <a:schemeClr val="tx1"/>
                </a:solidFill>
                <a:effectLst/>
                <a:latin typeface="+mn-lt"/>
                <a:ea typeface="+mn-ea"/>
                <a:cs typeface="+mn-cs"/>
              </a:rPr>
              <a:t>17 Se alguém destruir o santuário de Deus, </a:t>
            </a:r>
            <a:r>
              <a:rPr lang="pt-PT" sz="1200" b="0" i="0" u="sng" kern="1200" dirty="0">
                <a:solidFill>
                  <a:schemeClr val="tx1"/>
                </a:solidFill>
                <a:effectLst/>
                <a:latin typeface="+mn-lt"/>
                <a:ea typeface="+mn-ea"/>
                <a:cs typeface="+mn-cs"/>
              </a:rPr>
              <a:t>Deus o destruirá</a:t>
            </a:r>
            <a:r>
              <a:rPr lang="pt-PT" sz="1200" b="0" i="0" kern="1200" dirty="0">
                <a:solidFill>
                  <a:schemeClr val="tx1"/>
                </a:solidFill>
                <a:effectLst/>
                <a:latin typeface="+mn-lt"/>
                <a:ea typeface="+mn-ea"/>
                <a:cs typeface="+mn-cs"/>
              </a:rPr>
              <a:t>; porque o santuário de Deus, que sois vós, é sagrado.</a:t>
            </a:r>
          </a:p>
          <a:p>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7</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Considerando esta gran responsabilidad de cuidar nuestro cuerpo, tomemos en cuenta 7 claves o consejos importantes</a:t>
            </a:r>
          </a:p>
          <a:p>
            <a:pPr marL="0" marR="0" indent="0" algn="l" defTabSz="914400" rtl="0" eaLnBrk="1" fontAlgn="auto" latinLnBrk="0" hangingPunct="1">
              <a:lnSpc>
                <a:spcPct val="100000"/>
              </a:lnSpc>
              <a:spcBef>
                <a:spcPts val="0"/>
              </a:spcBef>
              <a:spcAft>
                <a:spcPts val="0"/>
              </a:spcAft>
              <a:buClrTx/>
              <a:buSzTx/>
              <a:buFontTx/>
              <a:buNone/>
              <a:tabLst/>
              <a:defRPr/>
            </a:pPr>
            <a:endParaRPr lang="es-A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660066"/>
                </a:solidFill>
                <a:effectLst>
                  <a:outerShdw blurRad="76200" dist="50800" dir="5400000" algn="tl" rotWithShape="0">
                    <a:srgbClr val="000000">
                      <a:alpha val="65000"/>
                    </a:srgbClr>
                  </a:outerShdw>
                </a:effectLst>
                <a:latin typeface="Myriad Pro" pitchFamily="34" charset="0"/>
              </a:rPr>
              <a:t>SIETE CLAVES PARA UNA VIDA SANA</a:t>
            </a:r>
            <a:endParaRPr lang="es-ES" sz="1000" b="1" i="1" spc="50" dirty="0">
              <a:ln w="11430"/>
              <a:solidFill>
                <a:srgbClr val="660066"/>
              </a:soli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8</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Primera clave:</a:t>
            </a:r>
            <a:r>
              <a:rPr lang="es-ES_tradnl" sz="1200" kern="1200" dirty="0">
                <a:solidFill>
                  <a:schemeClr val="tx1"/>
                </a:solidFill>
                <a:effectLst/>
                <a:latin typeface="+mn-lt"/>
                <a:ea typeface="+mn-ea"/>
                <a:cs typeface="+mn-cs"/>
              </a:rPr>
              <a:t> Utilice agua por dentro y por fuera.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2 a 3 litros de agua por día, bebidos lejos de las comidas, ayudan a desintoxicarse.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baño diario tiene ventajas. La buena higiene activa la eliminación por los poros y ayuda a mantener un buen estado físico.</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Para recuperar la salud también existen diversas aplicaciones hidroterápicas (de agua) que dan excelentes resultados. Los baños de asiento, de vapor, frotaciones, compresas, etc. En la Biblia hay ejemplos de curaciones hechas por Dios, pero utilizando el agua. (2ª Reyes 5:9-14)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9</a:t>
            </a:fld>
            <a:endParaRPr lang="es-ES"/>
          </a:p>
        </p:txBody>
      </p:sp>
    </p:spTree>
    <p:extLst>
      <p:ext uri="{BB962C8B-B14F-4D97-AF65-F5344CB8AC3E}">
        <p14:creationId xmlns:p14="http://schemas.microsoft.com/office/powerpoint/2010/main" val="3961156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068185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40984517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825233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3228533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01969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8229863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3300736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545683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5631458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9794526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1979725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AA75F-0AF0-4BC9-A137-5F423464ADBC}"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D15F2-7D39-4873-83A5-0341DC67227D}" type="slidenum">
              <a:rPr lang="es-ES" smtClean="0"/>
              <a:t>‹Nº›</a:t>
            </a:fld>
            <a:endParaRPr lang="es-ES"/>
          </a:p>
        </p:txBody>
      </p:sp>
    </p:spTree>
    <p:extLst>
      <p:ext uri="{BB962C8B-B14F-4D97-AF65-F5344CB8AC3E}">
        <p14:creationId xmlns:p14="http://schemas.microsoft.com/office/powerpoint/2010/main" val="70388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7.jpeg"/><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230340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txBox="1">
            <a:spLocks/>
          </p:cNvSpPr>
          <p:nvPr/>
        </p:nvSpPr>
        <p:spPr>
          <a:xfrm>
            <a:off x="4283968" y="116632"/>
            <a:ext cx="4680520" cy="79208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Segunda Chave</a:t>
            </a:r>
            <a:endParaRPr lang="es-ES" sz="2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
        <p:nvSpPr>
          <p:cNvPr id="5" name="1 Título"/>
          <p:cNvSpPr txBox="1">
            <a:spLocks/>
          </p:cNvSpPr>
          <p:nvPr/>
        </p:nvSpPr>
        <p:spPr>
          <a:xfrm>
            <a:off x="502801" y="3959994"/>
            <a:ext cx="8822473" cy="2880320"/>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Deve</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dormir pelo menos 8 horas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diárias</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as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crianças</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necessitam</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mais</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pois</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o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repouso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fortalece o sistema nervoso.</a:t>
            </a:r>
          </a:p>
          <a:p>
            <a:pPr marL="571500" indent="-571500" algn="l">
              <a:buFont typeface="Arial" panose="020B0604020202020204" pitchFamily="34" charset="0"/>
              <a:buChar char="•"/>
            </a:pP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O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repouso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de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um</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dia</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semanal, o Sábado, é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uma</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bênção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para o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corpo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e alma.</a:t>
            </a:r>
          </a:p>
        </p:txBody>
      </p:sp>
      <p:sp>
        <p:nvSpPr>
          <p:cNvPr id="4" name="2 Marcador de contenido"/>
          <p:cNvSpPr txBox="1">
            <a:spLocks/>
          </p:cNvSpPr>
          <p:nvPr/>
        </p:nvSpPr>
        <p:spPr>
          <a:xfrm>
            <a:off x="863588" y="1543862"/>
            <a:ext cx="8100900" cy="172819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Descanse </a:t>
            </a:r>
            <a:b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 suficiente</a:t>
            </a:r>
            <a:endParaRPr lang="es-ES" sz="4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pic>
        <p:nvPicPr>
          <p:cNvPr id="2050" name="Picture 2" descr="C:\Users\Gerhard\Documents\_Estudios Biblicos PPT\27 Siete claves para una vida sana\deja-a-tu-hijo-dormir-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15" y="-27384"/>
            <a:ext cx="4501993" cy="30035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592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fade">
                                      <p:cBhvr>
                                        <p:cTn id="23" dur="1000"/>
                                        <p:tgtEl>
                                          <p:spTgt spid="5">
                                            <p:bg/>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txBox="1">
            <a:spLocks/>
          </p:cNvSpPr>
          <p:nvPr/>
        </p:nvSpPr>
        <p:spPr>
          <a:xfrm>
            <a:off x="4283968" y="116632"/>
            <a:ext cx="4680520" cy="79208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Terceira</a:t>
            </a: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Chave</a:t>
            </a:r>
            <a:endParaRPr lang="es-ES" sz="2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
        <p:nvSpPr>
          <p:cNvPr id="5" name="1 Título"/>
          <p:cNvSpPr txBox="1">
            <a:spLocks/>
          </p:cNvSpPr>
          <p:nvPr/>
        </p:nvSpPr>
        <p:spPr>
          <a:xfrm>
            <a:off x="467544" y="3717032"/>
            <a:ext cx="8280920" cy="2880320"/>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Mantenha</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horários</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fixos</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para comer.</a:t>
            </a:r>
          </a:p>
          <a:p>
            <a:pPr marL="457200" indent="-457200" algn="l">
              <a:buFont typeface="Arial" panose="020B0604020202020204" pitchFamily="34" charset="0"/>
              <a:buChar char="•"/>
            </a:pP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Comer entre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refeições</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sobrecarrega</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o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estômago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b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b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Quando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acabamos de comer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devemos</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descansar o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estômago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de 4 a 6 horas,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sem</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ingerir nada,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exceto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líquidos.</a:t>
            </a:r>
          </a:p>
        </p:txBody>
      </p:sp>
      <p:sp>
        <p:nvSpPr>
          <p:cNvPr id="4" name="2 Marcador de contenido"/>
          <p:cNvSpPr txBox="1">
            <a:spLocks/>
          </p:cNvSpPr>
          <p:nvPr/>
        </p:nvSpPr>
        <p:spPr>
          <a:xfrm>
            <a:off x="1405997" y="1624490"/>
            <a:ext cx="7740860" cy="158417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AR" sz="6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Regularidade</a:t>
            </a:r>
            <a:endPar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pic>
        <p:nvPicPr>
          <p:cNvPr id="3074" name="Picture 2" descr="C:\Users\Gerhard\Documents\_Estudios Biblicos PPT\27 Siete claves para una vida sana\reloj_pared_adesiv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13794"/>
            <a:ext cx="3888432" cy="31107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477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fade">
                                      <p:cBhvr>
                                        <p:cTn id="23" dur="1000"/>
                                        <p:tgtEl>
                                          <p:spTgt spid="5">
                                            <p:bg/>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1000"/>
                                        <p:tgtEl>
                                          <p:spTgt spid="5">
                                            <p:txEl>
                                              <p:pRg st="1" end="1"/>
                                            </p:txEl>
                                          </p:spTgt>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Gerhard\Documents\_Estudios Biblicos PPT\27 Siete claves para una vida sana\balance_sca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068" b="6958"/>
          <a:stretch/>
        </p:blipFill>
        <p:spPr bwMode="auto">
          <a:xfrm>
            <a:off x="227855" y="260648"/>
            <a:ext cx="3048001" cy="26204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792552" y="653200"/>
            <a:ext cx="8100900" cy="223224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s-AR" sz="6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Temperança</a:t>
            </a:r>
            <a:endPar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a:p>
            <a:pPr marL="0" indent="0" algn="r">
              <a:spcBef>
                <a:spcPts val="0"/>
              </a:spcBef>
              <a:buNone/>
            </a:pP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No comer, no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trabalho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em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nossas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atividades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mentais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endPar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
        <p:nvSpPr>
          <p:cNvPr id="3" name="2 Marcador de contenido"/>
          <p:cNvSpPr txBox="1">
            <a:spLocks/>
          </p:cNvSpPr>
          <p:nvPr/>
        </p:nvSpPr>
        <p:spPr>
          <a:xfrm>
            <a:off x="4283968" y="116632"/>
            <a:ext cx="4680520" cy="79208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Quarta</a:t>
            </a: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Chave</a:t>
            </a:r>
            <a:endParaRPr lang="es-ES" sz="2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
        <p:nvSpPr>
          <p:cNvPr id="5" name="1 Título"/>
          <p:cNvSpPr txBox="1">
            <a:spLocks/>
          </p:cNvSpPr>
          <p:nvPr/>
        </p:nvSpPr>
        <p:spPr>
          <a:xfrm>
            <a:off x="219558" y="3378744"/>
            <a:ext cx="8916145" cy="2880320"/>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Mesmo as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melhores</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comidas consumidas em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excesso</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não</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são</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boas.</a:t>
            </a:r>
          </a:p>
          <a:p>
            <a:pPr marL="457200" indent="-457200" algn="l">
              <a:buFont typeface="Arial" panose="020B0604020202020204" pitchFamily="34" charset="0"/>
              <a:buChar char="•"/>
            </a:pP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Devíamos</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levantar-nos da mesa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sem</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estarmos</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completamente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satisfeitos</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a:t>
            </a:r>
          </a:p>
          <a:p>
            <a:pPr marL="457200" indent="-457200" algn="l">
              <a:buFont typeface="Arial" panose="020B0604020202020204" pitchFamily="34" charset="0"/>
              <a:buChar char="•"/>
            </a:pP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Mastigar</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bem</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os alimentos,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pois</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digestão</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começa</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na</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boca.</a:t>
            </a:r>
          </a:p>
          <a:p>
            <a:pPr marL="457200" indent="-457200" algn="l">
              <a:buFont typeface="Arial" panose="020B0604020202020204" pitchFamily="34" charset="0"/>
              <a:buChar char="•"/>
            </a:pPr>
            <a:r>
              <a:rPr lang="es-AR" sz="28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Temperança</a:t>
            </a:r>
            <a:r>
              <a:rPr lang="es-AR" sz="2800" b="1" i="1" spc="50" dirty="0">
                <a:ln w="11430"/>
                <a:solidFill>
                  <a:srgbClr val="FF0000"/>
                </a:solidFill>
                <a:effectLst>
                  <a:outerShdw blurRad="76200" dist="50800" dir="5400000" algn="tl" rotWithShape="0">
                    <a:srgbClr val="000000">
                      <a:alpha val="65000"/>
                    </a:srgbClr>
                  </a:outerShdw>
                </a:effectLst>
                <a:latin typeface="Myriad Pro Cond" pitchFamily="34" charset="0"/>
              </a:rPr>
              <a:t> significa </a:t>
            </a:r>
            <a:r>
              <a:rPr lang="es-AR" sz="28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equilíbrio</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Não</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comer apenas porque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gosta</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mas porque faz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bem</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176435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1000"/>
                                        <p:tgtEl>
                                          <p:spTgt spid="8194"/>
                                        </p:tgtEl>
                                      </p:cBhvr>
                                    </p:animEffect>
                                    <p:anim calcmode="lin" valueType="num">
                                      <p:cBhvr>
                                        <p:cTn id="14" dur="1000" fill="hold"/>
                                        <p:tgtEl>
                                          <p:spTgt spid="8194"/>
                                        </p:tgtEl>
                                        <p:attrNameLst>
                                          <p:attrName>ppt_x</p:attrName>
                                        </p:attrNameLst>
                                      </p:cBhvr>
                                      <p:tavLst>
                                        <p:tav tm="0">
                                          <p:val>
                                            <p:strVal val="#ppt_x"/>
                                          </p:val>
                                        </p:tav>
                                        <p:tav tm="100000">
                                          <p:val>
                                            <p:strVal val="#ppt_x"/>
                                          </p:val>
                                        </p:tav>
                                      </p:tavLst>
                                    </p:anim>
                                    <p:anim calcmode="lin" valueType="num">
                                      <p:cBhvr>
                                        <p:cTn id="15" dur="1000" fill="hold"/>
                                        <p:tgtEl>
                                          <p:spTgt spid="819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1000"/>
                                        <p:tgtEl>
                                          <p:spTgt spid="4">
                                            <p:txEl>
                                              <p:pRg st="1" end="1"/>
                                            </p:txEl>
                                          </p:spTgt>
                                        </p:tgtEl>
                                      </p:cBhvr>
                                    </p:animEffect>
                                    <p:anim calcmode="lin" valueType="num">
                                      <p:cBhvr>
                                        <p:cTn id="2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5">
                                            <p:bg/>
                                          </p:spTgt>
                                        </p:tgtEl>
                                        <p:attrNameLst>
                                          <p:attrName>style.visibility</p:attrName>
                                        </p:attrNameLst>
                                      </p:cBhvr>
                                      <p:to>
                                        <p:strVal val="visible"/>
                                      </p:to>
                                    </p:set>
                                    <p:animEffect transition="in" filter="fade">
                                      <p:cBhvr>
                                        <p:cTn id="31" dur="1000"/>
                                        <p:tgtEl>
                                          <p:spTgt spid="5">
                                            <p:bg/>
                                          </p:spTgt>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fade">
                                      <p:cBhvr>
                                        <p:cTn id="40" dur="10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fade">
                                      <p:cBhvr>
                                        <p:cTn id="45" dur="1000"/>
                                        <p:tgtEl>
                                          <p:spTgt spid="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fade">
                                      <p:cBhvr>
                                        <p:cTn id="50" dur="1000"/>
                                        <p:tgtEl>
                                          <p:spTgt spid="5">
                                            <p:txEl>
                                              <p:pRg st="3" end="3"/>
                                            </p:txEl>
                                          </p:spTgt>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up)">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P spid="5"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1439652" y="3456178"/>
            <a:ext cx="7452828" cy="180020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Alimente-se </a:t>
            </a:r>
            <a:b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 forma natural</a:t>
            </a:r>
          </a:p>
        </p:txBody>
      </p:sp>
      <p:sp>
        <p:nvSpPr>
          <p:cNvPr id="3" name="2 Marcador de contenido"/>
          <p:cNvSpPr txBox="1">
            <a:spLocks/>
          </p:cNvSpPr>
          <p:nvPr/>
        </p:nvSpPr>
        <p:spPr>
          <a:xfrm>
            <a:off x="4225504" y="742392"/>
            <a:ext cx="4680520" cy="79208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Quinta Chave</a:t>
            </a:r>
            <a:endParaRPr lang="es-ES" sz="2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pic>
        <p:nvPicPr>
          <p:cNvPr id="9218" name="Picture 2" descr="C:\Users\Gerhard\Documents\_Estudios Biblicos PPT\27 Siete claves para una vida sana\frutas verduras.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37976" y="-112878"/>
            <a:ext cx="4536504" cy="3429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364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1000"/>
                                        <p:tgtEl>
                                          <p:spTgt spid="9218"/>
                                        </p:tgtEl>
                                      </p:cBhvr>
                                    </p:animEffect>
                                    <p:anim calcmode="lin" valueType="num">
                                      <p:cBhvr>
                                        <p:cTn id="14" dur="1000" fill="hold"/>
                                        <p:tgtEl>
                                          <p:spTgt spid="9218"/>
                                        </p:tgtEl>
                                        <p:attrNameLst>
                                          <p:attrName>ppt_x</p:attrName>
                                        </p:attrNameLst>
                                      </p:cBhvr>
                                      <p:tavLst>
                                        <p:tav tm="0">
                                          <p:val>
                                            <p:strVal val="#ppt_x"/>
                                          </p:val>
                                        </p:tav>
                                        <p:tav tm="100000">
                                          <p:val>
                                            <p:strVal val="#ppt_x"/>
                                          </p:val>
                                        </p:tav>
                                      </p:tavLst>
                                    </p:anim>
                                    <p:anim calcmode="lin" valueType="num">
                                      <p:cBhvr>
                                        <p:cTn id="15" dur="1000" fill="hold"/>
                                        <p:tgtEl>
                                          <p:spTgt spid="92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Gerhard\Documents\_Estudios Biblicos PPT\27 Siete claves para una vida sana\fruit-preservation-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4" y="-75075"/>
            <a:ext cx="9064030" cy="566431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3861048"/>
            <a:ext cx="9649072" cy="244827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classe</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alimentação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foi</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dada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homem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quando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foi</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criado no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Éden</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endParaRPr lang="es-ES"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5024615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65810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Génesis 1:29</a:t>
            </a:r>
            <a:endParaRPr lang="es-ES"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467544" y="1523117"/>
            <a:ext cx="7983149"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disse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Deus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ainda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vos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tenho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dado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todas as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ervas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que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dão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semente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acham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superfície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toda 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terra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todas as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árvores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em que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há</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fruto que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dê</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semente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isso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vos será para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mantimento</a:t>
            </a: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Estudios Biblicos PPT\27 Siete claves para una vida sana\fruit-preservation-im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7122" y="4725144"/>
            <a:ext cx="3303390" cy="2064362"/>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2497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Gerhard\Documents\_Estudios Biblicos PPT\27 Siete claves para una vida sana\Flexitarianismo- una-forma-flexible-de-ser-vegetariano-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9" y="54623"/>
            <a:ext cx="9078654" cy="603867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293096"/>
            <a:ext cx="9649072" cy="244827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Existirá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alguma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prova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científica </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 que o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homem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quando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foi</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p>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criado era vegetariano? </a:t>
            </a:r>
            <a:endParaRPr lang="es-ES"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4952152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fade">
                                      <p:cBhvr>
                                        <p:cTn id="15"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0" y="661483"/>
            <a:ext cx="9144000" cy="2695509"/>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 SEMELHANÇA DOS INTESTINOS E</a:t>
            </a:r>
            <a:b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DENTADURA DE UM ANIMAL HERBÍVORO COM O HOMEM</a:t>
            </a:r>
          </a:p>
        </p:txBody>
      </p:sp>
      <p:pic>
        <p:nvPicPr>
          <p:cNvPr id="13314" name="Picture 2" descr="C:\Users\Gerhard\Documents\_Estudios Biblicos PPT\27 Siete claves para una vida sana\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643"/>
          <a:stretch/>
        </p:blipFill>
        <p:spPr bwMode="auto">
          <a:xfrm>
            <a:off x="1028836" y="3212976"/>
            <a:ext cx="3024336" cy="388193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3315" name="Picture 3" descr="C:\Users\Gerhard\Documents\_Estudios Biblicos PPT\27 Siete claves para una vida sana\cow-manure-natural-ga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63" t="14735" r="7272" b="6301"/>
          <a:stretch/>
        </p:blipFill>
        <p:spPr bwMode="auto">
          <a:xfrm>
            <a:off x="5076056" y="3537917"/>
            <a:ext cx="3888432" cy="32320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101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fade">
                                      <p:cBhvr>
                                        <p:cTn id="15" dur="500"/>
                                        <p:tgtEl>
                                          <p:spTgt spid="13314"/>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3315"/>
                                        </p:tgtEl>
                                        <p:attrNameLst>
                                          <p:attrName>style.visibility</p:attrName>
                                        </p:attrNameLst>
                                      </p:cBhvr>
                                      <p:to>
                                        <p:strVal val="visible"/>
                                      </p:to>
                                    </p:set>
                                    <p:animEffect transition="in" filter="fade">
                                      <p:cBhvr>
                                        <p:cTn id="23"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0" y="908720"/>
            <a:ext cx="9144000" cy="1831413"/>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s-AR" sz="4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Longevidade</a:t>
            </a:r>
            <a:r>
              <a:rPr lang="es-AR"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4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nossos</a:t>
            </a:r>
            <a:r>
              <a:rPr lang="es-AR"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4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primeiros</a:t>
            </a:r>
            <a:r>
              <a:rPr lang="es-AR"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pais</a:t>
            </a:r>
            <a:endParaRPr lang="es-AR"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
        <p:nvSpPr>
          <p:cNvPr id="2" name="1 Rectángulo"/>
          <p:cNvSpPr/>
          <p:nvPr/>
        </p:nvSpPr>
        <p:spPr>
          <a:xfrm>
            <a:off x="1763688" y="3211229"/>
            <a:ext cx="7038528" cy="317009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s-ES_tradnl"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Adão</a:t>
            </a:r>
            <a:r>
              <a:rPr lang="es-ES_tradnl"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930 anos</a:t>
            </a:r>
          </a:p>
          <a:p>
            <a:pPr marL="285750" indent="-285750">
              <a:buFont typeface="Arial" panose="020B0604020202020204" pitchFamily="34" charset="0"/>
              <a:buChar char="•"/>
            </a:pPr>
            <a:r>
              <a:rPr lang="es-ES_tradnl"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Set 		            912 anos</a:t>
            </a:r>
          </a:p>
          <a:p>
            <a:pPr marL="285750" indent="-285750">
              <a:buFont typeface="Arial" panose="020B0604020202020204" pitchFamily="34" charset="0"/>
              <a:buChar char="•"/>
            </a:pPr>
            <a:r>
              <a:rPr lang="es-ES_tradnl"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Matusalém</a:t>
            </a:r>
            <a:r>
              <a:rPr lang="es-ES_tradnl"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969 anos</a:t>
            </a:r>
          </a:p>
          <a:p>
            <a:pPr marL="285750" indent="-285750">
              <a:buFont typeface="Arial" panose="020B0604020202020204" pitchFamily="34" charset="0"/>
              <a:buChar char="•"/>
            </a:pPr>
            <a:r>
              <a:rPr lang="es-ES_tradnl"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Noé 		             950 anos</a:t>
            </a:r>
          </a:p>
          <a:p>
            <a:pPr marL="285750" indent="-285750">
              <a:buFont typeface="Arial" panose="020B0604020202020204" pitchFamily="34" charset="0"/>
              <a:buChar char="•"/>
            </a:pPr>
            <a:r>
              <a:rPr lang="es-ES_tradnl"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Depois</a:t>
            </a:r>
            <a:r>
              <a:rPr lang="es-ES_tradnl"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do </a:t>
            </a:r>
            <a:r>
              <a:rPr lang="es-ES_tradnl" sz="4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dilúvio</a:t>
            </a:r>
            <a:r>
              <a:rPr lang="es-ES_tradnl"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120 anos </a:t>
            </a:r>
            <a:endPar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297045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1000"/>
                                        <p:tgtEl>
                                          <p:spTgt spid="2">
                                            <p:txEl>
                                              <p:pRg st="2" end="2"/>
                                            </p:txEl>
                                          </p:spTgt>
                                        </p:tgtEl>
                                      </p:cBhvr>
                                    </p:animEffect>
                                    <p:anim calcmode="lin" valueType="num">
                                      <p:cBhvr>
                                        <p:cTn id="3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animEffect transition="in" filter="fade">
                                      <p:cBhvr>
                                        <p:cTn id="43" dur="1000"/>
                                        <p:tgtEl>
                                          <p:spTgt spid="2">
                                            <p:txEl>
                                              <p:pRg st="4" end="4"/>
                                            </p:txEl>
                                          </p:spTgt>
                                        </p:tgtEl>
                                      </p:cBhvr>
                                    </p:animEffect>
                                    <p:anim calcmode="lin" valueType="num">
                                      <p:cBhvr>
                                        <p:cTn id="4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1"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up)">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Estudios Biblicos PPT\27 Siete claves para una vida sana\image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926"/>
            <a:ext cx="9144000" cy="609351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3861048"/>
            <a:ext cx="9649072" cy="244827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Quando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permitiu</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homem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comer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certas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classes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carnes, chamadas carnes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limpas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endParaRPr lang="es-ES"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59556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C:\Users\Gerhard\Documents\_Estudios Biblicos PPT\27 Siete claves para una vida sana\iStock_000019469342_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53" r="8691"/>
          <a:stretch/>
        </p:blipFill>
        <p:spPr bwMode="auto">
          <a:xfrm>
            <a:off x="-1" y="-99392"/>
            <a:ext cx="9144001" cy="69847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304404" y="5447109"/>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Um </a:t>
            </a:r>
            <a:r>
              <a:rPr lang="en-US" sz="4800" b="1" u="none" dirty="0" err="1">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momento</a:t>
            </a:r>
            <a:r>
              <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 de </a:t>
            </a:r>
            <a:r>
              <a:rPr lang="en-US" sz="4800" b="1" u="none" dirty="0" err="1">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oração</a:t>
            </a:r>
            <a:r>
              <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Impact" pitchFamily="34" charset="0"/>
              </a:rPr>
              <a:t>…</a:t>
            </a:r>
            <a:endParaRPr lang="en-US" sz="4800" b="1" u="none" dirty="0">
              <a:ln w="17780" cmpd="sng">
                <a:solidFill>
                  <a:srgbClr val="FFFFFF"/>
                </a:solidFill>
                <a:prstDash val="solid"/>
                <a:miter lim="800000"/>
              </a:ln>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algn="tl" rotWithShape="0">
                  <a:srgbClr val="000000"/>
                </a:outerShdw>
              </a:effectLst>
              <a:latin typeface="Verdana" pitchFamily="34" charset="0"/>
            </a:endParaRPr>
          </a:p>
        </p:txBody>
      </p:sp>
    </p:spTree>
    <p:extLst>
      <p:ext uri="{BB962C8B-B14F-4D97-AF65-F5344CB8AC3E}">
        <p14:creationId xmlns:p14="http://schemas.microsoft.com/office/powerpoint/2010/main" val="4280426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416046"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Génesis 7:2</a:t>
            </a:r>
            <a:endParaRPr lang="es-ES"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1115616" y="1772816"/>
            <a:ext cx="6840760"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 todo animal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limpo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levarás contigo sete pares: o macho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fêmea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mas dos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animais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imundos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 o macho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fêmea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Estudios Biblicos PPT\27 Siete claves para una vida sana\image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507814"/>
            <a:ext cx="3563888" cy="237495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3073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831224"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Génesis 9:3-4</a:t>
            </a:r>
          </a:p>
        </p:txBody>
      </p:sp>
      <p:sp>
        <p:nvSpPr>
          <p:cNvPr id="6" name="2 Marcador de contenido"/>
          <p:cNvSpPr txBox="1">
            <a:spLocks/>
          </p:cNvSpPr>
          <p:nvPr/>
        </p:nvSpPr>
        <p:spPr>
          <a:xfrm>
            <a:off x="580424" y="1345680"/>
            <a:ext cx="7983149"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que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move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vive ser-vos-á para alimento; como vos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dei</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erva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verde,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agora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Carne,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porém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sua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vida,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isto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é,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seu</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sangue</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comereis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Estudios Biblicos PPT\27 Siete claves para una vida sana\image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507814"/>
            <a:ext cx="3563888" cy="237495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12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467544" y="410938"/>
            <a:ext cx="8496944" cy="550920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Foi</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permitido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ao</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homem</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comer carne de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animais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limpos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apenas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depois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do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dilúvio</a:t>
            </a:r>
            <a:r>
              <a:rPr lang="es-ES"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a:t>
            </a:r>
            <a:endParaRPr lang="es-AR"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Tinham</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duas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características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simultâneas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unhas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fendidas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e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ruminam</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p>
          <a:p>
            <a:pPr marL="285750" indent="-285750">
              <a:buFont typeface="Arial" panose="020B0604020202020204" pitchFamily="34" charset="0"/>
              <a:buChar char="•"/>
            </a:pP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Entre os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imundos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podem</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-se destacar: o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porco</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lebre</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o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coelho</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o pato, etc.</a:t>
            </a:r>
            <a:endParaRPr lang="es-AR"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Comer (beber)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sangue</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esteve</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sempre</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proibído</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por Deus,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pois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nele</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está a vida. </a:t>
            </a:r>
            <a:b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br>
            <a:r>
              <a:rPr lang="es-ES_tradnl" sz="28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(Génesis 9:4-5; Levítico 7:26-27; Atos 15:20). </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Os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animais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deviam</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ser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mortos</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de forma especial para </a:t>
            </a:r>
            <a:r>
              <a:rPr lang="es-ES_tradnl" sz="3200" b="1" spc="50" dirty="0" err="1">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serem</a:t>
            </a:r>
            <a:r>
              <a:rPr lang="es-ES_tradnl"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rPr>
              <a:t> sangrados.</a:t>
            </a:r>
            <a:endParaRPr lang="es-AR" sz="3200" b="1" spc="50" dirty="0">
              <a:ln w="11430"/>
              <a:gradFill>
                <a:gsLst>
                  <a:gs pos="30000">
                    <a:srgbClr val="FF0000"/>
                  </a:gs>
                  <a:gs pos="100000">
                    <a:schemeClr val="tx1"/>
                  </a:gs>
                  <a:gs pos="53000">
                    <a:srgbClr val="C00000"/>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53179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ocuments\_Estudios Biblicos PPT\27 Siete claves para una vida sana\judean_desert.jpg"/>
          <p:cNvPicPr>
            <a:picLocks noChangeAspect="1" noChangeArrowheads="1"/>
          </p:cNvPicPr>
          <p:nvPr/>
        </p:nvPicPr>
        <p:blipFill rotWithShape="1">
          <a:blip r:embed="rId4">
            <a:extLst>
              <a:ext uri="{28A0092B-C50C-407E-A947-70E740481C1C}">
                <a14:useLocalDpi xmlns:a14="http://schemas.microsoft.com/office/drawing/2010/main" val="0"/>
              </a:ext>
            </a:extLst>
          </a:blip>
          <a:srcRect r="11198"/>
          <a:stretch/>
        </p:blipFill>
        <p:spPr bwMode="auto">
          <a:xfrm>
            <a:off x="41666" y="0"/>
            <a:ext cx="9138846"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3717032"/>
            <a:ext cx="9649072" cy="244827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 castigos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afrontaram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por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querer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submeter</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 </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às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ordens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Deus?</a:t>
            </a:r>
            <a:endParaRPr lang="es-ES"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
        <p:nvSpPr>
          <p:cNvPr id="2" name="1 Rectángulo"/>
          <p:cNvSpPr/>
          <p:nvPr/>
        </p:nvSpPr>
        <p:spPr>
          <a:xfrm>
            <a:off x="827584" y="1139260"/>
            <a:ext cx="7416824" cy="2062103"/>
          </a:xfrm>
          <a:prstGeom prst="rect">
            <a:avLst/>
          </a:prstGeom>
        </p:spPr>
        <p:txBody>
          <a:bodyPr wrap="square">
            <a:spAutoFit/>
          </a:bodyPr>
          <a:lstStyle/>
          <a:p>
            <a:r>
              <a:rPr lang="es-ES_tradnl" sz="3200" b="1" dirty="0" err="1">
                <a:solidFill>
                  <a:schemeClr val="bg1"/>
                </a:solidFill>
                <a:effectLst>
                  <a:outerShdw blurRad="533400" dir="21540000" sx="99000" sy="99000" algn="t" rotWithShape="0">
                    <a:prstClr val="black"/>
                  </a:outerShdw>
                </a:effectLst>
                <a:latin typeface="Myriad Pro Cond" pitchFamily="34" charset="0"/>
              </a:rPr>
              <a:t>Quando</a:t>
            </a:r>
            <a:r>
              <a:rPr lang="es-ES_tradnl" sz="3200" b="1" dirty="0">
                <a:solidFill>
                  <a:schemeClr val="bg1"/>
                </a:solidFill>
                <a:effectLst>
                  <a:outerShdw blurRad="533400" dir="21540000" sx="99000" sy="99000" algn="t" rotWithShape="0">
                    <a:prstClr val="black"/>
                  </a:outerShdw>
                </a:effectLst>
                <a:latin typeface="Myriad Pro Cond" pitchFamily="34" charset="0"/>
              </a:rPr>
              <a:t> o </a:t>
            </a:r>
            <a:r>
              <a:rPr lang="es-ES_tradnl" sz="3200" b="1" dirty="0" err="1">
                <a:solidFill>
                  <a:schemeClr val="bg1"/>
                </a:solidFill>
                <a:effectLst>
                  <a:outerShdw blurRad="533400" dir="21540000" sx="99000" sy="99000" algn="t" rotWithShape="0">
                    <a:prstClr val="black"/>
                  </a:outerShdw>
                </a:effectLst>
                <a:latin typeface="Myriad Pro Cond" pitchFamily="34" charset="0"/>
              </a:rPr>
              <a:t>povo</a:t>
            </a:r>
            <a:r>
              <a:rPr lang="es-ES_tradnl" sz="3200" b="1" dirty="0">
                <a:solidFill>
                  <a:schemeClr val="bg1"/>
                </a:solidFill>
                <a:effectLst>
                  <a:outerShdw blurRad="533400" dir="21540000" sx="99000" sy="99000" algn="t" rotWithShape="0">
                    <a:prstClr val="black"/>
                  </a:outerShdw>
                </a:effectLst>
                <a:latin typeface="Myriad Pro Cond" pitchFamily="34" charset="0"/>
              </a:rPr>
              <a:t> de Israel </a:t>
            </a:r>
            <a:r>
              <a:rPr lang="es-ES_tradnl" sz="3200" b="1" dirty="0" err="1">
                <a:solidFill>
                  <a:schemeClr val="bg1"/>
                </a:solidFill>
                <a:effectLst>
                  <a:outerShdw blurRad="533400" dir="21540000" sx="99000" sy="99000" algn="t" rotWithShape="0">
                    <a:prstClr val="black"/>
                  </a:outerShdw>
                </a:effectLst>
                <a:latin typeface="Myriad Pro Cond" pitchFamily="34" charset="0"/>
              </a:rPr>
              <a:t>peregrinou</a:t>
            </a:r>
            <a:r>
              <a:rPr lang="es-ES_tradnl" sz="3200" b="1" dirty="0">
                <a:solidFill>
                  <a:schemeClr val="bg1"/>
                </a:solidFill>
                <a:effectLst>
                  <a:outerShdw blurRad="533400" dir="21540000" sx="99000" sy="99000" algn="t" rotWithShape="0">
                    <a:prstClr val="black"/>
                  </a:outerShdw>
                </a:effectLst>
                <a:latin typeface="Myriad Pro Cond" pitchFamily="34" charset="0"/>
              </a:rPr>
              <a:t> pelo deserto rumo a </a:t>
            </a:r>
            <a:r>
              <a:rPr lang="es-ES_tradnl" sz="3200" b="1" dirty="0" err="1">
                <a:solidFill>
                  <a:schemeClr val="bg1"/>
                </a:solidFill>
                <a:effectLst>
                  <a:outerShdw blurRad="533400" dir="21540000" sx="99000" sy="99000" algn="t" rotWithShape="0">
                    <a:prstClr val="black"/>
                  </a:outerShdw>
                </a:effectLst>
                <a:latin typeface="Myriad Pro Cond" pitchFamily="34" charset="0"/>
              </a:rPr>
              <a:t>Canaã</a:t>
            </a:r>
            <a:r>
              <a:rPr lang="es-ES_tradnl" sz="3200" b="1" dirty="0">
                <a:solidFill>
                  <a:schemeClr val="bg1"/>
                </a:solidFill>
                <a:effectLst>
                  <a:outerShdw blurRad="533400" dir="21540000" sx="99000" sy="99000" algn="t" rotWithShape="0">
                    <a:prstClr val="black"/>
                  </a:outerShdw>
                </a:effectLst>
                <a:latin typeface="Myriad Pro Cond" pitchFamily="34" charset="0"/>
              </a:rPr>
              <a:t>, a </a:t>
            </a:r>
            <a:r>
              <a:rPr lang="es-ES_tradnl" sz="3200" b="1" dirty="0" err="1">
                <a:solidFill>
                  <a:schemeClr val="bg1"/>
                </a:solidFill>
                <a:effectLst>
                  <a:outerShdw blurRad="533400" dir="21540000" sx="99000" sy="99000" algn="t" rotWithShape="0">
                    <a:prstClr val="black"/>
                  </a:outerShdw>
                </a:effectLst>
                <a:latin typeface="Myriad Pro Cond" pitchFamily="34" charset="0"/>
              </a:rPr>
              <a:t>terra</a:t>
            </a:r>
            <a:r>
              <a:rPr lang="es-ES_tradnl" sz="3200" b="1" dirty="0">
                <a:solidFill>
                  <a:schemeClr val="bg1"/>
                </a:solidFill>
                <a:effectLst>
                  <a:outerShdw blurRad="533400" dir="21540000" sx="99000" sy="99000" algn="t" rotWithShape="0">
                    <a:prstClr val="black"/>
                  </a:outerShdw>
                </a:effectLst>
                <a:latin typeface="Myriad Pro Cond" pitchFamily="34" charset="0"/>
              </a:rPr>
              <a:t> prometida, Deus </a:t>
            </a:r>
            <a:r>
              <a:rPr lang="es-ES_tradnl" sz="3200" b="1" dirty="0" err="1">
                <a:solidFill>
                  <a:schemeClr val="bg1"/>
                </a:solidFill>
                <a:effectLst>
                  <a:outerShdw blurRad="533400" dir="21540000" sx="99000" sy="99000" algn="t" rotWithShape="0">
                    <a:prstClr val="black"/>
                  </a:outerShdw>
                </a:effectLst>
                <a:latin typeface="Myriad Pro Cond" pitchFamily="34" charset="0"/>
              </a:rPr>
              <a:t>quis</a:t>
            </a:r>
            <a:r>
              <a:rPr lang="es-ES_tradnl" sz="3200" b="1" dirty="0">
                <a:solidFill>
                  <a:schemeClr val="bg1"/>
                </a:solidFill>
                <a:effectLst>
                  <a:outerShdw blurRad="533400" dir="21540000" sx="99000" sy="99000" algn="t" rotWithShape="0">
                    <a:prstClr val="black"/>
                  </a:outerShdw>
                </a:effectLst>
                <a:latin typeface="Myriad Pro Cond" pitchFamily="34" charset="0"/>
              </a:rPr>
              <a:t> dar-</a:t>
            </a:r>
            <a:r>
              <a:rPr lang="es-ES_tradnl" sz="3200" b="1" dirty="0" err="1">
                <a:solidFill>
                  <a:schemeClr val="bg1"/>
                </a:solidFill>
                <a:effectLst>
                  <a:outerShdw blurRad="533400" dir="21540000" sx="99000" sy="99000" algn="t" rotWithShape="0">
                    <a:prstClr val="black"/>
                  </a:outerShdw>
                </a:effectLst>
                <a:latin typeface="Myriad Pro Cond" pitchFamily="34" charset="0"/>
              </a:rPr>
              <a:t>lhes</a:t>
            </a:r>
            <a:r>
              <a:rPr lang="es-ES_tradnl" sz="3200" b="1" dirty="0">
                <a:solidFill>
                  <a:schemeClr val="bg1"/>
                </a:solidFill>
                <a:effectLst>
                  <a:outerShdw blurRad="533400" dir="21540000" sx="99000" sy="99000" algn="t" rotWithShape="0">
                    <a:prstClr val="black"/>
                  </a:outerShdw>
                </a:effectLst>
                <a:latin typeface="Myriad Pro Cond" pitchFamily="34" charset="0"/>
              </a:rPr>
              <a:t> </a:t>
            </a:r>
            <a:r>
              <a:rPr lang="es-ES_tradnl" sz="3200" b="1" dirty="0" err="1">
                <a:solidFill>
                  <a:schemeClr val="bg1"/>
                </a:solidFill>
                <a:effectLst>
                  <a:outerShdw blurRad="533400" dir="21540000" sx="99000" sy="99000" algn="t" rotWithShape="0">
                    <a:prstClr val="black"/>
                  </a:outerShdw>
                </a:effectLst>
                <a:latin typeface="Myriad Pro Cond" pitchFamily="34" charset="0"/>
              </a:rPr>
              <a:t>uma</a:t>
            </a:r>
            <a:r>
              <a:rPr lang="es-ES_tradnl" sz="3200" b="1" dirty="0">
                <a:solidFill>
                  <a:schemeClr val="bg1"/>
                </a:solidFill>
                <a:effectLst>
                  <a:outerShdw blurRad="533400" dir="21540000" sx="99000" sy="99000" algn="t" rotWithShape="0">
                    <a:prstClr val="black"/>
                  </a:outerShdw>
                </a:effectLst>
                <a:latin typeface="Myriad Pro Cond" pitchFamily="34" charset="0"/>
              </a:rPr>
              <a:t> </a:t>
            </a:r>
            <a:r>
              <a:rPr lang="es-ES_tradnl" sz="3200" b="1" dirty="0" err="1">
                <a:solidFill>
                  <a:schemeClr val="bg1"/>
                </a:solidFill>
                <a:effectLst>
                  <a:outerShdw blurRad="533400" dir="21540000" sx="99000" sy="99000" algn="t" rotWithShape="0">
                    <a:prstClr val="black"/>
                  </a:outerShdw>
                </a:effectLst>
                <a:latin typeface="Myriad Pro Cond" pitchFamily="34" charset="0"/>
              </a:rPr>
              <a:t>alimentação</a:t>
            </a:r>
            <a:r>
              <a:rPr lang="es-ES_tradnl" sz="3200" b="1" dirty="0">
                <a:solidFill>
                  <a:schemeClr val="bg1"/>
                </a:solidFill>
                <a:effectLst>
                  <a:outerShdw blurRad="533400" dir="21540000" sx="99000" sy="99000" algn="t" rotWithShape="0">
                    <a:prstClr val="black"/>
                  </a:outerShdw>
                </a:effectLst>
                <a:latin typeface="Myriad Pro Cond" pitchFamily="34" charset="0"/>
              </a:rPr>
              <a:t> especial </a:t>
            </a:r>
            <a:r>
              <a:rPr lang="es-ES_tradnl" sz="3200" b="1" dirty="0" err="1">
                <a:solidFill>
                  <a:schemeClr val="bg1"/>
                </a:solidFill>
                <a:effectLst>
                  <a:outerShdw blurRad="533400" dir="21540000" sx="99000" sy="99000" algn="t" rotWithShape="0">
                    <a:prstClr val="black"/>
                  </a:outerShdw>
                </a:effectLst>
                <a:latin typeface="Myriad Pro Cond" pitchFamily="34" charset="0"/>
              </a:rPr>
              <a:t>sem</a:t>
            </a:r>
            <a:r>
              <a:rPr lang="es-ES_tradnl" sz="3200" b="1" dirty="0">
                <a:solidFill>
                  <a:schemeClr val="bg1"/>
                </a:solidFill>
                <a:effectLst>
                  <a:outerShdw blurRad="533400" dir="21540000" sx="99000" sy="99000" algn="t" rotWithShape="0">
                    <a:prstClr val="black"/>
                  </a:outerShdw>
                </a:effectLst>
                <a:latin typeface="Myriad Pro Cond" pitchFamily="34" charset="0"/>
              </a:rPr>
              <a:t> carne. </a:t>
            </a:r>
            <a:endParaRPr lang="es-AR" sz="3200" b="1" dirty="0">
              <a:solidFill>
                <a:schemeClr val="bg1"/>
              </a:solidFill>
              <a:effectLst>
                <a:outerShdw blurRad="533400" dir="21540000" sx="99000" sy="99000" algn="t" rotWithShape="0">
                  <a:prstClr val="black"/>
                </a:outerShdw>
              </a:effectLst>
              <a:latin typeface="Myriad Pro Cond" pitchFamily="34" charset="0"/>
            </a:endParaRPr>
          </a:p>
        </p:txBody>
      </p:sp>
    </p:spTree>
    <p:extLst>
      <p:ext uri="{BB962C8B-B14F-4D97-AF65-F5344CB8AC3E}">
        <p14:creationId xmlns:p14="http://schemas.microsoft.com/office/powerpoint/2010/main" val="150352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794291"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Números 11:4</a:t>
            </a:r>
            <a:endParaRPr lang="es-ES"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Estudios Biblicos PPT\27 Siete claves para una vida sana\judean_deser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198"/>
          <a:stretch/>
        </p:blipFill>
        <p:spPr bwMode="auto">
          <a:xfrm>
            <a:off x="5580112" y="4181255"/>
            <a:ext cx="3566980" cy="26767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1331640" y="1628800"/>
            <a:ext cx="6480720"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 o vulgo que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estava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no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meio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deles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veio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ter grande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desejo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das comidas dos egipcios; pelo que 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filhos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Israel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tornaram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chorar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também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disseram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Quem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nos dará carne a comer!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474100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63426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Números 11:19-20</a:t>
            </a:r>
            <a:endParaRPr lang="es-ES"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Estudios Biblicos PPT\27 Siete claves para una vida sana\judean_deser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198"/>
          <a:stretch/>
        </p:blipFill>
        <p:spPr bwMode="auto">
          <a:xfrm>
            <a:off x="5580112" y="4181255"/>
            <a:ext cx="3566980" cy="26767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333267" y="1955973"/>
            <a:ext cx="8487205"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comereis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nem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dois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dias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nem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cinco,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nem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ainda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vinte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mês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inteiro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até vos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sair</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pelos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narizes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até que vos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enfastieis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dela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porquanto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rejeitastes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SENHOR, que está no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meio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vós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chorastes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diante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dele,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dizendo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Por que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saímos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Egito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p>
        </p:txBody>
      </p:sp>
    </p:spTree>
    <p:extLst>
      <p:ext uri="{BB962C8B-B14F-4D97-AF65-F5344CB8AC3E}">
        <p14:creationId xmlns:p14="http://schemas.microsoft.com/office/powerpoint/2010/main" val="2036418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63426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Números 11:33-34</a:t>
            </a:r>
          </a:p>
        </p:txBody>
      </p:sp>
      <p:pic>
        <p:nvPicPr>
          <p:cNvPr id="8" name="Picture 2" descr="C:\Users\Gerhard\Documents\_Estudios Biblicos PPT\27 Siete claves para una vida sana\judean_deser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198"/>
          <a:stretch/>
        </p:blipFill>
        <p:spPr bwMode="auto">
          <a:xfrm>
            <a:off x="5580112" y="4181255"/>
            <a:ext cx="3566980" cy="26767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575555" y="1894330"/>
            <a:ext cx="7992888"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Estava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ainda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 carne entre os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seus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dentes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antes que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fosse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mastigada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acendeu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ira do SENHOR contra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povo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e o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feriu</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praga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mui grande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Pelo que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nome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daquele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lugar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chamou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Quibrote-Hataavá</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porquanto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ali</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enterraram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o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povo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que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teve</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o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desejo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das comidas </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egípcios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3368137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erhard\Documents\_Estudios Biblicos PPT\27 Siete claves para una vida sana\ensalada.jpg"/>
          <p:cNvPicPr>
            <a:picLocks noChangeAspect="1" noChangeArrowheads="1"/>
          </p:cNvPicPr>
          <p:nvPr/>
        </p:nvPicPr>
        <p:blipFill rotWithShape="1">
          <a:blip r:embed="rId5">
            <a:extLst>
              <a:ext uri="{28A0092B-C50C-407E-A947-70E740481C1C}">
                <a14:useLocalDpi xmlns:a14="http://schemas.microsoft.com/office/drawing/2010/main" val="0"/>
              </a:ext>
            </a:extLst>
          </a:blip>
          <a:srcRect l="10845"/>
          <a:stretch/>
        </p:blipFill>
        <p:spPr bwMode="auto">
          <a:xfrm>
            <a:off x="3092" y="0"/>
            <a:ext cx="9144000" cy="683546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79512" y="3861048"/>
            <a:ext cx="8709880" cy="244827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Para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quem</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deve</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servir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isto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exemplo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que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ordem</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divina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foi</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dada para os que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vivem</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no </a:t>
            </a:r>
          </a:p>
          <a:p>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tempo do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fim</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endParaRPr lang="es-ES"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329321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73050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a:t>
            </a:r>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Coríntios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10:5-6</a:t>
            </a:r>
          </a:p>
        </p:txBody>
      </p:sp>
      <p:sp>
        <p:nvSpPr>
          <p:cNvPr id="6" name="2 Marcador de contenido"/>
          <p:cNvSpPr txBox="1">
            <a:spLocks/>
          </p:cNvSpPr>
          <p:nvPr/>
        </p:nvSpPr>
        <p:spPr>
          <a:xfrm>
            <a:off x="683568" y="1540358"/>
            <a:ext cx="7992888"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“Entretanto, Deus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agradou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maioria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deles,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razão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por que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ficaram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prostrados no deserto. Ora, estas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coisas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tornaram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exemplos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para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nós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fim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de que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cobicemos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coisas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más, como eles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cobiçaram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Estudios Biblicos PPT\27 Siete claves para una vida sana\ensalad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45"/>
          <a:stretch/>
        </p:blipFill>
        <p:spPr bwMode="auto">
          <a:xfrm>
            <a:off x="6084168" y="4581128"/>
            <a:ext cx="3278948" cy="24511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668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557384"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a:t>
            </a:r>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Coríntios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10:11</a:t>
            </a:r>
          </a:p>
        </p:txBody>
      </p:sp>
      <p:sp>
        <p:nvSpPr>
          <p:cNvPr id="6" name="2 Marcador de contenido"/>
          <p:cNvSpPr txBox="1">
            <a:spLocks/>
          </p:cNvSpPr>
          <p:nvPr/>
        </p:nvSpPr>
        <p:spPr>
          <a:xfrm>
            <a:off x="1475656" y="1628800"/>
            <a:ext cx="6192688"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“Estas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coisas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lhes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sobrevieram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como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exemplos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foram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escritas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para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advêrtencia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nossa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de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nós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sobre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quem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os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fins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dos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séculos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têm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chegado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Estudios Biblicos PPT\27 Siete claves para una vida sana\ensalad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45"/>
          <a:stretch/>
        </p:blipFill>
        <p:spPr bwMode="auto">
          <a:xfrm>
            <a:off x="5868144" y="4653136"/>
            <a:ext cx="3278948" cy="24511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265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erhard\Documents\_Estudios Biblicos PPT\27 Siete claves para una vida sana\titulo tema 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27584" y="1268760"/>
            <a:ext cx="6984776" cy="4711098"/>
          </a:xfrm>
          <a:prstGeom prst="rect">
            <a:avLst/>
          </a:prstGeom>
          <a:noFill/>
          <a:effectLst>
            <a:glow rad="736600">
              <a:schemeClr val="bg1">
                <a:alpha val="54000"/>
              </a:schemeClr>
            </a:glow>
            <a:softEdge rad="190500"/>
          </a:effectLst>
        </p:spPr>
        <p:txBody>
          <a:bodyPr wrap="square">
            <a:spAutoFit/>
            <a:scene3d>
              <a:camera prst="perspectiveHeroicExtremeRightFacing" fov="4800000">
                <a:rot lat="470281" lon="19834794" rev="216527"/>
              </a:camera>
              <a:lightRig rig="contrasting" dir="t">
                <a:rot lat="0" lon="0" rev="12600000"/>
              </a:lightRig>
            </a:scene3d>
            <a:sp3d extrusionH="50800" contourW="12700" prstMaterial="metal">
              <a:bevelT w="127000" h="63500" prst="hardEdge"/>
              <a:extrusionClr>
                <a:schemeClr val="tx1"/>
              </a:extrusionClr>
              <a:contourClr>
                <a:schemeClr val="tx1"/>
              </a:contourClr>
            </a:sp3d>
          </a:bodyPr>
          <a:lstStyle/>
          <a:p>
            <a:pPr>
              <a:lnSpc>
                <a:spcPts val="9000"/>
              </a:lnSpc>
            </a:pPr>
            <a:r>
              <a:rPr lang="es-AR" sz="9600" cap="all" dirty="0">
                <a:ln w="0"/>
                <a:gradFill>
                  <a:gsLst>
                    <a:gs pos="4000">
                      <a:schemeClr val="tx1"/>
                    </a:gs>
                    <a:gs pos="30000">
                      <a:srgbClr val="00B050"/>
                    </a:gs>
                    <a:gs pos="60000">
                      <a:srgbClr val="92D050"/>
                    </a:gs>
                    <a:gs pos="86000">
                      <a:srgbClr val="FFFFFF"/>
                    </a:gs>
                  </a:gsLst>
                  <a:lin ang="16200000" scaled="1"/>
                </a:gradFill>
                <a:effectLst>
                  <a:glow rad="495300">
                    <a:schemeClr val="bg1">
                      <a:alpha val="49000"/>
                    </a:schemeClr>
                  </a:glow>
                </a:effectLst>
                <a:latin typeface="Swis721 BlkCn BT" pitchFamily="34" charset="0"/>
              </a:rPr>
              <a:t>SETE CHAVES </a:t>
            </a:r>
            <a:br>
              <a:rPr lang="es-AR" sz="9600" cap="all" dirty="0">
                <a:ln w="0"/>
                <a:gradFill>
                  <a:gsLst>
                    <a:gs pos="4000">
                      <a:schemeClr val="tx1"/>
                    </a:gs>
                    <a:gs pos="30000">
                      <a:srgbClr val="00B050"/>
                    </a:gs>
                    <a:gs pos="60000">
                      <a:srgbClr val="92D050"/>
                    </a:gs>
                    <a:gs pos="86000">
                      <a:srgbClr val="FFFFFF"/>
                    </a:gs>
                  </a:gsLst>
                  <a:lin ang="16200000" scaled="1"/>
                </a:gradFill>
                <a:effectLst>
                  <a:glow rad="495300">
                    <a:schemeClr val="bg1">
                      <a:alpha val="49000"/>
                    </a:schemeClr>
                  </a:glow>
                </a:effectLst>
                <a:latin typeface="Swis721 BlkCn BT" pitchFamily="34" charset="0"/>
              </a:rPr>
            </a:br>
            <a:r>
              <a:rPr lang="es-AR" sz="9600" cap="all" dirty="0">
                <a:ln w="0"/>
                <a:gradFill>
                  <a:gsLst>
                    <a:gs pos="4000">
                      <a:schemeClr val="tx1"/>
                    </a:gs>
                    <a:gs pos="30000">
                      <a:srgbClr val="00B050"/>
                    </a:gs>
                    <a:gs pos="60000">
                      <a:srgbClr val="92D050"/>
                    </a:gs>
                    <a:gs pos="86000">
                      <a:srgbClr val="FFFFFF"/>
                    </a:gs>
                  </a:gsLst>
                  <a:lin ang="16200000" scaled="1"/>
                </a:gradFill>
                <a:effectLst>
                  <a:glow rad="495300">
                    <a:schemeClr val="bg1">
                      <a:alpha val="49000"/>
                    </a:schemeClr>
                  </a:glow>
                </a:effectLst>
                <a:latin typeface="Swis721 BlkCn BT" pitchFamily="34" charset="0"/>
              </a:rPr>
              <a:t>PARA UMA </a:t>
            </a:r>
            <a:br>
              <a:rPr lang="es-AR" sz="9600" cap="all" dirty="0">
                <a:ln w="0"/>
                <a:gradFill>
                  <a:gsLst>
                    <a:gs pos="4000">
                      <a:schemeClr val="tx1"/>
                    </a:gs>
                    <a:gs pos="30000">
                      <a:srgbClr val="00B050"/>
                    </a:gs>
                    <a:gs pos="60000">
                      <a:srgbClr val="92D050"/>
                    </a:gs>
                    <a:gs pos="86000">
                      <a:srgbClr val="FFFFFF"/>
                    </a:gs>
                  </a:gsLst>
                  <a:lin ang="16200000" scaled="1"/>
                </a:gradFill>
                <a:effectLst>
                  <a:glow rad="495300">
                    <a:schemeClr val="bg1">
                      <a:alpha val="49000"/>
                    </a:schemeClr>
                  </a:glow>
                </a:effectLst>
                <a:latin typeface="Swis721 BlkCn BT" pitchFamily="34" charset="0"/>
              </a:rPr>
            </a:br>
            <a:r>
              <a:rPr lang="es-AR" sz="9600" cap="all" dirty="0">
                <a:ln w="0"/>
                <a:gradFill>
                  <a:gsLst>
                    <a:gs pos="4000">
                      <a:schemeClr val="tx1"/>
                    </a:gs>
                    <a:gs pos="30000">
                      <a:srgbClr val="00B050"/>
                    </a:gs>
                    <a:gs pos="60000">
                      <a:srgbClr val="92D050"/>
                    </a:gs>
                    <a:gs pos="86000">
                      <a:srgbClr val="FFFFFF"/>
                    </a:gs>
                  </a:gsLst>
                  <a:lin ang="16200000" scaled="1"/>
                </a:gradFill>
                <a:effectLst>
                  <a:glow rad="495300">
                    <a:schemeClr val="bg1">
                      <a:alpha val="49000"/>
                    </a:schemeClr>
                  </a:glow>
                </a:effectLst>
                <a:latin typeface="Swis721 BlkCn BT" pitchFamily="34" charset="0"/>
              </a:rPr>
              <a:t>VIDA SÃ</a:t>
            </a: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28</a:t>
            </a:r>
            <a:endParaRPr lang="en-US" sz="7200" b="0" u="none" dirty="0">
              <a:solidFill>
                <a:srgbClr val="800000"/>
              </a:solidFill>
              <a:latin typeface="Impact" pitchFamily="34" charset="0"/>
            </a:endParaRPr>
          </a:p>
        </p:txBody>
      </p:sp>
    </p:spTree>
    <p:extLst>
      <p:ext uri="{BB962C8B-B14F-4D97-AF65-F5344CB8AC3E}">
        <p14:creationId xmlns:p14="http://schemas.microsoft.com/office/powerpoint/2010/main" val="30921589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erhard\Documents\_Estudios Biblicos PPT\27 Siete claves para una vida sana\the-lion-and-the-la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1" y="0"/>
            <a:ext cx="9166477" cy="6874857"/>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3861048"/>
            <a:ext cx="9649072" cy="244827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Comer-se-á carne no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céu</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durante a vida eterna?</a:t>
            </a:r>
            <a:endParaRPr lang="es-ES"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7821203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318537"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Apocalipse</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21:4</a:t>
            </a:r>
          </a:p>
        </p:txBody>
      </p:sp>
      <p:pic>
        <p:nvPicPr>
          <p:cNvPr id="5" name="Picture 2" descr="C:\Users\Gerhard\Documents\_Estudios Biblicos PPT\27 Siete claves para una vida sana\the-lion-and-the-lam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177905"/>
            <a:ext cx="3595936" cy="26969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971600" y="1772816"/>
            <a:ext cx="7200800"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lhes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enxugará</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olhos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toda a lágrima,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e 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morte</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já</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existirá</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já</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haverá</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luto,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nem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pranto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nem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dor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porque as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primeiras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coisas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já</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passaram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19003818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145524"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Isaías 25:8</a:t>
            </a:r>
          </a:p>
        </p:txBody>
      </p:sp>
      <p:pic>
        <p:nvPicPr>
          <p:cNvPr id="5" name="Picture 2" descr="C:\Users\Gerhard\Documents\_Estudios Biblicos PPT\27 Siete claves para una vida sana\the-lion-and-the-lam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177905"/>
            <a:ext cx="3595936" cy="26969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971600" y="1772816"/>
            <a:ext cx="7200800"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Destruirá 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morte</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para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sempre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assim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enxugará</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SENHOR Deus as lágrimas de todos 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rostos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tirará de toda 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terra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opróbrio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povo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porque o SENHOR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falou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473639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Estudios Biblicos PPT\27 Siete claves para una vida sana\Daniel y sus compañer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98" y="116632"/>
            <a:ext cx="8606315" cy="564509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3861048"/>
            <a:ext cx="9649072" cy="244827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vantagens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tiveram</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Daniel e </a:t>
            </a:r>
          </a:p>
          <a:p>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seus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companheiros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evitar a </a:t>
            </a:r>
          </a:p>
          <a:p>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alimentação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carne </a:t>
            </a:r>
          </a:p>
          <a:p>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 as bebidas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alcoólicas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endParaRPr lang="es-ES"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468008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51520" y="287896"/>
            <a:ext cx="268374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Daniel 1:8-20</a:t>
            </a:r>
          </a:p>
        </p:txBody>
      </p:sp>
      <p:sp>
        <p:nvSpPr>
          <p:cNvPr id="6" name="2 Marcador de contenido"/>
          <p:cNvSpPr txBox="1">
            <a:spLocks/>
          </p:cNvSpPr>
          <p:nvPr/>
        </p:nvSpPr>
        <p:spPr>
          <a:xfrm>
            <a:off x="0" y="1916832"/>
            <a:ext cx="9144000"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Resolveu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Daniel, firmemente,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contaminar-se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as finas iguarias do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nem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vinho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ele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bebia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então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pediu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chefe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dos eunucos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lhe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permitisse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contaminar-se. Ora, Deus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concedeu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Daniel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misericórdia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compreensão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parte do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chefe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dos eunucos.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Disse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chefe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dos eunucos a Daniel: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Tenho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medo do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Senhor</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determinou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comida e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bebida; por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pois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veria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ele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rosto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mais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abatido do que o dos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outros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jovens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idade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Assim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poríeis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em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perigo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minha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cabeça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p>
        </p:txBody>
      </p:sp>
    </p:spTree>
    <p:extLst>
      <p:ext uri="{BB962C8B-B14F-4D97-AF65-F5344CB8AC3E}">
        <p14:creationId xmlns:p14="http://schemas.microsoft.com/office/powerpoint/2010/main" val="11317834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68374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Daniel 1:8-20</a:t>
            </a:r>
          </a:p>
        </p:txBody>
      </p:sp>
      <p:pic>
        <p:nvPicPr>
          <p:cNvPr id="5" name="Picture 2" descr="C:\Users\Gerhard\Documents\_Estudios Biblicos PPT\27 Siete claves para una vida sana\Daniel y sus compañero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30" y="4869160"/>
            <a:ext cx="3261670" cy="213940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333267" y="1837451"/>
            <a:ext cx="8631222" cy="410445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Então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disse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Daniel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cozinheiro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chefe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chefe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dos eunucos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havia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encarregado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cuidar de Daniel,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Hananias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Misael 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Azarias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Experimenta,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peço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 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teus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servos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dez</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que se nos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dêem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legumes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comer 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água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beber.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Então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veja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diante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ti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nossa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aparência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 dos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jovens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comem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das finas iguarias do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segundo vires,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age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teus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servos.</a:t>
            </a:r>
          </a:p>
        </p:txBody>
      </p:sp>
    </p:spTree>
    <p:extLst>
      <p:ext uri="{BB962C8B-B14F-4D97-AF65-F5344CB8AC3E}">
        <p14:creationId xmlns:p14="http://schemas.microsoft.com/office/powerpoint/2010/main" val="2379435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68374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Daniel 1:8-20</a:t>
            </a:r>
          </a:p>
        </p:txBody>
      </p:sp>
      <p:sp>
        <p:nvSpPr>
          <p:cNvPr id="6" name="2 Marcador de contenido"/>
          <p:cNvSpPr txBox="1">
            <a:spLocks/>
          </p:cNvSpPr>
          <p:nvPr/>
        </p:nvSpPr>
        <p:spPr>
          <a:xfrm>
            <a:off x="261258" y="1811957"/>
            <a:ext cx="8631222"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Ele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atendeu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experimentou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dez</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No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fim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dez</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aparência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era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melhor</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estavam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eles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mais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robustos do que todos 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jovens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comiam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das finas iguarias do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isto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cozinheiro-chefe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tirou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deles as finas iguarias e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vinho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deviam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beber 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lhes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dava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legumes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Estudios Biblicos PPT\27 Siete claves para una vida sana\Daniel y sus compañero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30" y="4869160"/>
            <a:ext cx="3261670" cy="213940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172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68374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Daniel 1:8-20</a:t>
            </a:r>
          </a:p>
        </p:txBody>
      </p:sp>
      <p:pic>
        <p:nvPicPr>
          <p:cNvPr id="5" name="Picture 2" descr="C:\Users\Gerhard\Documents\_Estudios Biblicos PPT\27 Siete claves para una vida sana\Daniel y sus compañero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30" y="4869160"/>
            <a:ext cx="3261670" cy="213940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256388" y="2335539"/>
            <a:ext cx="8631222"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Ora,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estes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quatro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jovens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Deus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conhecimento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 inteligencia em toda cultura 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sabedoria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mas a Daniel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inteligência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todas as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visões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sonhos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Vencido o tempo determinado pelo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que 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trouxessem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chefe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dos eunucos 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trouxe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à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presença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Nabucodonosor.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Então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falou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eles; e, entre todos,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foram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achados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outros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como Daniel,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Hananias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Misael, 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Azarias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por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isso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passaram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assistir</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diante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a:p>
            <a:pPr marL="0" indent="0" algn="ctr">
              <a:buNone/>
            </a:pPr>
            <a:endPar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852949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68374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Daniel 1:8-20</a:t>
            </a:r>
          </a:p>
        </p:txBody>
      </p:sp>
      <p:sp>
        <p:nvSpPr>
          <p:cNvPr id="6" name="2 Marcador de contenido"/>
          <p:cNvSpPr txBox="1">
            <a:spLocks/>
          </p:cNvSpPr>
          <p:nvPr/>
        </p:nvSpPr>
        <p:spPr>
          <a:xfrm>
            <a:off x="755576" y="1811957"/>
            <a:ext cx="7632848"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Em toda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matéria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sabedoria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de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inteligência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sobre o que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lhes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fez</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perguntas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achou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dez</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vezes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doutos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que os magos e encantadores que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havia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em todo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reino.”</a:t>
            </a:r>
          </a:p>
        </p:txBody>
      </p:sp>
      <p:pic>
        <p:nvPicPr>
          <p:cNvPr id="5" name="Picture 2" descr="C:\Users\Gerhard\Documents\_Estudios Biblicos PPT\27 Siete claves para una vida sana\Daniel y sus compañero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30" y="4869160"/>
            <a:ext cx="3261670" cy="213940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67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ocuments\_Estudios Biblicos PPT\27 Siete claves para una vida sana\dieta-vegetarian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80" y="0"/>
            <a:ext cx="9921869" cy="659735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437112"/>
            <a:ext cx="9649072" cy="187220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vantagens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tem</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alimentação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vegetariana?</a:t>
            </a:r>
            <a:endParaRPr lang="es-ES"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4561815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899592" y="4915898"/>
            <a:ext cx="5832648" cy="152781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Nossa</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felicidade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está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intimamente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relacionada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com</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saúde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p>
        </p:txBody>
      </p:sp>
      <p:sp>
        <p:nvSpPr>
          <p:cNvPr id="4" name="2 Marcador de contenido"/>
          <p:cNvSpPr txBox="1">
            <a:spLocks/>
          </p:cNvSpPr>
          <p:nvPr/>
        </p:nvSpPr>
        <p:spPr>
          <a:xfrm>
            <a:off x="333266" y="1223129"/>
            <a:ext cx="6687005" cy="1800200"/>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Deus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quer</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que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tenhamos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saúde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que vivamos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saudáveis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e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felizes</a:t>
            </a:r>
            <a:endPar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endParaRPr>
          </a:p>
        </p:txBody>
      </p:sp>
      <p:sp>
        <p:nvSpPr>
          <p:cNvPr id="8" name="7 Rectángulo"/>
          <p:cNvSpPr/>
          <p:nvPr/>
        </p:nvSpPr>
        <p:spPr>
          <a:xfrm>
            <a:off x="333267" y="548680"/>
            <a:ext cx="183813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3 João 2</a:t>
            </a:r>
            <a:endParaRPr lang="es-ES"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9" name="2 Marcador de contenido"/>
          <p:cNvSpPr txBox="1">
            <a:spLocks/>
          </p:cNvSpPr>
          <p:nvPr/>
        </p:nvSpPr>
        <p:spPr>
          <a:xfrm>
            <a:off x="395536" y="2420888"/>
            <a:ext cx="8352928" cy="252028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Amado,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acima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faço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votos por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prosperidade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saúde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assim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como é próspera 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alma</a:t>
            </a: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pic>
        <p:nvPicPr>
          <p:cNvPr id="7" name="Picture 3" descr="C:\Users\Gerhard\Documents\_Estudios Biblicos PPT\27 Siete claves para una vida sana\iStock_000019469342_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53" r="8691"/>
          <a:stretch/>
        </p:blipFill>
        <p:spPr bwMode="auto">
          <a:xfrm>
            <a:off x="6228184" y="4857117"/>
            <a:ext cx="2843808" cy="2172283"/>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17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0-#ppt_w/2"/>
                                          </p:val>
                                        </p:tav>
                                        <p:tav tm="100000">
                                          <p:val>
                                            <p:strVal val="#ppt_x"/>
                                          </p:val>
                                        </p:tav>
                                      </p:tavLst>
                                    </p:anim>
                                    <p:anim calcmode="lin" valueType="num">
                                      <p:cBhvr additive="base">
                                        <p:cTn id="18" dur="75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8" grpId="0"/>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7 Siete claves para una vida sana\dieta-vegetarian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80" y="0"/>
            <a:ext cx="9921869" cy="659735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403078" y="404664"/>
            <a:ext cx="8129362" cy="6264696"/>
          </a:xfrm>
          <a:prstGeom prst="rect">
            <a:avLst/>
          </a:prstGeom>
          <a:solidFill>
            <a:schemeClr val="bg1">
              <a:alpha val="5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2 Marcador de contenido"/>
          <p:cNvSpPr txBox="1">
            <a:spLocks/>
          </p:cNvSpPr>
          <p:nvPr/>
        </p:nvSpPr>
        <p:spPr>
          <a:xfrm>
            <a:off x="403078" y="260648"/>
            <a:ext cx="8489401" cy="6408712"/>
          </a:xfrm>
          <a:prstGeom prst="rect">
            <a:avLst/>
          </a:prstGeom>
        </p:spPr>
        <p:txBody>
          <a:bodyPr vert="horz" lIns="91440" tIns="45720" rIns="91440" bIns="45720" rtlCol="0">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b="1" i="1" spc="50" dirty="0">
                <a:ln w="11430"/>
                <a:solidFill>
                  <a:srgbClr val="FF0000"/>
                </a:solidFill>
                <a:effectLst>
                  <a:outerShdw blurRad="76200" dist="50800" dir="5400000" algn="tl" rotWithShape="0">
                    <a:srgbClr val="000000">
                      <a:alpha val="65000"/>
                    </a:srgbClr>
                  </a:outerShdw>
                </a:effectLst>
                <a:latin typeface="Myriad Pro Cond" pitchFamily="34" charset="0"/>
                <a:ea typeface="Adobe Fan Heiti Std B" pitchFamily="34" charset="-128"/>
              </a:rPr>
              <a:t>Físicas:</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10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vezes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menor risco de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contrair</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doenças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Menor consumo de colesterol, causa das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doenças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cardiovasculares.</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Menor consumo de ácido úrico, causa de problemas reumáticos.</a:t>
            </a:r>
          </a:p>
          <a:p>
            <a:pPr marL="514350" indent="-514350">
              <a:buFont typeface="+mj-lt"/>
              <a:buAutoNum type="arabicPeriod"/>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Melhor</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digestão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menor risco de cancro.</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Evita-se que,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injeções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e hormonas que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recebem</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os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animais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passem</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para o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nosso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corpo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p>
          <a:p>
            <a:pPr marL="514350" indent="-514350">
              <a:buFont typeface="+mj-lt"/>
              <a:buAutoNum type="arabicPeriod"/>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Maior</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resistência</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por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não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ter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um</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corpo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intoxicado.</a:t>
            </a:r>
          </a:p>
          <a:p>
            <a:pPr marL="514350" indent="-514350">
              <a:buFont typeface="+mj-lt"/>
              <a:buAutoNum type="arabicPeriod"/>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Maior</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longevidade</a:t>
            </a:r>
            <a:endPar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endParaRPr>
          </a:p>
        </p:txBody>
      </p:sp>
    </p:spTree>
    <p:extLst>
      <p:ext uri="{BB962C8B-B14F-4D97-AF65-F5344CB8AC3E}">
        <p14:creationId xmlns:p14="http://schemas.microsoft.com/office/powerpoint/2010/main" val="2618752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1000"/>
                                        <p:tgtEl>
                                          <p:spTgt spid="4">
                                            <p:txEl>
                                              <p:pRg st="4" end="4"/>
                                            </p:txEl>
                                          </p:spTgt>
                                        </p:tgtEl>
                                      </p:cBhvr>
                                    </p:animEffect>
                                    <p:anim calcmode="lin" valueType="num">
                                      <p:cBhvr>
                                        <p:cTn id="3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1000"/>
                                        <p:tgtEl>
                                          <p:spTgt spid="4">
                                            <p:txEl>
                                              <p:pRg st="5" end="5"/>
                                            </p:txEl>
                                          </p:spTgt>
                                        </p:tgtEl>
                                      </p:cBhvr>
                                    </p:animEffect>
                                    <p:anim calcmode="lin" valueType="num">
                                      <p:cBhvr>
                                        <p:cTn id="4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1000"/>
                                        <p:tgtEl>
                                          <p:spTgt spid="4">
                                            <p:txEl>
                                              <p:pRg st="6" end="6"/>
                                            </p:txEl>
                                          </p:spTgt>
                                        </p:tgtEl>
                                      </p:cBhvr>
                                    </p:animEffect>
                                    <p:anim calcmode="lin" valueType="num">
                                      <p:cBhvr>
                                        <p:cTn id="4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Effect transition="in" filter="fade">
                                      <p:cBhvr>
                                        <p:cTn id="55" dur="1000"/>
                                        <p:tgtEl>
                                          <p:spTgt spid="4">
                                            <p:txEl>
                                              <p:pRg st="7" end="7"/>
                                            </p:txEl>
                                          </p:spTgt>
                                        </p:tgtEl>
                                      </p:cBhvr>
                                    </p:animEffect>
                                    <p:anim calcmode="lin" valueType="num">
                                      <p:cBhvr>
                                        <p:cTn id="5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7 Siete claves para una vida sana\dieta-vegetarian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80" y="0"/>
            <a:ext cx="9921869" cy="659735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5 Rectángulo"/>
          <p:cNvSpPr/>
          <p:nvPr/>
        </p:nvSpPr>
        <p:spPr>
          <a:xfrm>
            <a:off x="403078" y="404664"/>
            <a:ext cx="8129362" cy="6264696"/>
          </a:xfrm>
          <a:prstGeom prst="rect">
            <a:avLst/>
          </a:prstGeom>
          <a:solidFill>
            <a:schemeClr val="bg1">
              <a:alpha val="5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2 Marcador de contenido"/>
          <p:cNvSpPr txBox="1">
            <a:spLocks/>
          </p:cNvSpPr>
          <p:nvPr/>
        </p:nvSpPr>
        <p:spPr>
          <a:xfrm>
            <a:off x="403078" y="260648"/>
            <a:ext cx="8489401" cy="6408712"/>
          </a:xfrm>
          <a:prstGeom prst="rect">
            <a:avLst/>
          </a:prstGeom>
        </p:spPr>
        <p:txBody>
          <a:bodyPr vert="horz" lIns="91440" tIns="45720" rIns="91440" bIns="45720" rtlCol="0">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b="1" i="1" spc="50" dirty="0">
                <a:ln w="11430"/>
                <a:solidFill>
                  <a:srgbClr val="FF0000"/>
                </a:solidFill>
                <a:effectLst>
                  <a:outerShdw blurRad="76200" dist="50800" dir="5400000" algn="tl" rotWithShape="0">
                    <a:srgbClr val="000000">
                      <a:alpha val="65000"/>
                    </a:srgbClr>
                  </a:outerShdw>
                </a:effectLst>
                <a:latin typeface="Myriad Pro Cond" pitchFamily="34" charset="0"/>
                <a:ea typeface="Adobe Fan Heiti Std B" pitchFamily="34" charset="-128"/>
              </a:rPr>
              <a:t>Morais:</a:t>
            </a:r>
          </a:p>
          <a:p>
            <a:pPr marL="514350" indent="-514350">
              <a:buFont typeface="+mj-lt"/>
              <a:buAutoNum type="arabicPeriod"/>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Compaixão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para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com</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os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animais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Controlo da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excitação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e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baixas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paixões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Menor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irritabilidade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pois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 carne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contém</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estimulantes.</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Evita-se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delibitar</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as sensibilidades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morais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Menor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custo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mais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pessoas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podem</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comer.</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Evita-se 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tendência</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à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homossexualidade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devido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frangos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alimentados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com</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hormonas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femininas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p>
          <a:p>
            <a:pPr marL="514350" indent="-514350">
              <a:buFont typeface="+mj-lt"/>
              <a:buAutoNum type="arabicPeriod"/>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Desenvolve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-se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maior</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compaixão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para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com</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os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nossos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semelhantes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p>
        </p:txBody>
      </p:sp>
    </p:spTree>
    <p:extLst>
      <p:ext uri="{BB962C8B-B14F-4D97-AF65-F5344CB8AC3E}">
        <p14:creationId xmlns:p14="http://schemas.microsoft.com/office/powerpoint/2010/main" val="3248540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1000"/>
                                        <p:tgtEl>
                                          <p:spTgt spid="4">
                                            <p:txEl>
                                              <p:pRg st="4" end="4"/>
                                            </p:txEl>
                                          </p:spTgt>
                                        </p:tgtEl>
                                      </p:cBhvr>
                                    </p:animEffect>
                                    <p:anim calcmode="lin" valueType="num">
                                      <p:cBhvr>
                                        <p:cTn id="3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1000"/>
                                        <p:tgtEl>
                                          <p:spTgt spid="4">
                                            <p:txEl>
                                              <p:pRg st="5" end="5"/>
                                            </p:txEl>
                                          </p:spTgt>
                                        </p:tgtEl>
                                      </p:cBhvr>
                                    </p:animEffect>
                                    <p:anim calcmode="lin" valueType="num">
                                      <p:cBhvr>
                                        <p:cTn id="4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1000"/>
                                        <p:tgtEl>
                                          <p:spTgt spid="4">
                                            <p:txEl>
                                              <p:pRg st="6" end="6"/>
                                            </p:txEl>
                                          </p:spTgt>
                                        </p:tgtEl>
                                      </p:cBhvr>
                                    </p:animEffect>
                                    <p:anim calcmode="lin" valueType="num">
                                      <p:cBhvr>
                                        <p:cTn id="4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Effect transition="in" filter="fade">
                                      <p:cBhvr>
                                        <p:cTn id="55" dur="1000"/>
                                        <p:tgtEl>
                                          <p:spTgt spid="4">
                                            <p:txEl>
                                              <p:pRg st="7" end="7"/>
                                            </p:txEl>
                                          </p:spTgt>
                                        </p:tgtEl>
                                      </p:cBhvr>
                                    </p:animEffect>
                                    <p:anim calcmode="lin" valueType="num">
                                      <p:cBhvr>
                                        <p:cTn id="5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7 Siete claves para una vida sana\dieta-vegetariana.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80" y="0"/>
            <a:ext cx="9921869" cy="659735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5 Rectángulo"/>
          <p:cNvSpPr/>
          <p:nvPr/>
        </p:nvSpPr>
        <p:spPr>
          <a:xfrm>
            <a:off x="403078" y="404664"/>
            <a:ext cx="8129362" cy="6264696"/>
          </a:xfrm>
          <a:prstGeom prst="rect">
            <a:avLst/>
          </a:prstGeom>
          <a:solidFill>
            <a:schemeClr val="bg1">
              <a:alpha val="5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2 Marcador de contenido"/>
          <p:cNvSpPr txBox="1">
            <a:spLocks/>
          </p:cNvSpPr>
          <p:nvPr/>
        </p:nvSpPr>
        <p:spPr>
          <a:xfrm>
            <a:off x="403078" y="260648"/>
            <a:ext cx="8489401" cy="6408712"/>
          </a:xfrm>
          <a:prstGeom prst="rect">
            <a:avLst/>
          </a:prstGeom>
        </p:spPr>
        <p:txBody>
          <a:bodyPr vert="horz" lIns="91440" tIns="45720" rIns="91440" bIns="45720" rtlCol="0">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b="1" i="1" spc="50" dirty="0" err="1">
                <a:ln w="11430"/>
                <a:solidFill>
                  <a:srgbClr val="FF0000"/>
                </a:solidFill>
                <a:effectLst>
                  <a:outerShdw blurRad="76200" dist="50800" dir="5400000" algn="tl" rotWithShape="0">
                    <a:srgbClr val="000000">
                      <a:alpha val="65000"/>
                    </a:srgbClr>
                  </a:outerShdw>
                </a:effectLst>
                <a:latin typeface="Myriad Pro Cond" pitchFamily="34" charset="0"/>
                <a:ea typeface="Adobe Fan Heiti Std B" pitchFamily="34" charset="-128"/>
              </a:rPr>
              <a:t>Espirituais</a:t>
            </a:r>
            <a:r>
              <a:rPr lang="es-AR" b="1" i="1" spc="50" dirty="0">
                <a:ln w="11430"/>
                <a:solidFill>
                  <a:srgbClr val="FF0000"/>
                </a:solidFill>
                <a:effectLst>
                  <a:outerShdw blurRad="76200" dist="50800" dir="5400000" algn="tl" rotWithShape="0">
                    <a:srgbClr val="000000">
                      <a:alpha val="65000"/>
                    </a:srgbClr>
                  </a:outerShdw>
                </a:effectLst>
                <a:latin typeface="Myriad Pro Cond" pitchFamily="34" charset="0"/>
                <a:ea typeface="Adobe Fan Heiti Std B" pitchFamily="34" charset="-128"/>
              </a:rPr>
              <a:t>:</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Menor risco de debilitar as finas sensibilidades da mente.</a:t>
            </a:r>
          </a:p>
          <a:p>
            <a:pPr marL="514350" indent="-514350">
              <a:buFont typeface="+mj-lt"/>
              <a:buAutoNum type="arabicPeriod"/>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Praticamos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temperância</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e o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domínio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próprio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p>
          <a:p>
            <a:pPr marL="514350" indent="-514350">
              <a:buFont typeface="+mj-lt"/>
              <a:buAutoNum type="arabicPeriod"/>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Maior</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espiritualidade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p>
          <a:p>
            <a:pPr marL="514350" indent="-514350">
              <a:buFont typeface="+mj-lt"/>
              <a:buAutoNum type="arabicPeriod"/>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Não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destruímos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seres criados por Deus, para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satisfazer</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nossos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apetites.</a:t>
            </a:r>
          </a:p>
          <a:p>
            <a:pPr marL="514350" indent="-514350">
              <a:buFont typeface="+mj-lt"/>
              <a:buAutoNum type="arabicPeriod"/>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Não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há</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perigo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de consumir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sangue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de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animais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proibido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por Deus.</a:t>
            </a:r>
          </a:p>
          <a:p>
            <a:pPr marL="514350" indent="-514350">
              <a:buFont typeface="+mj-lt"/>
              <a:buAutoNum type="arabicPeriod"/>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Honramos e glorificamos Deus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ao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cuidar-</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mos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nosso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corpo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a:t>
            </a:r>
          </a:p>
          <a:p>
            <a:pPr marL="514350" indent="-514350">
              <a:buFont typeface="+mj-lt"/>
              <a:buAutoNum type="arabicPeriod"/>
            </a:pP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Regressamos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ao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regime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original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cumprindo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o plano de Deus para este tempo.</a:t>
            </a:r>
          </a:p>
        </p:txBody>
      </p:sp>
    </p:spTree>
    <p:extLst>
      <p:ext uri="{BB962C8B-B14F-4D97-AF65-F5344CB8AC3E}">
        <p14:creationId xmlns:p14="http://schemas.microsoft.com/office/powerpoint/2010/main" val="3248540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1000"/>
                                        <p:tgtEl>
                                          <p:spTgt spid="4">
                                            <p:txEl>
                                              <p:pRg st="4" end="4"/>
                                            </p:txEl>
                                          </p:spTgt>
                                        </p:tgtEl>
                                      </p:cBhvr>
                                    </p:animEffect>
                                    <p:anim calcmode="lin" valueType="num">
                                      <p:cBhvr>
                                        <p:cTn id="3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1000"/>
                                        <p:tgtEl>
                                          <p:spTgt spid="4">
                                            <p:txEl>
                                              <p:pRg st="5" end="5"/>
                                            </p:txEl>
                                          </p:spTgt>
                                        </p:tgtEl>
                                      </p:cBhvr>
                                    </p:animEffect>
                                    <p:anim calcmode="lin" valueType="num">
                                      <p:cBhvr>
                                        <p:cTn id="4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1000"/>
                                        <p:tgtEl>
                                          <p:spTgt spid="4">
                                            <p:txEl>
                                              <p:pRg st="6" end="6"/>
                                            </p:txEl>
                                          </p:spTgt>
                                        </p:tgtEl>
                                      </p:cBhvr>
                                    </p:animEffect>
                                    <p:anim calcmode="lin" valueType="num">
                                      <p:cBhvr>
                                        <p:cTn id="4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Effect transition="in" filter="fade">
                                      <p:cBhvr>
                                        <p:cTn id="55" dur="1000"/>
                                        <p:tgtEl>
                                          <p:spTgt spid="4">
                                            <p:txEl>
                                              <p:pRg st="7" end="7"/>
                                            </p:txEl>
                                          </p:spTgt>
                                        </p:tgtEl>
                                      </p:cBhvr>
                                    </p:animEffect>
                                    <p:anim calcmode="lin" valueType="num">
                                      <p:cBhvr>
                                        <p:cTn id="5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53627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Daniel 1: 20</a:t>
            </a:r>
          </a:p>
        </p:txBody>
      </p:sp>
      <p:pic>
        <p:nvPicPr>
          <p:cNvPr id="5" name="Picture 2" descr="C:\Users\Gerhard\Documents\_Estudios Biblicos PPT\27 Siete claves para una vida sana\dieta-vegetariana.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8633" y="4437112"/>
            <a:ext cx="3824885" cy="25432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755576" y="1811957"/>
            <a:ext cx="7632848"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“Em toda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matéria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sabedoria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de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inteligência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sobre que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lhes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fez</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perguntas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achou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dez</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vezes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doutos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que todos os magos e encantadores que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havia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em todo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reino.”</a:t>
            </a:r>
          </a:p>
        </p:txBody>
      </p:sp>
    </p:spTree>
    <p:extLst>
      <p:ext uri="{BB962C8B-B14F-4D97-AF65-F5344CB8AC3E}">
        <p14:creationId xmlns:p14="http://schemas.microsoft.com/office/powerpoint/2010/main" val="10607476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2979405" y="1021042"/>
            <a:ext cx="5976664" cy="352839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Evitar os estimulantes </a:t>
            </a:r>
            <a:b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 as drogas</a:t>
            </a:r>
          </a:p>
        </p:txBody>
      </p:sp>
      <p:sp>
        <p:nvSpPr>
          <p:cNvPr id="3" name="2 Marcador de contenido"/>
          <p:cNvSpPr txBox="1">
            <a:spLocks/>
          </p:cNvSpPr>
          <p:nvPr/>
        </p:nvSpPr>
        <p:spPr>
          <a:xfrm>
            <a:off x="4283968" y="116632"/>
            <a:ext cx="4680520" cy="79208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Sexta Chave</a:t>
            </a:r>
            <a:endParaRPr lang="es-ES" sz="2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
        <p:nvSpPr>
          <p:cNvPr id="5" name="1 Título"/>
          <p:cNvSpPr txBox="1">
            <a:spLocks/>
          </p:cNvSpPr>
          <p:nvPr/>
        </p:nvSpPr>
        <p:spPr>
          <a:xfrm>
            <a:off x="467544" y="4595057"/>
            <a:ext cx="8496944" cy="172819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O tabaco é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um</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assassíno</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implacável</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que mata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milhões</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Um</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em cada fumadores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morre</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de cancro.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Não</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devemos</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destruir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nosso</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corpo</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que é templo de Deus. (1 </a:t>
            </a:r>
            <a:r>
              <a:rPr lang="es-AR" sz="28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Cor</a:t>
            </a:r>
            <a:r>
              <a:rPr lang="es-AR" sz="2800" b="1" i="1" spc="50" dirty="0">
                <a:ln w="11430"/>
                <a:solidFill>
                  <a:srgbClr val="006600"/>
                </a:solidFill>
                <a:effectLst>
                  <a:outerShdw blurRad="76200" dist="50800" dir="5400000" algn="tl" rotWithShape="0">
                    <a:srgbClr val="000000">
                      <a:alpha val="65000"/>
                    </a:srgbClr>
                  </a:outerShdw>
                </a:effectLst>
                <a:latin typeface="Myriad Pro Cond" pitchFamily="34" charset="0"/>
              </a:rPr>
              <a:t>. 3:16-17)</a:t>
            </a:r>
          </a:p>
        </p:txBody>
      </p:sp>
      <p:grpSp>
        <p:nvGrpSpPr>
          <p:cNvPr id="10" name="9 Grupo"/>
          <p:cNvGrpSpPr/>
          <p:nvPr/>
        </p:nvGrpSpPr>
        <p:grpSpPr>
          <a:xfrm>
            <a:off x="227452" y="-249535"/>
            <a:ext cx="4084062" cy="3919451"/>
            <a:chOff x="291529" y="-197600"/>
            <a:chExt cx="4084062" cy="3919451"/>
          </a:xfrm>
        </p:grpSpPr>
        <p:pic>
          <p:nvPicPr>
            <p:cNvPr id="4098" name="Picture 2" descr="C:\Users\Gerhard\Documents\_Estudios Biblicos PPT\27 Siete claves para una vida sana\alcool-tile.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91529" y="-197600"/>
              <a:ext cx="3923607" cy="39194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33" name="Picture 9" descr="C:\Users\Gerhard\Documents\_Estudios Biblicos PPT\27 Siete claves para una vida sana\prohibido-fuma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760" y="125270"/>
              <a:ext cx="1963831" cy="14663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7177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fade">
                                      <p:cBhvr>
                                        <p:cTn id="23" dur="1000"/>
                                        <p:tgtEl>
                                          <p:spTgt spid="5">
                                            <p:bg/>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childTnLst>
                                </p:cTn>
                              </p:par>
                            </p:childTnLst>
                          </p:cTn>
                        </p:par>
                        <p:par>
                          <p:cTn id="28" fill="hold">
                            <p:stCondLst>
                              <p:cond delay="4500"/>
                            </p:stCondLst>
                            <p:childTnLst>
                              <p:par>
                                <p:cTn id="29" presetID="22"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P spid="5"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27 Siete claves para una vida sana\vi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171400"/>
            <a:ext cx="7272808" cy="70294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365104"/>
            <a:ext cx="9649072" cy="187220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 que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diz</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Bíblia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sobre o </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consumo de bebidas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alcoólicas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endParaRPr lang="es-ES"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773827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7 Siete claves para una vida sana\vin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3232207"/>
            <a:ext cx="2323823" cy="36063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287247"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Provérbios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20:1</a:t>
            </a:r>
          </a:p>
        </p:txBody>
      </p:sp>
      <p:sp>
        <p:nvSpPr>
          <p:cNvPr id="6" name="2 Marcador de contenido"/>
          <p:cNvSpPr txBox="1">
            <a:spLocks/>
          </p:cNvSpPr>
          <p:nvPr/>
        </p:nvSpPr>
        <p:spPr>
          <a:xfrm>
            <a:off x="256389" y="1916832"/>
            <a:ext cx="8631222"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vinho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é escarnecedor, e a bebida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forte</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alvoroçadora</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todo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aquele</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por eles é vencido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é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sábio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102486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4186531"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Provérbios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23:29-33</a:t>
            </a:r>
          </a:p>
        </p:txBody>
      </p:sp>
      <p:pic>
        <p:nvPicPr>
          <p:cNvPr id="5122" name="Picture 2" descr="C:\Users\Gerhard\Documents\_Estudios Biblicos PPT\27 Siete claves para una vida sana\vin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3232207"/>
            <a:ext cx="2323823" cy="36063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256389" y="2121791"/>
            <a:ext cx="8631222"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“Para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são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ais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os pesares? Para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rixas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queixas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feridas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causa? E para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olhos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vermelhos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os que se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demoram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em beber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vinho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os que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andam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buscando bebida misturada.</a:t>
            </a:r>
          </a:p>
          <a:p>
            <a:pPr marL="0" indent="0" algn="ctr">
              <a:buNone/>
            </a:pPr>
            <a:endPar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989421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4186531"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Provérbios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23:29-33</a:t>
            </a:r>
          </a:p>
        </p:txBody>
      </p:sp>
      <p:pic>
        <p:nvPicPr>
          <p:cNvPr id="5122" name="Picture 2" descr="C:\Users\Gerhard\Documents\_Estudios Biblicos PPT\27 Siete claves para una vida sana\vin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3232207"/>
            <a:ext cx="2323823" cy="36063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256388" y="2204864"/>
            <a:ext cx="8631222"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olhes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o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vinho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quando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mostra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vermelho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quando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resplandece no copo e se escoa suavemente.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Pois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cabo morderá como a cobra e picará como o basilisco. Os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teus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olhos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verão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coisas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esquisitas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o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teu</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coração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falará</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perversidades.”</a:t>
            </a:r>
          </a:p>
          <a:p>
            <a:pPr marL="0" indent="0" algn="ctr">
              <a:buNone/>
            </a:pPr>
            <a:endPar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922985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Gerhard\Documents\_Estudios Biblicos PPT\27 Siete claves para una vida sana\Imágenes-de-Juan-el-Bautista.jpg"/>
          <p:cNvPicPr>
            <a:picLocks noChangeAspect="1" noChangeArrowheads="1"/>
          </p:cNvPicPr>
          <p:nvPr/>
        </p:nvPicPr>
        <p:blipFill rotWithShape="1">
          <a:blip r:embed="rId5">
            <a:extLst>
              <a:ext uri="{28A0092B-C50C-407E-A947-70E740481C1C}">
                <a14:useLocalDpi xmlns:a14="http://schemas.microsoft.com/office/drawing/2010/main" val="0"/>
              </a:ext>
            </a:extLst>
          </a:blip>
          <a:srcRect t="17424" b="12265"/>
          <a:stretch/>
        </p:blipFill>
        <p:spPr bwMode="auto">
          <a:xfrm>
            <a:off x="769447" y="0"/>
            <a:ext cx="7620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52536" y="3573016"/>
            <a:ext cx="9785641" cy="244827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 cuidado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deveria</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ter a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mãe</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p>
          <a:p>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João batista, 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qual</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preparou</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primeira</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vinda</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Jesus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quando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estava</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grávida?</a:t>
            </a:r>
            <a:b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endParaRPr lang="es-ES"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1266362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691680" y="5229200"/>
            <a:ext cx="4536504" cy="1527811"/>
          </a:xfrm>
        </p:spPr>
        <p:txBody>
          <a:bodyPr>
            <a:normAutofit fontScale="85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Deus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deseja</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dar-nos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sabedoria</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para evitar as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doenças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e recuperar 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saúde</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perdida.</a:t>
            </a:r>
          </a:p>
        </p:txBody>
      </p:sp>
      <p:sp>
        <p:nvSpPr>
          <p:cNvPr id="4" name="2 Marcador de contenido"/>
          <p:cNvSpPr txBox="1">
            <a:spLocks/>
          </p:cNvSpPr>
          <p:nvPr/>
        </p:nvSpPr>
        <p:spPr>
          <a:xfrm>
            <a:off x="368382" y="1196752"/>
            <a:ext cx="7011930" cy="1224136"/>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Demos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importância</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nosso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corpo</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pois</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Deus considera-o </a:t>
            </a:r>
            <a:r>
              <a:rPr lang="es-AR" b="1" i="1" spc="50" dirty="0" err="1">
                <a:ln w="11430"/>
                <a:effectLst>
                  <a:outerShdw blurRad="76200" dist="50800" dir="5400000" algn="tl" rotWithShape="0">
                    <a:srgbClr val="000000">
                      <a:alpha val="65000"/>
                    </a:srgbClr>
                  </a:outerShdw>
                </a:effectLst>
                <a:latin typeface="Myriad Pro Cond" pitchFamily="34" charset="0"/>
                <a:ea typeface="Adobe Fan Heiti Std B" pitchFamily="34" charset="-128"/>
              </a:rPr>
              <a:t>um</a:t>
            </a:r>
            <a:r>
              <a:rPr lang="es-AR" b="1" i="1" spc="50" dirty="0">
                <a:ln w="11430"/>
                <a:effectLst>
                  <a:outerShdw blurRad="76200" dist="50800" dir="5400000" algn="tl" rotWithShape="0">
                    <a:srgbClr val="000000">
                      <a:alpha val="65000"/>
                    </a:srgbClr>
                  </a:outerShdw>
                </a:effectLst>
                <a:latin typeface="Myriad Pro Cond" pitchFamily="34" charset="0"/>
                <a:ea typeface="Adobe Fan Heiti Std B" pitchFamily="34" charset="-128"/>
              </a:rPr>
              <a:t> templo.</a:t>
            </a:r>
          </a:p>
        </p:txBody>
      </p:sp>
      <p:sp>
        <p:nvSpPr>
          <p:cNvPr id="8" name="7 Rectángulo"/>
          <p:cNvSpPr/>
          <p:nvPr/>
        </p:nvSpPr>
        <p:spPr>
          <a:xfrm>
            <a:off x="333267" y="548680"/>
            <a:ext cx="397256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a:t>
            </a:r>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Coríntios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6:19-20</a:t>
            </a:r>
            <a:endParaRPr lang="es-ES"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9" name="2 Marcador de contenido"/>
          <p:cNvSpPr txBox="1">
            <a:spLocks/>
          </p:cNvSpPr>
          <p:nvPr/>
        </p:nvSpPr>
        <p:spPr>
          <a:xfrm>
            <a:off x="179512" y="2484185"/>
            <a:ext cx="8568952" cy="252028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Acaso,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sabeis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o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corpo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é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santuário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Espírito Santo, que está em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vós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qual</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tendes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parte de Deus, e que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sois de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vós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mesmos? Porque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fostes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comprados por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preço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Agora</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pois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glorificai</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Deus no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corpo</a:t>
            </a:r>
            <a:r>
              <a:rPr lang="es-ES"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pic>
        <p:nvPicPr>
          <p:cNvPr id="7" name="Picture 3" descr="C:\Users\Gerhard\Documents\_Estudios Biblicos PPT\27 Siete claves para una vida sana\iStock_000019469342_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53" r="8691"/>
          <a:stretch/>
        </p:blipFill>
        <p:spPr bwMode="auto">
          <a:xfrm>
            <a:off x="6228184" y="4857117"/>
            <a:ext cx="2843808" cy="2172283"/>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8542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0-#ppt_w/2"/>
                                          </p:val>
                                        </p:tav>
                                        <p:tav tm="100000">
                                          <p:val>
                                            <p:strVal val="#ppt_x"/>
                                          </p:val>
                                        </p:tav>
                                      </p:tavLst>
                                    </p:anim>
                                    <p:anim calcmode="lin" valueType="num">
                                      <p:cBhvr additive="base">
                                        <p:cTn id="18" dur="75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8" grpId="0"/>
      <p:bldP spid="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7 Siete claves para una vida sana\Imágenes-de-Juan-el-Bautist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424" b="12265"/>
          <a:stretch/>
        </p:blipFill>
        <p:spPr bwMode="auto">
          <a:xfrm>
            <a:off x="5940152" y="3974536"/>
            <a:ext cx="3203848" cy="288346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147126"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Lucas 1:15</a:t>
            </a:r>
          </a:p>
        </p:txBody>
      </p:sp>
      <p:sp>
        <p:nvSpPr>
          <p:cNvPr id="6" name="2 Marcador de contenido"/>
          <p:cNvSpPr txBox="1">
            <a:spLocks/>
          </p:cNvSpPr>
          <p:nvPr/>
        </p:nvSpPr>
        <p:spPr>
          <a:xfrm>
            <a:off x="755576" y="1916832"/>
            <a:ext cx="7488832"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Pois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ele será grande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diante</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Senhor</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beberá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vinho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nem</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bebida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forte</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será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cheio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Espírito Santo,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já</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ventre</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materno.”</a:t>
            </a:r>
          </a:p>
          <a:p>
            <a:pPr marL="0" indent="0" algn="ctr">
              <a:buNone/>
            </a:pPr>
            <a:endPar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5522077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27 Siete claves para una vida sana\smartdrugs-o-drogas-de-disen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408" y="-11878"/>
            <a:ext cx="9753600" cy="73152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0" name="Picture 2" descr="C:\Users\Gerhard\Documents\_Estudios Biblicos PPT\27 Siete claves para una vida sana\mat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764704"/>
            <a:ext cx="3175000" cy="42926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1" name="Picture 3" descr="C:\Users\Gerhard\Documents\_Estudios Biblicos PPT\27 Siete claves para una vida sana\caf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700808"/>
            <a:ext cx="5213380" cy="3258363"/>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653136"/>
            <a:ext cx="9649072" cy="1584176"/>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outros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estimulantes </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prejudicam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nossa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saúde</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endParaRPr lang="es-ES"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0646405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27 Siete claves para una vida sana\smartdrugs-o-drogas-de-disen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0013" y="4641472"/>
            <a:ext cx="4109645" cy="30822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7 Siete claves para una vida sana\ma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4368" y="4932696"/>
            <a:ext cx="1337775" cy="180867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Picture 3" descr="C:\Users\Gerhard\Documents\_Estudios Biblicos PPT\27 Siete claves para una vida sana\caf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5445224"/>
            <a:ext cx="2196639" cy="13729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431540" y="1312717"/>
            <a:ext cx="8280920"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 café, os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refrigirantes</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bebidas similares à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coca-cola</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que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contêm</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cafeína (teína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ou</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mateína</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e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excitam</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 sistema nervoso,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produzindo</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diversos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transtornos</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físicos. </a:t>
            </a:r>
            <a:b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 drogas como o LSD, a morfina, marijuana, cocaína e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certos</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medicamentos,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enfermam</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corpo</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debilitam</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 mente,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degradam</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 alma e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ofendem</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nosso</a:t>
            </a:r>
            <a:r>
              <a:rPr lang="es-ES_tradnl"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Criador.</a:t>
            </a:r>
            <a:endParaRPr lang="es-A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07677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2987824" y="1988840"/>
            <a:ext cx="5976664" cy="352839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s-AR" sz="6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Utilize</a:t>
            </a: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os </a:t>
            </a:r>
            <a:r>
              <a:rPr lang="es-AR" sz="6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remédios</a:t>
            </a: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6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naturais</a:t>
            </a: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 </a:t>
            </a:r>
            <a:r>
              <a:rPr lang="es-AR" sz="6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peça</a:t>
            </a: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Deus</a:t>
            </a:r>
          </a:p>
        </p:txBody>
      </p:sp>
      <p:sp>
        <p:nvSpPr>
          <p:cNvPr id="3" name="2 Marcador de contenido"/>
          <p:cNvSpPr txBox="1">
            <a:spLocks/>
          </p:cNvSpPr>
          <p:nvPr/>
        </p:nvSpPr>
        <p:spPr>
          <a:xfrm>
            <a:off x="4283968" y="116632"/>
            <a:ext cx="4680520" cy="79208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Sétima Chave</a:t>
            </a:r>
            <a:endParaRPr lang="es-ES" sz="2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pic>
        <p:nvPicPr>
          <p:cNvPr id="4098" name="Picture 2" descr="C:\Users\Gerhard\Documents\_Estudios Biblicos PPT\27 Siete claves para una vida sana\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80661"/>
            <a:ext cx="4824536" cy="32163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820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erhard\Documents\_Estudios Biblicos PPT\27 Siete claves para una vida sana\consejos-de-plantas-medicina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9397" cy="609329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365104"/>
            <a:ext cx="9649072" cy="187220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propósito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foram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criadas as plantas?</a:t>
            </a:r>
            <a:endParaRPr lang="es-ES"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415347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91785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Salmos 104:14</a:t>
            </a:r>
          </a:p>
        </p:txBody>
      </p:sp>
      <p:pic>
        <p:nvPicPr>
          <p:cNvPr id="5" name="Picture 2" descr="C:\Users\Gerhard\Documents\_Estudios Biblicos PPT\27 Siete claves para una vida sana\consejos-de-plantas-medicinal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4436609"/>
            <a:ext cx="4001332" cy="26647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688436" y="1412776"/>
            <a:ext cx="7767126"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Fazes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crescer</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relva para os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animais</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as plantas para 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serviço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homem</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sorte</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da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terra</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tire o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seu</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pão</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23337623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Gerhard\Documents\_Estudios Biblicos PPT\27 Siete claves para una vida sana\oracion enferm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28" y="0"/>
            <a:ext cx="9253028" cy="693977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365104"/>
            <a:ext cx="9649072" cy="187220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 que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devemos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fazer</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quando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estamos enfermos? </a:t>
            </a:r>
            <a:endParaRPr lang="es-ES"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0311311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fade">
                                      <p:cBhvr>
                                        <p:cTn id="11"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92259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Tiago 5:14-15</a:t>
            </a:r>
          </a:p>
        </p:txBody>
      </p:sp>
      <p:sp>
        <p:nvSpPr>
          <p:cNvPr id="6" name="2 Marcador de contenido"/>
          <p:cNvSpPr txBox="1">
            <a:spLocks/>
          </p:cNvSpPr>
          <p:nvPr/>
        </p:nvSpPr>
        <p:spPr>
          <a:xfrm>
            <a:off x="688436" y="1916832"/>
            <a:ext cx="7767126" cy="3561259"/>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“Está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alguém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entre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vós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doente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Chame 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anciãos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Igreja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estes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façam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oração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sobre ele,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ungindo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óleo, em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nome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Senhor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oração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fé</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salvará o enfermo, e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Senhor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levantará; e,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houver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cometido pecados, ser-</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lhe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perdoados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205327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Gerhard\Documents\_Estudios Biblicos PPT\27 Siete claves para una vida sana\Titu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2339752" y="2492896"/>
            <a:ext cx="5400600" cy="273630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6600" b="1" i="1" spc="50" dirty="0">
                <a:ln w="11430">
                  <a:solidFill>
                    <a:srgbClr val="00B050"/>
                  </a:solidFill>
                </a:ln>
                <a:gradFill>
                  <a:gsLst>
                    <a:gs pos="32000">
                      <a:schemeClr val="tx1"/>
                    </a:gs>
                    <a:gs pos="62000">
                      <a:srgbClr val="00B050"/>
                    </a:gs>
                    <a:gs pos="93000">
                      <a:srgbClr val="FFFFFF"/>
                    </a:gs>
                  </a:gsLst>
                  <a:lin ang="16200000" scaled="1"/>
                </a:gradFill>
                <a:effectLst>
                  <a:glow rad="50800">
                    <a:schemeClr val="bg1">
                      <a:alpha val="31000"/>
                    </a:schemeClr>
                  </a:glow>
                  <a:outerShdw blurRad="50800" dist="38100" dir="2700000" algn="tl" rotWithShape="0">
                    <a:srgbClr val="00B050">
                      <a:alpha val="40000"/>
                    </a:srgbClr>
                  </a:outerShdw>
                </a:effectLst>
                <a:latin typeface="Myriad Pro" pitchFamily="34" charset="0"/>
              </a:rPr>
              <a:t>CONCLUSÃO</a:t>
            </a:r>
            <a:endParaRPr lang="es-ES" sz="4800" b="1" i="1" spc="50" dirty="0">
              <a:ln w="11430">
                <a:solidFill>
                  <a:srgbClr val="00B050"/>
                </a:solidFill>
              </a:ln>
              <a:gradFill>
                <a:gsLst>
                  <a:gs pos="32000">
                    <a:schemeClr val="tx1"/>
                  </a:gs>
                  <a:gs pos="62000">
                    <a:srgbClr val="00B050"/>
                  </a:gs>
                  <a:gs pos="93000">
                    <a:srgbClr val="FFFFFF"/>
                  </a:gs>
                </a:gsLst>
                <a:lin ang="16200000" scaled="1"/>
              </a:gradFill>
              <a:effectLst>
                <a:glow rad="50800">
                  <a:schemeClr val="bg1">
                    <a:alpha val="31000"/>
                  </a:schemeClr>
                </a:glow>
                <a:outerShdw blurRad="50800" dist="38100" dir="2700000" algn="tl" rotWithShape="0">
                  <a:srgbClr val="00B050">
                    <a:alpha val="40000"/>
                  </a:srgbClr>
                </a:outerShdw>
              </a:effectLst>
              <a:latin typeface="Myriad Pro"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8056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27 Siete claves para una vida sana\aliment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7384"/>
            <a:ext cx="8496944" cy="564268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365104"/>
            <a:ext cx="9649072" cy="187220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 que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posso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fazer</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como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resposta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p>
          <a:p>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amor de Deus? </a:t>
            </a:r>
            <a:endParaRPr lang="es-ES"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316872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Gerhard\Documents\_Estudios Biblicos PPT\27 Siete claves para una vida sana\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568" y="-243408"/>
            <a:ext cx="7416824" cy="556571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3212976"/>
            <a:ext cx="9649072" cy="3096344"/>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3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 </a:t>
            </a:r>
            <a:r>
              <a:rPr lang="es-AR" sz="32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Bíblia</a:t>
            </a:r>
            <a:r>
              <a:rPr lang="es-AR" sz="3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2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diz</a:t>
            </a:r>
            <a:r>
              <a:rPr lang="es-AR" sz="3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2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nosso</a:t>
            </a:r>
            <a:r>
              <a:rPr lang="es-AR" sz="3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2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corpo</a:t>
            </a:r>
            <a:r>
              <a:rPr lang="es-AR" sz="3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sz="3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3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é </a:t>
            </a:r>
            <a:r>
              <a:rPr lang="es-AR" sz="32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um</a:t>
            </a:r>
            <a:r>
              <a:rPr lang="es-AR" sz="32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templo do Espírito Santo, </a:t>
            </a:r>
          </a:p>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 que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fará</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Deus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os que o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profanam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deliberadamente?</a:t>
            </a:r>
            <a:endParaRPr lang="es-ES"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6348468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fade">
                                      <p:cBhvr>
                                        <p:cTn id="11"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7 Siete claves para una vida sana\alimento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065"/>
          <a:stretch/>
        </p:blipFill>
        <p:spPr bwMode="auto">
          <a:xfrm>
            <a:off x="7020272" y="4780274"/>
            <a:ext cx="2259956" cy="217711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212739"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Romanos 12:1-2</a:t>
            </a:r>
          </a:p>
        </p:txBody>
      </p:sp>
      <p:sp>
        <p:nvSpPr>
          <p:cNvPr id="6" name="2 Marcador de contenido"/>
          <p:cNvSpPr txBox="1">
            <a:spLocks/>
          </p:cNvSpPr>
          <p:nvPr/>
        </p:nvSpPr>
        <p:spPr>
          <a:xfrm>
            <a:off x="688436" y="2299449"/>
            <a:ext cx="7767126" cy="3561259"/>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“Rogo-vos,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pois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irmãos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pelas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misericórdias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Deus, que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apresenteis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corpo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por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sacrifício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vivo, santo 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agradavél</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Deus, que é o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culto racional. 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vos conforméis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este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século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transformai</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 pela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renovação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mente, para que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experimenteis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qual</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seja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boa,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agradável</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perfeita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vontade</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Deus.</a:t>
            </a:r>
          </a:p>
          <a:p>
            <a:pPr marL="0" indent="0" algn="ctr">
              <a:buNone/>
            </a:pPr>
            <a:endPar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0771428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0"/>
            <a:ext cx="9152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Gerhard\Documents\_Estudios Biblicos PPT\27 Siete claves para una vida sana\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29943"/>
            <a:ext cx="9180512" cy="62793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149080"/>
            <a:ext cx="9649072" cy="223224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Como podemos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viver</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uma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vida temperante 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viver</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acordo</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conselhos</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Deus? </a:t>
            </a:r>
            <a:endParaRPr lang="es-ES" sz="4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4158383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500"/>
                                        <p:tgtEl>
                                          <p:spTgt spid="614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2974917"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Filipenses 4:13</a:t>
            </a:r>
          </a:p>
        </p:txBody>
      </p:sp>
      <p:sp>
        <p:nvSpPr>
          <p:cNvPr id="6" name="2 Marcador de contenido"/>
          <p:cNvSpPr txBox="1">
            <a:spLocks/>
          </p:cNvSpPr>
          <p:nvPr/>
        </p:nvSpPr>
        <p:spPr>
          <a:xfrm>
            <a:off x="688436" y="2296443"/>
            <a:ext cx="7767126" cy="226511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AR" sz="4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44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4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4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posso</a:t>
            </a:r>
            <a:r>
              <a:rPr lang="es-AR" sz="4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44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Naquele</a:t>
            </a:r>
            <a:br>
              <a:rPr lang="es-AR" sz="4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4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 me fortalece.”</a:t>
            </a:r>
          </a:p>
        </p:txBody>
      </p:sp>
      <p:pic>
        <p:nvPicPr>
          <p:cNvPr id="5" name="Picture 3" descr="C:\Users\Gerhard\Documents\_Estudios Biblicos PPT\27 Siete claves para una vida sana\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774977"/>
            <a:ext cx="4968552" cy="339843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1778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7 Siete claves para una vida sana\Titu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Gerhard\Documents\_Estudios Biblicos PPT\27 Siete claves para una vida sana\oracic3b3n-matuti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99392"/>
            <a:ext cx="9499284" cy="7056784"/>
          </a:xfrm>
          <a:prstGeom prst="rect">
            <a:avLst/>
          </a:prstGeom>
          <a:noFill/>
          <a:effectLst>
            <a:softEdge rad="9144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150952" y="4077073"/>
            <a:ext cx="9330878" cy="2952328"/>
          </a:xfrm>
          <a:prstGeom prst="rect">
            <a:avLst/>
          </a:prstGeom>
          <a:solidFill>
            <a:schemeClr val="bg1">
              <a:alpha val="60000"/>
            </a:schemeClr>
          </a:solidFill>
          <a:ln w="0">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1547664" y="4437112"/>
            <a:ext cx="7056198"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err="1">
                <a:ln w="11430"/>
                <a:gradFill>
                  <a:gsLst>
                    <a:gs pos="30000">
                      <a:schemeClr val="tx1"/>
                    </a:gs>
                    <a:gs pos="62000">
                      <a:srgbClr val="00B050"/>
                    </a:gs>
                    <a:gs pos="88000">
                      <a:srgbClr val="FFFFFF"/>
                    </a:gs>
                  </a:gsLst>
                  <a:lin ang="16200000" scaled="1"/>
                </a:gradFill>
                <a:effectLst>
                  <a:outerShdw blurRad="76200" dist="50800" dir="5400000" algn="tl" rotWithShape="0">
                    <a:srgbClr val="000000">
                      <a:alpha val="65000"/>
                    </a:srgbClr>
                  </a:outerShdw>
                </a:effectLst>
                <a:latin typeface="Myriad Pro" pitchFamily="34" charset="0"/>
              </a:rPr>
              <a:t>Obrigado</a:t>
            </a:r>
            <a:r>
              <a:rPr lang="es-ES" sz="4800" b="1" i="1" spc="50" dirty="0">
                <a:ln w="11430"/>
                <a:gradFill>
                  <a:gsLst>
                    <a:gs pos="30000">
                      <a:schemeClr val="tx1"/>
                    </a:gs>
                    <a:gs pos="62000">
                      <a:srgbClr val="00B050"/>
                    </a:gs>
                    <a:gs pos="88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ES" sz="4800" b="1" i="1" spc="50" dirty="0" err="1">
                <a:ln w="11430"/>
                <a:gradFill>
                  <a:gsLst>
                    <a:gs pos="30000">
                      <a:schemeClr val="tx1"/>
                    </a:gs>
                    <a:gs pos="62000">
                      <a:srgbClr val="00B050"/>
                    </a:gs>
                    <a:gs pos="88000">
                      <a:srgbClr val="FFFFFF"/>
                    </a:gs>
                  </a:gsLst>
                  <a:lin ang="16200000" scaled="1"/>
                </a:gradFill>
                <a:effectLst>
                  <a:outerShdw blurRad="76200" dist="50800" dir="5400000" algn="tl" rotWithShape="0">
                    <a:srgbClr val="000000">
                      <a:alpha val="65000"/>
                    </a:srgbClr>
                  </a:outerShdw>
                </a:effectLst>
                <a:latin typeface="Myriad Pro" pitchFamily="34" charset="0"/>
              </a:rPr>
              <a:t>Senhor</a:t>
            </a:r>
            <a:br>
              <a:rPr lang="es-ES" sz="4800" b="1" i="1" spc="50" dirty="0">
                <a:ln w="11430"/>
                <a:gradFill>
                  <a:gsLst>
                    <a:gs pos="30000">
                      <a:schemeClr val="tx1"/>
                    </a:gs>
                    <a:gs pos="62000">
                      <a:srgbClr val="00B050"/>
                    </a:gs>
                    <a:gs pos="88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ES" sz="4800" b="1" i="1" spc="50" dirty="0">
                <a:ln w="11430"/>
                <a:gradFill>
                  <a:gsLst>
                    <a:gs pos="30000">
                      <a:schemeClr val="tx1"/>
                    </a:gs>
                    <a:gs pos="62000">
                      <a:srgbClr val="00B050"/>
                    </a:gs>
                    <a:gs pos="88000">
                      <a:srgbClr val="FFFFFF"/>
                    </a:gs>
                  </a:gsLst>
                  <a:lin ang="16200000" scaled="1"/>
                </a:gradFill>
                <a:effectLst>
                  <a:outerShdw blurRad="76200" dist="50800" dir="5400000" algn="tl" rotWithShape="0">
                    <a:srgbClr val="000000">
                      <a:alpha val="65000"/>
                    </a:srgbClr>
                  </a:outerShdw>
                </a:effectLst>
                <a:latin typeface="Myriad Pro" pitchFamily="34" charset="0"/>
              </a:rPr>
              <a:t>por </a:t>
            </a:r>
            <a:r>
              <a:rPr lang="es-ES" sz="4800" b="1" i="1" spc="50" dirty="0" err="1">
                <a:ln w="11430"/>
                <a:gradFill>
                  <a:gsLst>
                    <a:gs pos="30000">
                      <a:schemeClr val="tx1"/>
                    </a:gs>
                    <a:gs pos="62000">
                      <a:srgbClr val="00B050"/>
                    </a:gs>
                    <a:gs pos="88000">
                      <a:srgbClr val="FFFFFF"/>
                    </a:gs>
                  </a:gsLst>
                  <a:lin ang="16200000" scaled="1"/>
                </a:gradFill>
                <a:effectLst>
                  <a:outerShdw blurRad="76200" dist="50800" dir="5400000" algn="tl" rotWithShape="0">
                    <a:srgbClr val="000000">
                      <a:alpha val="65000"/>
                    </a:srgbClr>
                  </a:outerShdw>
                </a:effectLst>
                <a:latin typeface="Myriad Pro" pitchFamily="34" charset="0"/>
              </a:rPr>
              <a:t>ensinar</a:t>
            </a:r>
            <a:r>
              <a:rPr lang="es-ES" sz="4800" b="1" i="1" spc="50" dirty="0">
                <a:ln w="11430"/>
                <a:gradFill>
                  <a:gsLst>
                    <a:gs pos="30000">
                      <a:schemeClr val="tx1"/>
                    </a:gs>
                    <a:gs pos="62000">
                      <a:srgbClr val="00B050"/>
                    </a:gs>
                    <a:gs pos="88000">
                      <a:srgbClr val="FFFFFF"/>
                    </a:gs>
                  </a:gsLst>
                  <a:lin ang="16200000" scaled="1"/>
                </a:gradFill>
                <a:effectLst>
                  <a:outerShdw blurRad="76200" dist="50800" dir="5400000" algn="tl" rotWithShape="0">
                    <a:srgbClr val="000000">
                      <a:alpha val="65000"/>
                    </a:srgbClr>
                  </a:outerShdw>
                </a:effectLst>
                <a:latin typeface="Myriad Pro" pitchFamily="34" charset="0"/>
              </a:rPr>
              <a:t>-me a cuidar do </a:t>
            </a:r>
            <a:r>
              <a:rPr lang="es-ES" sz="4800" b="1" i="1" spc="50" dirty="0" err="1">
                <a:ln w="11430"/>
                <a:gradFill>
                  <a:gsLst>
                    <a:gs pos="30000">
                      <a:schemeClr val="tx1"/>
                    </a:gs>
                    <a:gs pos="62000">
                      <a:srgbClr val="00B050"/>
                    </a:gs>
                    <a:gs pos="88000">
                      <a:srgbClr val="FFFFFF"/>
                    </a:gs>
                  </a:gsLst>
                  <a:lin ang="16200000" scaled="1"/>
                </a:gradFill>
                <a:effectLst>
                  <a:outerShdw blurRad="76200" dist="50800" dir="5400000" algn="tl" rotWithShape="0">
                    <a:srgbClr val="000000">
                      <a:alpha val="65000"/>
                    </a:srgbClr>
                  </a:outerShdw>
                </a:effectLst>
                <a:latin typeface="Myriad Pro" pitchFamily="34" charset="0"/>
              </a:rPr>
              <a:t>meu</a:t>
            </a:r>
            <a:r>
              <a:rPr lang="es-ES" sz="4800" b="1" i="1" spc="50" dirty="0">
                <a:ln w="11430"/>
                <a:gradFill>
                  <a:gsLst>
                    <a:gs pos="30000">
                      <a:schemeClr val="tx1"/>
                    </a:gs>
                    <a:gs pos="62000">
                      <a:srgbClr val="00B050"/>
                    </a:gs>
                    <a:gs pos="88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ES" sz="4800" b="1" i="1" spc="50" dirty="0" err="1">
                <a:ln w="11430"/>
                <a:gradFill flip="none" rotWithShape="1">
                  <a:gsLst>
                    <a:gs pos="30000">
                      <a:schemeClr val="tx1"/>
                    </a:gs>
                    <a:gs pos="62000">
                      <a:srgbClr val="00B050"/>
                    </a:gs>
                    <a:gs pos="88000">
                      <a:srgbClr val="FFFFFF"/>
                    </a:gs>
                  </a:gsLst>
                  <a:lin ang="16200000" scaled="1"/>
                  <a:tileRect/>
                </a:gradFill>
                <a:effectLst>
                  <a:outerShdw blurRad="76200" dist="50800" dir="5400000" algn="tl" rotWithShape="0">
                    <a:srgbClr val="000000">
                      <a:alpha val="65000"/>
                    </a:srgbClr>
                  </a:outerShdw>
                </a:effectLst>
                <a:latin typeface="Myriad Pro" pitchFamily="34" charset="0"/>
              </a:rPr>
              <a:t>corpo</a:t>
            </a:r>
            <a:r>
              <a:rPr lang="es-ES" sz="4800" b="1" i="1" spc="50" dirty="0">
                <a:ln w="11430"/>
                <a:gradFill>
                  <a:gsLst>
                    <a:gs pos="30000">
                      <a:schemeClr val="tx1"/>
                    </a:gs>
                    <a:gs pos="62000">
                      <a:srgbClr val="00B050"/>
                    </a:gs>
                    <a:gs pos="88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3187463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0"/>
                                        <p:tgtEl>
                                          <p:spTgt spid="5"/>
                                        </p:tgtEl>
                                      </p:cBhvr>
                                    </p:animEffect>
                                  </p:childTnLst>
                                </p:cTn>
                              </p:par>
                            </p:childTnLst>
                          </p:cTn>
                        </p:par>
                        <p:par>
                          <p:cTn id="15" fill="hold">
                            <p:stCondLst>
                              <p:cond delay="5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7 Siete claves para una vida san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97256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a:t>
            </a:r>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Coríntios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3:16-17</a:t>
            </a:r>
            <a:endParaRPr lang="es-ES"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Estudios Biblicos PPT\27 Siete claves para una vida sana\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4725144"/>
            <a:ext cx="3101213" cy="232720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683568" y="2171997"/>
            <a:ext cx="7632848" cy="377728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sabeis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sois templo de Deus e que o Espírito de Deus habita em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vós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alguém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destruir o templo de Deus,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Deus o destruirá</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porque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santuário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Deus, que sois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vós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é sagrado</a:t>
            </a: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11248993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27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Gerhard\Documents\_Estudios Biblicos PPT\27 Siete claves para una vida sana\Titu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2483768" y="1916832"/>
            <a:ext cx="5400600" cy="273630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6600" b="1" i="1" spc="50" dirty="0">
                <a:ln w="11430">
                  <a:solidFill>
                    <a:srgbClr val="00B050"/>
                  </a:solidFill>
                </a:ln>
                <a:gradFill>
                  <a:gsLst>
                    <a:gs pos="41000">
                      <a:schemeClr val="tx1"/>
                    </a:gs>
                    <a:gs pos="63000">
                      <a:srgbClr val="00B050"/>
                    </a:gs>
                    <a:gs pos="87000">
                      <a:srgbClr val="FFFFFF"/>
                    </a:gs>
                  </a:gsLst>
                  <a:lin ang="16200000" scaled="1"/>
                </a:gradFill>
                <a:effectLst>
                  <a:glow rad="50800">
                    <a:schemeClr val="bg1">
                      <a:alpha val="31000"/>
                    </a:schemeClr>
                  </a:glow>
                  <a:outerShdw blurRad="50800" dist="38100" dir="2700000" algn="tl" rotWithShape="0">
                    <a:srgbClr val="00B050">
                      <a:alpha val="40000"/>
                    </a:srgbClr>
                  </a:outerShdw>
                </a:effectLst>
                <a:latin typeface="Myriad Pro" pitchFamily="34" charset="0"/>
              </a:rPr>
              <a:t>SETE CHAVES PARA UMA VIDA SÃ</a:t>
            </a:r>
            <a:endParaRPr lang="es-ES" sz="4800" b="1" i="1" spc="50" dirty="0">
              <a:ln w="11430">
                <a:solidFill>
                  <a:srgbClr val="00B050"/>
                </a:solidFill>
              </a:ln>
              <a:gradFill>
                <a:gsLst>
                  <a:gs pos="41000">
                    <a:schemeClr val="tx1"/>
                  </a:gs>
                  <a:gs pos="63000">
                    <a:srgbClr val="00B050"/>
                  </a:gs>
                  <a:gs pos="87000">
                    <a:srgbClr val="FFFFFF"/>
                  </a:gs>
                </a:gsLst>
                <a:lin ang="16200000" scaled="1"/>
              </a:gradFill>
              <a:effectLst>
                <a:glow rad="50800">
                  <a:schemeClr val="bg1">
                    <a:alpha val="31000"/>
                  </a:schemeClr>
                </a:glow>
                <a:outerShdw blurRad="50800" dist="38100" dir="2700000" algn="tl" rotWithShape="0">
                  <a:srgbClr val="00B050">
                    <a:alpha val="40000"/>
                  </a:srgbClr>
                </a:outerShdw>
              </a:effectLst>
              <a:latin typeface="Myriad Pro" pitchFamily="34" charset="0"/>
            </a:endParaRPr>
          </a:p>
        </p:txBody>
      </p:sp>
    </p:spTree>
    <p:extLst>
      <p:ext uri="{BB962C8B-B14F-4D97-AF65-F5344CB8AC3E}">
        <p14:creationId xmlns:p14="http://schemas.microsoft.com/office/powerpoint/2010/main" val="2836173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Gerhard\Documents\_Estudios Biblicos PPT\27 Siete claves para una vida sana\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Gerhard\Documents\_Estudios Biblicos PPT\27 Siete claves para una vida sana\masaru-emoto-mensajes-del-agu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087" y="81517"/>
            <a:ext cx="3939873" cy="26274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771013" y="1772816"/>
            <a:ext cx="8100900" cy="187220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AR" sz="6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Utilize</a:t>
            </a: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6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água</a:t>
            </a: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b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br>
            <a:r>
              <a:rPr lang="es-AR" sz="6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por dentro e por </a:t>
            </a:r>
            <a:r>
              <a:rPr lang="es-AR" sz="6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fora</a:t>
            </a:r>
            <a:endParaRPr lang="es-ES" sz="4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
        <p:nvSpPr>
          <p:cNvPr id="3" name="2 Marcador de contenido"/>
          <p:cNvSpPr txBox="1">
            <a:spLocks/>
          </p:cNvSpPr>
          <p:nvPr/>
        </p:nvSpPr>
        <p:spPr>
          <a:xfrm>
            <a:off x="4283968" y="116632"/>
            <a:ext cx="4680520" cy="79208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Primeira</a:t>
            </a:r>
            <a:r>
              <a:rPr lang="es-ES"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chave</a:t>
            </a:r>
            <a:endParaRPr lang="es-ES" sz="24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
        <p:nvSpPr>
          <p:cNvPr id="5" name="1 Título"/>
          <p:cNvSpPr txBox="1">
            <a:spLocks/>
          </p:cNvSpPr>
          <p:nvPr/>
        </p:nvSpPr>
        <p:spPr>
          <a:xfrm>
            <a:off x="179512" y="3789040"/>
            <a:ext cx="8784976" cy="2664296"/>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2 a 3 litros de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água</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por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dia</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bebidos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fora</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das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refeições</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ajudam</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 desintoxicar-se.</a:t>
            </a:r>
          </a:p>
          <a:p>
            <a:pPr marL="571500" indent="-571500" algn="l">
              <a:buFont typeface="Arial" panose="020B0604020202020204" pitchFamily="34" charset="0"/>
              <a:buChar char="•"/>
            </a:pP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O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banho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diário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tem</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vantagens</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Uma</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boa higiene,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ativa</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eliminação</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pelos poros e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ajuda</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manter</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um</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006600"/>
                </a:solidFill>
                <a:effectLst>
                  <a:outerShdw blurRad="76200" dist="50800" dir="5400000" algn="tl" rotWithShape="0">
                    <a:srgbClr val="000000">
                      <a:alpha val="65000"/>
                    </a:srgbClr>
                  </a:outerShdw>
                </a:effectLst>
                <a:latin typeface="Myriad Pro Cond" pitchFamily="34" charset="0"/>
              </a:rPr>
              <a:t>bom</a:t>
            </a:r>
            <a:r>
              <a:rPr lang="es-AR" sz="3200" b="1" i="1" spc="50" dirty="0">
                <a:ln w="11430"/>
                <a:solidFill>
                  <a:srgbClr val="006600"/>
                </a:solidFill>
                <a:effectLst>
                  <a:outerShdw blurRad="76200" dist="50800" dir="5400000" algn="tl" rotWithShape="0">
                    <a:srgbClr val="000000">
                      <a:alpha val="65000"/>
                    </a:srgbClr>
                  </a:outerShdw>
                </a:effectLst>
                <a:latin typeface="Myriad Pro Cond" pitchFamily="34" charset="0"/>
              </a:rPr>
              <a:t> estado físico.</a:t>
            </a:r>
          </a:p>
        </p:txBody>
      </p:sp>
    </p:spTree>
    <p:extLst>
      <p:ext uri="{BB962C8B-B14F-4D97-AF65-F5344CB8AC3E}">
        <p14:creationId xmlns:p14="http://schemas.microsoft.com/office/powerpoint/2010/main" val="19451464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1000"/>
                                        <p:tgtEl>
                                          <p:spTgt spid="1030"/>
                                        </p:tgtEl>
                                      </p:cBhvr>
                                    </p:animEffect>
                                    <p:anim calcmode="lin" valueType="num">
                                      <p:cBhvr>
                                        <p:cTn id="14" dur="1000" fill="hold"/>
                                        <p:tgtEl>
                                          <p:spTgt spid="1030"/>
                                        </p:tgtEl>
                                        <p:attrNameLst>
                                          <p:attrName>ppt_x</p:attrName>
                                        </p:attrNameLst>
                                      </p:cBhvr>
                                      <p:tavLst>
                                        <p:tav tm="0">
                                          <p:val>
                                            <p:strVal val="#ppt_x"/>
                                          </p:val>
                                        </p:tav>
                                        <p:tav tm="100000">
                                          <p:val>
                                            <p:strVal val="#ppt_x"/>
                                          </p:val>
                                        </p:tav>
                                      </p:tavLst>
                                    </p:anim>
                                    <p:anim calcmode="lin" valueType="num">
                                      <p:cBhvr>
                                        <p:cTn id="15" dur="1000" fill="hold"/>
                                        <p:tgtEl>
                                          <p:spTgt spid="10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5">
                                            <p:bg/>
                                          </p:spTgt>
                                        </p:tgtEl>
                                        <p:attrNameLst>
                                          <p:attrName>style.visibility</p:attrName>
                                        </p:attrNameLst>
                                      </p:cBhvr>
                                      <p:to>
                                        <p:strVal val="visible"/>
                                      </p:to>
                                    </p:set>
                                    <p:animEffect transition="in" filter="fade">
                                      <p:cBhvr>
                                        <p:cTn id="25" dur="1000"/>
                                        <p:tgtEl>
                                          <p:spTgt spid="5">
                                            <p:bg/>
                                          </p:spTgt>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1000"/>
                                        <p:tgtEl>
                                          <p:spTgt spid="5">
                                            <p:txEl>
                                              <p:pRg st="1" end="1"/>
                                            </p:txEl>
                                          </p:spTgt>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0.0&quot;&gt;&lt;object type=&quot;1&quot; unique_id=&quot;10001&quot;&gt;&lt;object type=&quot;2&quot; unique_id=&quot;24550&quot;&gt;&lt;object type=&quot;3&quot; unique_id=&quot;24552&quot;&gt;&lt;property id=&quot;20148&quot; value=&quot;5&quot;/&gt;&lt;property id=&quot;20300&quot; value=&quot;Diapositiva 2&quot;/&gt;&lt;property id=&quot;20307&quot; value=&quot;291&quot;/&gt;&lt;/object&gt;&lt;object type=&quot;3&quot; unique_id=&quot;24553&quot;&gt;&lt;property id=&quot;20148&quot; value=&quot;5&quot;/&gt;&lt;property id=&quot;20300&quot; value=&quot;Diapositiva 3&quot;/&gt;&lt;property id=&quot;20307&quot; value=&quot;292&quot;/&gt;&lt;/object&gt;&lt;object type=&quot;3&quot; unique_id=&quot;24554&quot;&gt;&lt;property id=&quot;20148&quot; value=&quot;5&quot;/&gt;&lt;property id=&quot;20300&quot; value=&quot;Diapositiva 4&quot;/&gt;&lt;property id=&quot;20307&quot; value=&quot;257&quot;/&gt;&lt;/object&gt;&lt;object type=&quot;3&quot; unique_id=&quot;24555&quot;&gt;&lt;property id=&quot;20148&quot; value=&quot;5&quot;/&gt;&lt;property id=&quot;20300&quot; value=&quot;Diapositiva 5&quot;/&gt;&lt;property id=&quot;20307&quot; value=&quot;333&quot;/&gt;&lt;/object&gt;&lt;object type=&quot;3&quot; unique_id=&quot;24556&quot;&gt;&lt;property id=&quot;20148&quot; value=&quot;5&quot;/&gt;&lt;property id=&quot;20300&quot; value=&quot;Diapositiva 6&quot;/&gt;&lt;property id=&quot;20307&quot; value=&quot;326&quot;/&gt;&lt;/object&gt;&lt;object type=&quot;3&quot; unique_id=&quot;24557&quot;&gt;&lt;property id=&quot;20148&quot; value=&quot;5&quot;/&gt;&lt;property id=&quot;20300&quot; value=&quot;Diapositiva 7&quot;/&gt;&lt;property id=&quot;20307&quot; value=&quot;327&quot;/&gt;&lt;/object&gt;&lt;object type=&quot;3&quot; unique_id=&quot;24558&quot;&gt;&lt;property id=&quot;20148&quot; value=&quot;5&quot;/&gt;&lt;property id=&quot;20300&quot; value=&quot;Diapositiva 8&quot;/&gt;&lt;property id=&quot;20307&quot; value=&quot;264&quot;/&gt;&lt;/object&gt;&lt;object type=&quot;3&quot; unique_id=&quot;24559&quot;&gt;&lt;property id=&quot;20148&quot; value=&quot;5&quot;/&gt;&lt;property id=&quot;20300&quot; value=&quot;Diapositiva 9&quot;/&gt;&lt;property id=&quot;20307&quot; value=&quot;328&quot;/&gt;&lt;/object&gt;&lt;object type=&quot;3&quot; unique_id=&quot;24560&quot;&gt;&lt;property id=&quot;20148&quot; value=&quot;5&quot;/&gt;&lt;property id=&quot;20300&quot; value=&quot;Diapositiva 10&quot;/&gt;&lt;property id=&quot;20307&quot; value=&quot;329&quot;/&gt;&lt;/object&gt;&lt;object type=&quot;3&quot; unique_id=&quot;24561&quot;&gt;&lt;property id=&quot;20148&quot; value=&quot;5&quot;/&gt;&lt;property id=&quot;20300&quot; value=&quot;Diapositiva 11&quot;/&gt;&lt;property id=&quot;20307&quot; value=&quot;330&quot;/&gt;&lt;/object&gt;&lt;object type=&quot;3&quot; unique_id=&quot;24562&quot;&gt;&lt;property id=&quot;20148&quot; value=&quot;5&quot;/&gt;&lt;property id=&quot;20300&quot; value=&quot;Diapositiva 12&quot;/&gt;&lt;property id=&quot;20307&quot; value=&quot;331&quot;/&gt;&lt;/object&gt;&lt;object type=&quot;3&quot; unique_id=&quot;24563&quot;&gt;&lt;property id=&quot;20148&quot; value=&quot;5&quot;/&gt;&lt;property id=&quot;20300&quot; value=&quot;Diapositiva 13&quot;/&gt;&lt;property id=&quot;20307&quot; value=&quot;332&quot;/&gt;&lt;/object&gt;&lt;object type=&quot;3&quot; unique_id=&quot;24564&quot;&gt;&lt;property id=&quot;20148&quot; value=&quot;5&quot;/&gt;&lt;property id=&quot;20300&quot; value=&quot;Diapositiva 14&quot;/&gt;&lt;property id=&quot;20307&quot; value=&quot;334&quot;/&gt;&lt;/object&gt;&lt;object type=&quot;3&quot; unique_id=&quot;24565&quot;&gt;&lt;property id=&quot;20148&quot; value=&quot;5&quot;/&gt;&lt;property id=&quot;20300&quot; value=&quot;Diapositiva 15&quot;/&gt;&lt;property id=&quot;20307&quot; value=&quot;335&quot;/&gt;&lt;/object&gt;&lt;object type=&quot;3&quot; unique_id=&quot;24566&quot;&gt;&lt;property id=&quot;20148&quot; value=&quot;5&quot;/&gt;&lt;property id=&quot;20300&quot; value=&quot;Diapositiva 16&quot;/&gt;&lt;property id=&quot;20307&quot; value=&quot;337&quot;/&gt;&lt;/object&gt;&lt;object type=&quot;3&quot; unique_id=&quot;24567&quot;&gt;&lt;property id=&quot;20148&quot; value=&quot;5&quot;/&gt;&lt;property id=&quot;20300&quot; value=&quot;Diapositiva 17&quot;/&gt;&lt;property id=&quot;20307&quot; value=&quot;336&quot;/&gt;&lt;/object&gt;&lt;object type=&quot;3&quot; unique_id=&quot;24568&quot;&gt;&lt;property id=&quot;20148&quot; value=&quot;5&quot;/&gt;&lt;property id=&quot;20300&quot; value=&quot;Diapositiva 18&quot;/&gt;&lt;property id=&quot;20307&quot; value=&quot;338&quot;/&gt;&lt;/object&gt;&lt;object type=&quot;3&quot; unique_id=&quot;24569&quot;&gt;&lt;property id=&quot;20148&quot; value=&quot;5&quot;/&gt;&lt;property id=&quot;20300&quot; value=&quot;Diapositiva 19&quot;/&gt;&lt;property id=&quot;20307&quot; value=&quot;339&quot;/&gt;&lt;/object&gt;&lt;object type=&quot;3&quot; unique_id=&quot;24570&quot;&gt;&lt;property id=&quot;20148&quot; value=&quot;5&quot;/&gt;&lt;property id=&quot;20300&quot; value=&quot;Diapositiva 20&quot;/&gt;&lt;property id=&quot;20307&quot; value=&quot;340&quot;/&gt;&lt;/object&gt;&lt;object type=&quot;3&quot; unique_id=&quot;24571&quot;&gt;&lt;property id=&quot;20148&quot; value=&quot;5&quot;/&gt;&lt;property id=&quot;20300&quot; value=&quot;Diapositiva 21&quot;/&gt;&lt;property id=&quot;20307&quot; value=&quot;341&quot;/&gt;&lt;/object&gt;&lt;object type=&quot;3&quot; unique_id=&quot;24572&quot;&gt;&lt;property id=&quot;20148&quot; value=&quot;5&quot;/&gt;&lt;property id=&quot;20300&quot; value=&quot;Diapositiva 22&quot;/&gt;&lt;property id=&quot;20307&quot; value=&quot;342&quot;/&gt;&lt;/object&gt;&lt;object type=&quot;3&quot; unique_id=&quot;24573&quot;&gt;&lt;property id=&quot;20148&quot; value=&quot;5&quot;/&gt;&lt;property id=&quot;20300&quot; value=&quot;Diapositiva 23&quot;/&gt;&lt;property id=&quot;20307&quot; value=&quot;343&quot;/&gt;&lt;/object&gt;&lt;object type=&quot;3&quot; unique_id=&quot;24574&quot;&gt;&lt;property id=&quot;20148&quot; value=&quot;5&quot;/&gt;&lt;property id=&quot;20300&quot; value=&quot;Diapositiva 24&quot;/&gt;&lt;property id=&quot;20307&quot; value=&quot;344&quot;/&gt;&lt;/object&gt;&lt;object type=&quot;3&quot; unique_id=&quot;24575&quot;&gt;&lt;property id=&quot;20148&quot; value=&quot;5&quot;/&gt;&lt;property id=&quot;20300&quot; value=&quot;Diapositiva 25&quot;/&gt;&lt;property id=&quot;20307&quot; value=&quot;345&quot;/&gt;&lt;/object&gt;&lt;object type=&quot;3&quot; unique_id=&quot;24576&quot;&gt;&lt;property id=&quot;20148&quot; value=&quot;5&quot;/&gt;&lt;property id=&quot;20300&quot; value=&quot;Diapositiva 26&quot;/&gt;&lt;property id=&quot;20307&quot; value=&quot;346&quot;/&gt;&lt;/object&gt;&lt;object type=&quot;3&quot; unique_id=&quot;24577&quot;&gt;&lt;property id=&quot;20148&quot; value=&quot;5&quot;/&gt;&lt;property id=&quot;20300&quot; value=&quot;Diapositiva 27&quot;/&gt;&lt;property id=&quot;20307&quot; value=&quot;347&quot;/&gt;&lt;/object&gt;&lt;object type=&quot;3&quot; unique_id=&quot;24578&quot;&gt;&lt;property id=&quot;20148&quot; value=&quot;5&quot;/&gt;&lt;property id=&quot;20300&quot; value=&quot;Diapositiva 28&quot;/&gt;&lt;property id=&quot;20307&quot; value=&quot;349&quot;/&gt;&lt;/object&gt;&lt;object type=&quot;3&quot; unique_id=&quot;24579&quot;&gt;&lt;property id=&quot;20148&quot; value=&quot;5&quot;/&gt;&lt;property id=&quot;20300&quot; value=&quot;Diapositiva 29&quot;/&gt;&lt;property id=&quot;20307&quot; value=&quot;350&quot;/&gt;&lt;/object&gt;&lt;object type=&quot;3&quot; unique_id=&quot;24580&quot;&gt;&lt;property id=&quot;20148&quot; value=&quot;5&quot;/&gt;&lt;property id=&quot;20300&quot; value=&quot;Diapositiva 30&quot;/&gt;&lt;property id=&quot;20307&quot; value=&quot;351&quot;/&gt;&lt;/object&gt;&lt;object type=&quot;3&quot; unique_id=&quot;24581&quot;&gt;&lt;property id=&quot;20148&quot; value=&quot;5&quot;/&gt;&lt;property id=&quot;20300&quot; value=&quot;Diapositiva 31&quot;/&gt;&lt;property id=&quot;20307&quot; value=&quot;352&quot;/&gt;&lt;/object&gt;&lt;object type=&quot;3&quot; unique_id=&quot;24582&quot;&gt;&lt;property id=&quot;20148&quot; value=&quot;5&quot;/&gt;&lt;property id=&quot;20300&quot; value=&quot;Diapositiva 32&quot;/&gt;&lt;property id=&quot;20307&quot; value=&quot;353&quot;/&gt;&lt;/object&gt;&lt;object type=&quot;3&quot; unique_id=&quot;24583&quot;&gt;&lt;property id=&quot;20148&quot; value=&quot;5&quot;/&gt;&lt;property id=&quot;20300&quot; value=&quot;Diapositiva 33&quot;/&gt;&lt;property id=&quot;20307&quot; value=&quot;354&quot;/&gt;&lt;/object&gt;&lt;object type=&quot;3&quot; unique_id=&quot;24584&quot;&gt;&lt;property id=&quot;20148&quot; value=&quot;5&quot;/&gt;&lt;property id=&quot;20300&quot; value=&quot;Diapositiva 34&quot;/&gt;&lt;property id=&quot;20307&quot; value=&quot;355&quot;/&gt;&lt;/object&gt;&lt;object type=&quot;3&quot; unique_id=&quot;24585&quot;&gt;&lt;property id=&quot;20148&quot; value=&quot;5&quot;/&gt;&lt;property id=&quot;20300&quot; value=&quot;Diapositiva 35&quot;/&gt;&lt;property id=&quot;20307&quot; value=&quot;356&quot;/&gt;&lt;/object&gt;&lt;object type=&quot;3&quot; unique_id=&quot;24586&quot;&gt;&lt;property id=&quot;20148&quot; value=&quot;5&quot;/&gt;&lt;property id=&quot;20300&quot; value=&quot;Diapositiva 36&quot;/&gt;&lt;property id=&quot;20307&quot; value=&quot;357&quot;/&gt;&lt;/object&gt;&lt;object type=&quot;3&quot; unique_id=&quot;24587&quot;&gt;&lt;property id=&quot;20148&quot; value=&quot;5&quot;/&gt;&lt;property id=&quot;20300&quot; value=&quot;Diapositiva 37&quot;/&gt;&lt;property id=&quot;20307&quot; value=&quot;358&quot;/&gt;&lt;/object&gt;&lt;object type=&quot;3&quot; unique_id=&quot;24588&quot;&gt;&lt;property id=&quot;20148&quot; value=&quot;5&quot;/&gt;&lt;property id=&quot;20300&quot; value=&quot;Diapositiva 38&quot;/&gt;&lt;property id=&quot;20307&quot; value=&quot;359&quot;/&gt;&lt;/object&gt;&lt;object type=&quot;3&quot; unique_id=&quot;24589&quot;&gt;&lt;property id=&quot;20148&quot; value=&quot;5&quot;/&gt;&lt;property id=&quot;20300&quot; value=&quot;Diapositiva 39&quot;/&gt;&lt;property id=&quot;20307&quot; value=&quot;360&quot;/&gt;&lt;/object&gt;&lt;object type=&quot;3&quot; unique_id=&quot;24590&quot;&gt;&lt;property id=&quot;20148&quot; value=&quot;5&quot;/&gt;&lt;property id=&quot;20300&quot; value=&quot;Diapositiva 40&quot;/&gt;&lt;property id=&quot;20307&quot; value=&quot;362&quot;/&gt;&lt;/object&gt;&lt;object type=&quot;3&quot; unique_id=&quot;24591&quot;&gt;&lt;property id=&quot;20148&quot; value=&quot;5&quot;/&gt;&lt;property id=&quot;20300&quot; value=&quot;Diapositiva 41&quot;/&gt;&lt;property id=&quot;20307&quot; value=&quot;363&quot;/&gt;&lt;/object&gt;&lt;object type=&quot;3&quot; unique_id=&quot;24592&quot;&gt;&lt;property id=&quot;20148&quot; value=&quot;5&quot;/&gt;&lt;property id=&quot;20300&quot; value=&quot;Diapositiva 42&quot;/&gt;&lt;property id=&quot;20307&quot; value=&quot;364&quot;/&gt;&lt;/object&gt;&lt;object type=&quot;3&quot; unique_id=&quot;24593&quot;&gt;&lt;property id=&quot;20148&quot; value=&quot;5&quot;/&gt;&lt;property id=&quot;20300&quot; value=&quot;Diapositiva 43&quot;/&gt;&lt;property id=&quot;20307&quot; value=&quot;361&quot;/&gt;&lt;/object&gt;&lt;object type=&quot;3&quot; unique_id=&quot;24594&quot;&gt;&lt;property id=&quot;20148&quot; value=&quot;5&quot;/&gt;&lt;property id=&quot;20300&quot; value=&quot;Diapositiva 44&quot;/&gt;&lt;property id=&quot;20307&quot; value=&quot;365&quot;/&gt;&lt;/object&gt;&lt;object type=&quot;3&quot; unique_id=&quot;24595&quot;&gt;&lt;property id=&quot;20148&quot; value=&quot;5&quot;/&gt;&lt;property id=&quot;20300&quot; value=&quot;Diapositiva 45&quot;/&gt;&lt;property id=&quot;20307&quot; value=&quot;366&quot;/&gt;&lt;/object&gt;&lt;object type=&quot;3&quot; unique_id=&quot;24596&quot;&gt;&lt;property id=&quot;20148&quot; value=&quot;5&quot;/&gt;&lt;property id=&quot;20300&quot; value=&quot;Diapositiva 46&quot;/&gt;&lt;property id=&quot;20307&quot; value=&quot;367&quot;/&gt;&lt;/object&gt;&lt;object type=&quot;3&quot; unique_id=&quot;24597&quot;&gt;&lt;property id=&quot;20148&quot; value=&quot;5&quot;/&gt;&lt;property id=&quot;20300&quot; value=&quot;Diapositiva 47&quot;/&gt;&lt;property id=&quot;20307&quot; value=&quot;368&quot;/&gt;&lt;/object&gt;&lt;object type=&quot;3&quot; unique_id=&quot;24598&quot;&gt;&lt;property id=&quot;20148&quot; value=&quot;5&quot;/&gt;&lt;property id=&quot;20300&quot; value=&quot;Diapositiva 48&quot;/&gt;&lt;property id=&quot;20307&quot; value=&quot;369&quot;/&gt;&lt;/object&gt;&lt;object type=&quot;3&quot; unique_id=&quot;24599&quot;&gt;&lt;property id=&quot;20148&quot; value=&quot;5&quot;/&gt;&lt;property id=&quot;20300&quot; value=&quot;Diapositiva 49&quot;/&gt;&lt;property id=&quot;20307&quot; value=&quot;370&quot;/&gt;&lt;/object&gt;&lt;object type=&quot;3&quot; unique_id=&quot;24600&quot;&gt;&lt;property id=&quot;20148&quot; value=&quot;5&quot;/&gt;&lt;property id=&quot;20300&quot; value=&quot;Diapositiva 50&quot;/&gt;&lt;property id=&quot;20307&quot; value=&quot;371&quot;/&gt;&lt;/object&gt;&lt;object type=&quot;3&quot; unique_id=&quot;24601&quot;&gt;&lt;property id=&quot;20148&quot; value=&quot;5&quot;/&gt;&lt;property id=&quot;20300&quot; value=&quot;Diapositiva 51&quot;/&gt;&lt;property id=&quot;20307&quot; value=&quot;372&quot;/&gt;&lt;/object&gt;&lt;object type=&quot;3&quot; unique_id=&quot;24602&quot;&gt;&lt;property id=&quot;20148&quot; value=&quot;5&quot;/&gt;&lt;property id=&quot;20300&quot; value=&quot;Diapositiva 52&quot;/&gt;&lt;property id=&quot;20307&quot; value=&quot;373&quot;/&gt;&lt;/object&gt;&lt;object type=&quot;3&quot; unique_id=&quot;24603&quot;&gt;&lt;property id=&quot;20148&quot; value=&quot;5&quot;/&gt;&lt;property id=&quot;20300&quot; value=&quot;Diapositiva 53&quot;/&gt;&lt;property id=&quot;20307&quot; value=&quot;374&quot;/&gt;&lt;/object&gt;&lt;object type=&quot;3&quot; unique_id=&quot;24604&quot;&gt;&lt;property id=&quot;20148&quot; value=&quot;5&quot;/&gt;&lt;property id=&quot;20300&quot; value=&quot;Diapositiva 54&quot;/&gt;&lt;property id=&quot;20307&quot; value=&quot;375&quot;/&gt;&lt;/object&gt;&lt;object type=&quot;3&quot; unique_id=&quot;24605&quot;&gt;&lt;property id=&quot;20148&quot; value=&quot;5&quot;/&gt;&lt;property id=&quot;20300&quot; value=&quot;Diapositiva 55&quot;/&gt;&lt;property id=&quot;20307&quot; value=&quot;376&quot;/&gt;&lt;/object&gt;&lt;object type=&quot;3&quot; unique_id=&quot;24606&quot;&gt;&lt;property id=&quot;20148&quot; value=&quot;5&quot;/&gt;&lt;property id=&quot;20300&quot; value=&quot;Diapositiva 56&quot;/&gt;&lt;property id=&quot;20307&quot; value=&quot;377&quot;/&gt;&lt;/object&gt;&lt;object type=&quot;3&quot; unique_id=&quot;24607&quot;&gt;&lt;property id=&quot;20148&quot; value=&quot;5&quot;/&gt;&lt;property id=&quot;20300&quot; value=&quot;Diapositiva 57&quot;/&gt;&lt;property id=&quot;20307&quot; value=&quot;378&quot;/&gt;&lt;/object&gt;&lt;object type=&quot;3&quot; unique_id=&quot;24608&quot;&gt;&lt;property id=&quot;20148&quot; value=&quot;5&quot;/&gt;&lt;property id=&quot;20300&quot; value=&quot;Diapositiva 58&quot;/&gt;&lt;property id=&quot;20307&quot; value=&quot;380&quot;/&gt;&lt;/object&gt;&lt;object type=&quot;3&quot; unique_id=&quot;24609&quot;&gt;&lt;property id=&quot;20148&quot; value=&quot;5&quot;/&gt;&lt;property id=&quot;20300&quot; value=&quot;Diapositiva 59&quot;/&gt;&lt;property id=&quot;20307&quot; value=&quot;381&quot;/&gt;&lt;/object&gt;&lt;object type=&quot;3&quot; unique_id=&quot;24610&quot;&gt;&lt;property id=&quot;20148&quot; value=&quot;5&quot;/&gt;&lt;property id=&quot;20300&quot; value=&quot;Diapositiva 60&quot;/&gt;&lt;property id=&quot;20307&quot; value=&quot;382&quot;/&gt;&lt;/object&gt;&lt;object type=&quot;3&quot; unique_id=&quot;24611&quot;&gt;&lt;property id=&quot;20148&quot; value=&quot;5&quot;/&gt;&lt;property id=&quot;20300&quot; value=&quot;Diapositiva 61&quot;/&gt;&lt;property id=&quot;20307&quot; value=&quot;383&quot;/&gt;&lt;/object&gt;&lt;object type=&quot;3&quot; unique_id=&quot;24612&quot;&gt;&lt;property id=&quot;20148&quot; value=&quot;5&quot;/&gt;&lt;property id=&quot;20300&quot; value=&quot;Diapositiva 62&quot;/&gt;&lt;property id=&quot;20307&quot; value=&quot;322&quot;/&gt;&lt;/object&gt;&lt;object type=&quot;3&quot; unique_id=&quot;24613&quot;&gt;&lt;property id=&quot;20148&quot; value=&quot;5&quot;/&gt;&lt;property id=&quot;20300&quot; value=&quot;Diapositiva 63&quot;/&gt;&lt;property id=&quot;20307&quot; value=&quot;323&quot;/&gt;&lt;/object&gt;&lt;object type=&quot;3&quot; unique_id=&quot;24614&quot;&gt;&lt;property id=&quot;20148&quot; value=&quot;5&quot;/&gt;&lt;property id=&quot;20300&quot; value=&quot;Diapositiva 64&quot;/&gt;&lt;property id=&quot;20307&quot; value=&quot;325&quot;/&gt;&lt;/object&gt;&lt;object type=&quot;3&quot; unique_id=&quot;24879&quot;&gt;&lt;property id=&quot;20148&quot; value=&quot;5&quot;/&gt;&lt;property id=&quot;20300&quot; value=&quot;Diapositiva 1&quot;/&gt;&lt;property id=&quot;20307&quot; value=&quot;384&quot;/&gt;&lt;/object&gt;&lt;/object&gt;&lt;object type=&quot;8&quot; unique_id=&quot;24680&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6896</TotalTime>
  <Words>7665</Words>
  <Application>Microsoft Office PowerPoint</Application>
  <PresentationFormat>Presentación en pantalla (4:3)</PresentationFormat>
  <Paragraphs>390</Paragraphs>
  <Slides>63</Slides>
  <Notes>63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63</vt:i4>
      </vt:variant>
    </vt:vector>
  </HeadingPairs>
  <TitlesOfParts>
    <vt:vector size="72" baseType="lpstr">
      <vt:lpstr>Arial</vt:lpstr>
      <vt:lpstr>Calibri</vt:lpstr>
      <vt:lpstr>Impact</vt:lpstr>
      <vt:lpstr>Myriad Pro</vt:lpstr>
      <vt:lpstr>Myriad Pro Cond</vt:lpstr>
      <vt:lpstr>Swis721 Blk BT</vt:lpstr>
      <vt:lpstr>Swis721 BlkCn BT</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178</cp:revision>
  <dcterms:created xsi:type="dcterms:W3CDTF">2013-09-27T10:41:28Z</dcterms:created>
  <dcterms:modified xsi:type="dcterms:W3CDTF">2022-01-20T14:11:13Z</dcterms:modified>
</cp:coreProperties>
</file>