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7"/>
  </p:notesMasterIdLst>
  <p:sldIdLst>
    <p:sldId id="323" r:id="rId2"/>
    <p:sldId id="316" r:id="rId3"/>
    <p:sldId id="319" r:id="rId4"/>
    <p:sldId id="611" r:id="rId5"/>
    <p:sldId id="528" r:id="rId6"/>
    <p:sldId id="529" r:id="rId7"/>
    <p:sldId id="530" r:id="rId8"/>
    <p:sldId id="533" r:id="rId9"/>
    <p:sldId id="534" r:id="rId10"/>
    <p:sldId id="535" r:id="rId11"/>
    <p:sldId id="536" r:id="rId12"/>
    <p:sldId id="637" r:id="rId13"/>
    <p:sldId id="612" r:id="rId14"/>
    <p:sldId id="537" r:id="rId15"/>
    <p:sldId id="538" r:id="rId16"/>
    <p:sldId id="541" r:id="rId17"/>
    <p:sldId id="539" r:id="rId18"/>
    <p:sldId id="613" r:id="rId19"/>
    <p:sldId id="542" r:id="rId20"/>
    <p:sldId id="543" r:id="rId21"/>
    <p:sldId id="614" r:id="rId22"/>
    <p:sldId id="615" r:id="rId23"/>
    <p:sldId id="616" r:id="rId24"/>
    <p:sldId id="617" r:id="rId25"/>
    <p:sldId id="545" r:id="rId26"/>
    <p:sldId id="604" r:id="rId27"/>
    <p:sldId id="618" r:id="rId28"/>
    <p:sldId id="605" r:id="rId29"/>
    <p:sldId id="606" r:id="rId30"/>
    <p:sldId id="607" r:id="rId31"/>
    <p:sldId id="608" r:id="rId32"/>
    <p:sldId id="619" r:id="rId33"/>
    <p:sldId id="609" r:id="rId34"/>
    <p:sldId id="639" r:id="rId35"/>
    <p:sldId id="641" r:id="rId36"/>
    <p:sldId id="640" r:id="rId37"/>
    <p:sldId id="642" r:id="rId38"/>
    <p:sldId id="643" r:id="rId39"/>
    <p:sldId id="644" r:id="rId40"/>
    <p:sldId id="645" r:id="rId41"/>
    <p:sldId id="610" r:id="rId42"/>
    <p:sldId id="647" r:id="rId43"/>
    <p:sldId id="648" r:id="rId44"/>
    <p:sldId id="646" r:id="rId45"/>
    <p:sldId id="620" r:id="rId46"/>
    <p:sldId id="621" r:id="rId47"/>
    <p:sldId id="622" r:id="rId48"/>
    <p:sldId id="650" r:id="rId49"/>
    <p:sldId id="651" r:id="rId50"/>
    <p:sldId id="652" r:id="rId51"/>
    <p:sldId id="649" r:id="rId52"/>
    <p:sldId id="653" r:id="rId53"/>
    <p:sldId id="623" r:id="rId54"/>
    <p:sldId id="624" r:id="rId55"/>
    <p:sldId id="625" r:id="rId56"/>
    <p:sldId id="626" r:id="rId57"/>
    <p:sldId id="627" r:id="rId58"/>
    <p:sldId id="628" r:id="rId59"/>
    <p:sldId id="629" r:id="rId60"/>
    <p:sldId id="630" r:id="rId61"/>
    <p:sldId id="633" r:id="rId62"/>
    <p:sldId id="634" r:id="rId63"/>
    <p:sldId id="635" r:id="rId64"/>
    <p:sldId id="636" r:id="rId65"/>
    <p:sldId id="497" r:id="rId66"/>
  </p:sldIdLst>
  <p:sldSz cx="9144000" cy="6858000" type="screen4x3"/>
  <p:notesSz cx="6858000" cy="9144000"/>
  <p:embeddedFontLst>
    <p:embeddedFont>
      <p:font typeface="Berlin Sans FB Demi" panose="020E0802020502020306" pitchFamily="34" charset="0"/>
      <p:bold r:id="rId68"/>
    </p:embeddedFont>
    <p:embeddedFont>
      <p:font typeface="Calibri" panose="020F0502020204030204" pitchFamily="34" charset="0"/>
      <p:regular r:id="rId69"/>
      <p:bold r:id="rId70"/>
      <p:italic r:id="rId71"/>
      <p:boldItalic r:id="rId72"/>
    </p:embeddedFont>
    <p:embeddedFont>
      <p:font typeface="Haettenschweiler" panose="020B0706040902060204" pitchFamily="34" charset="0"/>
      <p:regular r:id="rId73"/>
    </p:embeddedFont>
    <p:embeddedFont>
      <p:font typeface="Impact" panose="020B0806030902050204" pitchFamily="34" charset="0"/>
      <p:regular r:id="rId74"/>
    </p:embeddedFont>
    <p:embeddedFont>
      <p:font typeface="Myriad Pro" panose="020B0503030403020204" pitchFamily="34" charset="0"/>
      <p:regular r:id="rId75"/>
      <p:bold r:id="rId76"/>
      <p:italic r:id="rId77"/>
      <p:boldItalic r:id="rId78"/>
    </p:embeddedFont>
    <p:embeddedFont>
      <p:font typeface="Swis721 Blk BT" panose="020B0904030502020204" pitchFamily="34" charset="0"/>
      <p:regular r:id="rId79"/>
      <p:italic r:id="rId80"/>
    </p:embeddedFont>
    <p:embeddedFont>
      <p:font typeface="Trajan Pro" panose="02020502050506020301" pitchFamily="18" charset="0"/>
      <p:regular r:id="rId81"/>
      <p:bold r:id="rId82"/>
    </p:embeddedFont>
  </p:embeddedFontLst>
  <p:custDataLst>
    <p:tags r:id="rId83"/>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FFFF"/>
    <a:srgbClr val="CCFFFF"/>
    <a:srgbClr val="007013"/>
    <a:srgbClr val="00CC00"/>
    <a:srgbClr val="44281C"/>
    <a:srgbClr val="0033CC"/>
    <a:srgbClr val="005015"/>
    <a:srgbClr val="FF9900"/>
    <a:srgbClr val="FE7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5" autoAdjust="0"/>
    <p:restoredTop sz="87464" autoAdjust="0"/>
  </p:normalViewPr>
  <p:slideViewPr>
    <p:cSldViewPr>
      <p:cViewPr varScale="1">
        <p:scale>
          <a:sx n="56" d="100"/>
          <a:sy n="56" d="100"/>
        </p:scale>
        <p:origin x="2118" y="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12465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3. ¿Qué no deberíamos decir nunca si hemos prosperado en algo materialmente, y qué debemos reconocer?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Deuteronomio 8:11-14, 17, 18</a:t>
            </a:r>
          </a:p>
          <a:p>
            <a:pPr algn="just"/>
            <a:r>
              <a:rPr lang="es-ES" sz="1200" b="1" dirty="0">
                <a:latin typeface="Arial" pitchFamily="34" charset="0"/>
                <a:cs typeface="Arial" pitchFamily="34" charset="0"/>
              </a:rPr>
              <a:t>11 Cuídate de no olvidarte de Jehová tu Dios, para cumplir sus mandamientos, sus decretos y sus estatutos que yo te ordeno hoy; 12 no suceda que comas y te sacies, y edifiques buenas casas en que habites, 13 y tus vacas y tus ovejas se aumenten, y la plata y el oro se te multipliquen, y todo lo que tuvieres se aumente; 14 y se enorgullezca tu corazón, y te olvides de Jehová tu Dios, que te sacó de tierra de Egipto, de casa de servidumbre.</a:t>
            </a:r>
          </a:p>
          <a:p>
            <a:pPr algn="just"/>
            <a:r>
              <a:rPr lang="es-ES" sz="1200" b="1" dirty="0">
                <a:latin typeface="Arial" pitchFamily="34" charset="0"/>
                <a:cs typeface="Arial" pitchFamily="34" charset="0"/>
              </a:rPr>
              <a:t>17 y digas en tu corazón: Mi poder y la fuerza de mi mano me han traído esta riqueza. 18 Sino acuérdate de Jehová tu Dios, porque él te da el poder para hacer las riquezas, a fin de confirmar su pacto que juró a tus padres, como en este día. </a:t>
            </a:r>
            <a:endParaRPr lang="es-ES" sz="1200" b="1" dirty="0">
              <a:solidFill>
                <a:schemeClr val="bg1"/>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Deuteronomio 8:11-14, 17, 18</a:t>
            </a:r>
          </a:p>
          <a:p>
            <a:pPr algn="just"/>
            <a:r>
              <a:rPr lang="es-ES" sz="1200" b="1" dirty="0">
                <a:latin typeface="Arial" pitchFamily="34" charset="0"/>
                <a:cs typeface="Arial" pitchFamily="34" charset="0"/>
              </a:rPr>
              <a:t>11 Cuídate de no olvidarte de Jehová tu Dios, para cumplir sus mandamientos, sus decretos y sus estatutos que yo te ordeno hoy; 12 no suceda que comas y te sacies, y edifiques buenas casas en que habites, 13 y tus vacas y tus ovejas se aumenten, y la plata y el oro se te multipliquen, y todo lo que tuvieres se aumente; 14 y se enorgullezca tu corazón, y te olvides de Jehová tu Dios, que te sacó de tierra de Egipto, de casa de servidumbre.</a:t>
            </a:r>
          </a:p>
          <a:p>
            <a:pPr algn="just"/>
            <a:r>
              <a:rPr lang="es-ES" sz="1200" b="1" dirty="0">
                <a:latin typeface="Arial" pitchFamily="34" charset="0"/>
                <a:cs typeface="Arial" pitchFamily="34" charset="0"/>
              </a:rPr>
              <a:t>17 y digas en tu corazón: Mi poder y la fuerza de mi mano me han traído esta riqueza. 18 Sino acuérdate de Jehová tu Dios, porque él te da el poder para hacer las riquezas, a fin de confirmar su pacto que juró a tus padres, como en este día. </a:t>
            </a:r>
            <a:endParaRPr lang="es-ES" sz="1200" b="1" dirty="0">
              <a:solidFill>
                <a:schemeClr val="bg1"/>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2534868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Deuteronomio 8:11-14, 17, 18</a:t>
            </a:r>
          </a:p>
          <a:p>
            <a:pPr algn="just"/>
            <a:r>
              <a:rPr lang="es-ES" sz="1200" b="1" dirty="0">
                <a:latin typeface="Arial" pitchFamily="34" charset="0"/>
                <a:cs typeface="Arial" pitchFamily="34" charset="0"/>
              </a:rPr>
              <a:t>11 Cuídate de no olvidarte de Jehová tu Dios, para cumplir sus mandamientos, sus decretos y sus estatutos que yo te ordeno hoy; 12 no suceda que comas y te sacies, y edifiques buenas casas en que habites, 13 y tus vacas y tus ovejas se aumenten, y la plata y el oro se te multipliquen, y todo lo que tuvieres se aumente; 14 y se enorgullezca tu corazón, y te olvides de Jehová tu Dios, que te sacó de tierra de Egipto, de casa de servidumbre.</a:t>
            </a:r>
          </a:p>
          <a:p>
            <a:pPr algn="just"/>
            <a:r>
              <a:rPr lang="es-ES" sz="1200" b="1" dirty="0">
                <a:latin typeface="Arial" pitchFamily="34" charset="0"/>
                <a:cs typeface="Arial" pitchFamily="34" charset="0"/>
              </a:rPr>
              <a:t>17 y digas en tu corazón: Mi poder y la fuerza de mi mano me han traído esta riqueza. </a:t>
            </a:r>
            <a:r>
              <a:rPr lang="es-ES" sz="1200" b="1">
                <a:latin typeface="Arial" pitchFamily="34" charset="0"/>
                <a:cs typeface="Arial" pitchFamily="34" charset="0"/>
              </a:rPr>
              <a:t>18 Sino acuérdate de Jehová tu Dios, porque él te da el poder para hacer las riquezas, a fin de confirmar su pacto que juró a tus padres, como en este día. </a:t>
            </a:r>
            <a:endParaRPr lang="es-ES" sz="1200" b="1" dirty="0">
              <a:solidFill>
                <a:schemeClr val="bg1"/>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4. ¿En qué se basa Dios para reclamar todo como suyo?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 Salmos 100:3, </a:t>
            </a:r>
            <a:r>
              <a:rPr lang="es-ES_tradnl" sz="1200" kern="1200" dirty="0">
                <a:solidFill>
                  <a:schemeClr val="tx1"/>
                </a:solidFill>
                <a:effectLst/>
                <a:latin typeface="+mn-lt"/>
                <a:ea typeface="+mn-ea"/>
                <a:cs typeface="+mn-cs"/>
              </a:rPr>
              <a:t>Porque Dios </a:t>
            </a:r>
            <a:r>
              <a:rPr lang="es-ES_tradnl" sz="1200" i="1" u="sng" kern="1200" dirty="0">
                <a:solidFill>
                  <a:schemeClr val="tx1"/>
                </a:solidFill>
                <a:effectLst/>
                <a:latin typeface="+mn-lt"/>
                <a:ea typeface="+mn-ea"/>
                <a:cs typeface="+mn-cs"/>
              </a:rPr>
              <a:t>nos hizo</a:t>
            </a:r>
            <a:r>
              <a:rPr lang="es-ES_tradnl" sz="1200" kern="1200" dirty="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b) 1ª Pedro 1:18, 19. </a:t>
            </a:r>
            <a:r>
              <a:rPr lang="es-ES_tradnl" sz="1200" kern="1200" dirty="0">
                <a:solidFill>
                  <a:schemeClr val="tx1"/>
                </a:solidFill>
                <a:effectLst/>
                <a:latin typeface="+mn-lt"/>
                <a:ea typeface="+mn-ea"/>
                <a:cs typeface="+mn-cs"/>
              </a:rPr>
              <a:t>Porque fuimos rescatados con la </a:t>
            </a:r>
            <a:r>
              <a:rPr lang="es-ES_tradnl" sz="1200" i="1" u="sng" kern="1200" dirty="0">
                <a:solidFill>
                  <a:schemeClr val="tx1"/>
                </a:solidFill>
                <a:effectLst/>
                <a:latin typeface="+mn-lt"/>
                <a:ea typeface="+mn-ea"/>
                <a:cs typeface="+mn-cs"/>
              </a:rPr>
              <a:t>sangre</a:t>
            </a:r>
            <a:r>
              <a:rPr lang="es-ES_tradnl" sz="1200" kern="1200" dirty="0">
                <a:solidFill>
                  <a:schemeClr val="tx1"/>
                </a:solidFill>
                <a:effectLst/>
                <a:latin typeface="+mn-lt"/>
                <a:ea typeface="+mn-ea"/>
                <a:cs typeface="+mn-cs"/>
              </a:rPr>
              <a:t> preciosa de Cristo.</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c) Hechos 17:28. </a:t>
            </a:r>
            <a:r>
              <a:rPr lang="es-ES_tradnl" sz="1200" kern="1200" dirty="0">
                <a:solidFill>
                  <a:schemeClr val="tx1"/>
                </a:solidFill>
                <a:effectLst/>
                <a:latin typeface="+mn-lt"/>
                <a:ea typeface="+mn-ea"/>
                <a:cs typeface="+mn-cs"/>
              </a:rPr>
              <a:t>Porque </a:t>
            </a:r>
            <a:r>
              <a:rPr lang="es-ES_tradnl" sz="1200" i="1" u="sng" kern="1200" dirty="0">
                <a:solidFill>
                  <a:schemeClr val="tx1"/>
                </a:solidFill>
                <a:effectLst/>
                <a:latin typeface="+mn-lt"/>
                <a:ea typeface="+mn-ea"/>
                <a:cs typeface="+mn-cs"/>
              </a:rPr>
              <a:t>por él vivimos, nos movemos y somos.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No solamente fuimos creados, sino también salvados por gracia infinita. Cada instante somos sostenidos por su gran amor. Esta triple causa nos lleva a reconocerlo como Salvador, señor y el todo de nuestra vida.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5. ¿Qué pregunta debo hacerme cuando veo lo que Jesús hizo y hace cada día por mí?</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417865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Salmos 116:12-14</a:t>
            </a:r>
            <a:endParaRPr lang="es-ES_tradnl"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2060"/>
                </a:solidFill>
                <a:latin typeface="Arial" pitchFamily="34" charset="0"/>
                <a:cs typeface="Arial" pitchFamily="34" charset="0"/>
              </a:rPr>
              <a:t>12 ¿Qué pagaré a Jehová Por todos sus beneficios para conmigo? </a:t>
            </a:r>
            <a:br>
              <a:rPr lang="es-ES" sz="1200" b="1" dirty="0">
                <a:solidFill>
                  <a:srgbClr val="002060"/>
                </a:solidFill>
                <a:latin typeface="Arial" pitchFamily="34" charset="0"/>
                <a:cs typeface="Arial" pitchFamily="34" charset="0"/>
              </a:rPr>
            </a:br>
            <a:r>
              <a:rPr lang="es-ES" sz="1200" b="1" dirty="0">
                <a:solidFill>
                  <a:srgbClr val="002060"/>
                </a:solidFill>
                <a:latin typeface="Arial" pitchFamily="34" charset="0"/>
                <a:cs typeface="Arial" pitchFamily="34" charset="0"/>
              </a:rPr>
              <a:t>13 Tomaré la copa de la salvación, E invocaré el nombre de Jehová.</a:t>
            </a:r>
            <a:br>
              <a:rPr lang="es-ES" sz="1200" b="1" dirty="0">
                <a:solidFill>
                  <a:srgbClr val="002060"/>
                </a:solidFill>
                <a:latin typeface="Arial" pitchFamily="34" charset="0"/>
                <a:cs typeface="Arial" pitchFamily="34" charset="0"/>
              </a:rPr>
            </a:br>
            <a:r>
              <a:rPr lang="es-ES" sz="1200" b="1" dirty="0">
                <a:solidFill>
                  <a:srgbClr val="002060"/>
                </a:solidFill>
                <a:latin typeface="Arial" pitchFamily="34" charset="0"/>
                <a:cs typeface="Arial" pitchFamily="34" charset="0"/>
              </a:rPr>
              <a:t>14 Ahora pagaré mis votos a Jehová Delante de todo su pueblo.</a:t>
            </a:r>
          </a:p>
          <a:p>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¿Que pagaréis a Jehová por sus beneficios?</a:t>
            </a:r>
            <a:endParaRPr lang="es-AR" sz="1200" kern="1200" dirty="0">
              <a:solidFill>
                <a:schemeClr val="tx1"/>
              </a:solidFill>
              <a:effectLst/>
              <a:latin typeface="+mn-lt"/>
              <a:ea typeface="+mn-ea"/>
              <a:cs typeface="+mn-cs"/>
            </a:endParaRP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ADMINISTRADORES DE LOS BIENES DE DIOS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6. Por eso, ¿qué debo hacer con mi cuerpo, mis dones, mi tiempo y mi dinero? ¿Qué título nos fue asignado?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1ª Pedro 4:10</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“Cada uno según el don que ha recibido, minístrelo a los otros, como buenos administradores de la multiforme gracia de Dios.”</a:t>
            </a:r>
            <a:endParaRPr lang="es-ES" sz="1200" b="1" dirty="0">
              <a:solidFill>
                <a:schemeClr val="bg1"/>
              </a:solidFill>
              <a:latin typeface="Arial" pitchFamily="34" charset="0"/>
              <a:cs typeface="Arial" pitchFamily="34" charset="0"/>
            </a:endParaRPr>
          </a:p>
          <a:p>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Cada uno según el don que ha recibido </a:t>
            </a:r>
            <a:r>
              <a:rPr lang="es-ES_tradnl" sz="1200" i="1" u="sng" kern="1200" dirty="0">
                <a:solidFill>
                  <a:schemeClr val="tx1"/>
                </a:solidFill>
                <a:effectLst/>
                <a:latin typeface="+mn-lt"/>
                <a:ea typeface="+mn-ea"/>
                <a:cs typeface="+mn-cs"/>
              </a:rPr>
              <a:t>minístrelo a los otros,</a:t>
            </a:r>
            <a:r>
              <a:rPr lang="es-ES_tradnl" sz="1200" kern="1200" dirty="0">
                <a:solidFill>
                  <a:schemeClr val="tx1"/>
                </a:solidFill>
                <a:effectLst/>
                <a:latin typeface="+mn-lt"/>
                <a:ea typeface="+mn-ea"/>
                <a:cs typeface="+mn-cs"/>
              </a:rPr>
              <a:t> como </a:t>
            </a:r>
            <a:r>
              <a:rPr lang="es-ES_tradnl" sz="1200" i="1" u="sng" kern="1200" dirty="0">
                <a:solidFill>
                  <a:schemeClr val="tx1"/>
                </a:solidFill>
                <a:effectLst/>
                <a:latin typeface="+mn-lt"/>
                <a:ea typeface="+mn-ea"/>
                <a:cs typeface="+mn-cs"/>
              </a:rPr>
              <a:t>buenos administradores.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Todo lo que tenemos es de Dios. Somos simples mayordomos.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Mi cuerpo</a:t>
            </a:r>
            <a:endParaRPr lang="es-ES_trad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Somos propiedad de Dios, 1ª Corintios 6:19-20; 10:31. Glorifiquemos a Dios con nuestro cuerpo, cuidándolo correctamente. No debilitemos ni destruyamos nuestras energías vitales consumiendo cosas que nos perjudican. Utilicemos nuestros cuerpos y nuestras fuerzas para colaborar con el plan de Dios para salvar al mundo.</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525573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Mi tiempo</a:t>
            </a:r>
          </a:p>
          <a:p>
            <a:r>
              <a:rPr lang="es-ES_tradnl" sz="1200" kern="1200" dirty="0">
                <a:solidFill>
                  <a:schemeClr val="tx1"/>
                </a:solidFill>
                <a:effectLst/>
                <a:latin typeface="+mn-lt"/>
                <a:ea typeface="+mn-ea"/>
                <a:cs typeface="+mn-cs"/>
              </a:rPr>
              <a:t>Dios nos da seis días para trabajar y dedicarlos a nuestros intereses, pero reclama como suyo el séptimo día, el sábado,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(Éxodo 20:9, 10). Ese día fue santificado, apartado para Dios. Dedicarlo a mis propios intereses, no dedicándolo a El, significa robarle el tiempo que le pertenece. Además es para nuestro propio bien. Dediquemos cada día de nuestro tiempo para hablar a otros de la salvación, (Hechos 4:32).</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4021760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Mis talentos</a:t>
            </a:r>
          </a:p>
          <a:p>
            <a:r>
              <a:rPr lang="es-ES_tradnl" sz="1200" kern="1200" dirty="0">
                <a:solidFill>
                  <a:schemeClr val="tx1"/>
                </a:solidFill>
                <a:effectLst/>
                <a:latin typeface="+mn-lt"/>
                <a:ea typeface="+mn-ea"/>
                <a:cs typeface="+mn-cs"/>
              </a:rPr>
              <a:t>¿Qué hacemos con los dones que Dios nos ha dado? ¿Los usamos para El? El hablar, el cantar, el ayudar a un enfermo, instruir a un niño, etc., cualquier don que Dios nos dio, debe ser usado para proclamar el reino de Cristo, (Mateo 28:18-20). </a:t>
            </a:r>
            <a:r>
              <a:rPr lang="es-ES_tradnl" sz="1200" i="1" kern="1200" dirty="0">
                <a:solidFill>
                  <a:schemeClr val="tx1"/>
                </a:solidFill>
                <a:effectLst/>
                <a:latin typeface="+mn-lt"/>
                <a:ea typeface="+mn-ea"/>
                <a:cs typeface="+mn-cs"/>
              </a:rPr>
              <a:t>La parábola de los talentos, es solemne e importante, </a:t>
            </a:r>
            <a:r>
              <a:rPr lang="es-ES_tradnl" sz="1200" kern="1200" dirty="0">
                <a:solidFill>
                  <a:schemeClr val="tx1"/>
                </a:solidFill>
                <a:effectLst/>
                <a:latin typeface="+mn-lt"/>
                <a:ea typeface="+mn-ea"/>
                <a:cs typeface="+mn-cs"/>
              </a:rPr>
              <a:t>(Mateo 25:14, 19-30); trabajemos cada día algo para Dios; hablando a otros del amor de Jesús y enseñándoles las grandes verdades que aprendemos en su palabra. ¡Nos sentiremos muy felices!, y nuestros dones se desarrollarán.</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756379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Mi dinero</a:t>
            </a:r>
          </a:p>
          <a:p>
            <a:r>
              <a:rPr lang="es-ES_tradnl" sz="1200" kern="1200" dirty="0">
                <a:solidFill>
                  <a:schemeClr val="tx1"/>
                </a:solidFill>
                <a:effectLst/>
                <a:latin typeface="+mn-lt"/>
                <a:ea typeface="+mn-ea"/>
                <a:cs typeface="+mn-cs"/>
              </a:rPr>
              <a:t>También sobre el dinero que manejamos debemos dar cuenta a Dios como administradores suyos. ¿Lo usamos egoístamente, o estamos dispuestos a colaborar con los recursos que el Creador nos dio para proclamar el mensaje de Dios?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230934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la pregunta de</a:t>
            </a:r>
            <a:r>
              <a:rPr lang="es-ES_tradnl" sz="1200" b="1" kern="1200" dirty="0">
                <a:solidFill>
                  <a:schemeClr val="tx1"/>
                </a:solidFill>
                <a:effectLst/>
                <a:latin typeface="+mn-lt"/>
                <a:ea typeface="+mn-ea"/>
                <a:cs typeface="+mn-cs"/>
              </a:rPr>
              <a:t> Salmos 116:12, "¿Qué pagaré a Jehová por todos sus beneficios para conmigo?" ¿Qué respondemos?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Proverbios 3:9-10</a:t>
            </a:r>
          </a:p>
          <a:p>
            <a:pPr marL="0" marR="0" indent="0" algn="just"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9 Honra a Jehová con tus bienes, Y con las primicias de todos tus frutos; </a:t>
            </a:r>
          </a:p>
          <a:p>
            <a:pPr marL="0" marR="0" indent="0" algn="just"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10 Y serán llenos tus graneros con abundancia, Y tus lagares rebosarán de mosto. </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Honra a Jehová con tus bienes.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He aquí el secreto de la prosperidad material. Dar una parte de nuestros recursos para dedicarlo a la proclamación del mensaje de Dios.</a:t>
            </a:r>
            <a:endParaRPr lang="es-AR" sz="1200" kern="1200" dirty="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200" b="1" dirty="0">
              <a:solidFill>
                <a:srgbClr val="00B05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de-DE" sz="1200" b="1" kern="1200" dirty="0">
                <a:solidFill>
                  <a:schemeClr val="tx1"/>
                </a:solidFill>
                <a:effectLst/>
                <a:latin typeface="+mn-lt"/>
                <a:ea typeface="+mn-ea"/>
                <a:cs typeface="+mn-cs"/>
              </a:rPr>
              <a:t>UN PLAN DIVINO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7. ¿Qué parte de los bienes que Dios nos dio para administrar reclama El para un uso especial?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Levíticos 27:30-32</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30 Y el diezmo de la tierra, así de la simiente de la tierra como del fruto de los árboles, de Jehová es; es cosa dedicada a Jehová.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atin typeface="Arial" pitchFamily="34" charset="0"/>
                <a:cs typeface="Arial" pitchFamily="34" charset="0"/>
              </a:rPr>
              <a:t>31 Y si alguno quisiere rescatar algo del diezmo, añadirá la quinta parte de su precio por ello. </a:t>
            </a:r>
            <a:br>
              <a:rPr lang="es-ES" sz="1200" b="1" dirty="0">
                <a:latin typeface="Arial" pitchFamily="34" charset="0"/>
                <a:cs typeface="Arial" pitchFamily="34" charset="0"/>
              </a:rPr>
            </a:br>
            <a:r>
              <a:rPr lang="es-ES" sz="1200" b="1" dirty="0">
                <a:latin typeface="Arial" pitchFamily="34" charset="0"/>
                <a:cs typeface="Arial" pitchFamily="34" charset="0"/>
              </a:rPr>
              <a:t>32 Y todo diezmo de vacas o de ovejas, de todo lo que pasa bajo la vara, el diezmo será consagrado a Jehová. </a:t>
            </a:r>
            <a:br>
              <a:rPr lang="es-ES" sz="1200" b="1" dirty="0">
                <a:latin typeface="Arial" pitchFamily="34" charset="0"/>
                <a:cs typeface="Arial" pitchFamily="34" charset="0"/>
              </a:rPr>
            </a:br>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El diezmo.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diezmo, la décima parte de nuestras ganancias, no se la damos a Dios, solo le devolvemos una parte, quedando nueve para nosotros pues todo es suyo. Es una manera en que Dios prueba nuestra fe, lealtad y nuestro amor hacia un mundo que necesita recibir la luz de Dios a través de nuestros recursos.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b="1" dirty="0">
                <a:ln>
                  <a:solidFill>
                    <a:srgbClr val="FFFF00">
                      <a:alpha val="53000"/>
                    </a:srgbClr>
                  </a:solidFill>
                </a:ln>
                <a:gradFill flip="none" rotWithShape="1">
                  <a:gsLst>
                    <a:gs pos="3000">
                      <a:srgbClr val="44281C"/>
                    </a:gs>
                    <a:gs pos="29000">
                      <a:srgbClr val="FF9900">
                        <a:shade val="30000"/>
                        <a:satMod val="115000"/>
                      </a:srgbClr>
                    </a:gs>
                    <a:gs pos="50000">
                      <a:srgbClr val="FF9900">
                        <a:shade val="67500"/>
                        <a:satMod val="115000"/>
                      </a:srgbClr>
                    </a:gs>
                    <a:gs pos="100000">
                      <a:srgbClr val="FFC000"/>
                    </a:gs>
                    <a:gs pos="69000">
                      <a:srgbClr val="FF9900">
                        <a:shade val="100000"/>
                        <a:satMod val="115000"/>
                      </a:srgbClr>
                    </a:gs>
                  </a:gsLst>
                  <a:lin ang="16200000" scaled="1"/>
                  <a:tileRect/>
                </a:gradFill>
                <a:effectLst>
                  <a:glow rad="114300">
                    <a:schemeClr val="accent6">
                      <a:lumMod val="60000"/>
                      <a:lumOff val="40000"/>
                      <a:alpha val="30000"/>
                    </a:schemeClr>
                  </a:glow>
                  <a:outerShdw blurRad="50800" dist="38100" dir="2700000" algn="tl" rotWithShape="0">
                    <a:prstClr val="black">
                      <a:alpha val="40000"/>
                    </a:prstClr>
                  </a:outerShdw>
                </a:effectLst>
                <a:latin typeface="Berlin Sans FB Demi" pitchFamily="34" charset="0"/>
              </a:rPr>
              <a:t>CÓMO SOLUCIONAR MIS PROBLEMAS FINANCIEROS</a:t>
            </a:r>
            <a:endParaRPr lang="es-AR" sz="12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Berlin Sans FB Demi" pitchFamily="34" charset="0"/>
            </a:endParaRPr>
          </a:p>
          <a:p>
            <a:endParaRPr lang="es-ES" sz="1200" b="1" kern="1200"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Berlin Sans FB Demi"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Hay quienes hablan de la buena suerte. La Biblia habla de las bendiciones de Dios. Pero, ¿Influirán mis actitudes, en la prosperidad material? Sin duda.</a:t>
            </a:r>
            <a:endParaRPr lang="es-AR"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solidFill>
                  <a:schemeClr val="bg1"/>
                </a:solidFill>
                <a:latin typeface="Arial" pitchFamily="34" charset="0"/>
                <a:cs typeface="Arial" pitchFamily="34" charset="0"/>
              </a:rPr>
              <a:t>8. ¿Cuál es el uso especial para lo cual se destina el diezmo?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solidFill>
                  <a:schemeClr val="bg1"/>
                </a:solidFill>
                <a:latin typeface="Arial" pitchFamily="34" charset="0"/>
                <a:cs typeface="Arial" pitchFamily="34" charset="0"/>
              </a:rPr>
              <a:t>Números 18:20-24</a:t>
            </a:r>
          </a:p>
          <a:p>
            <a:pPr algn="just"/>
            <a:r>
              <a:rPr lang="es-ES" sz="1200" b="1" dirty="0">
                <a:latin typeface="Arial" pitchFamily="34" charset="0"/>
                <a:cs typeface="Arial" pitchFamily="34" charset="0"/>
              </a:rPr>
              <a:t>20 Y Jehová dijo a Aarón: De la tierra de ellos no tendrás heredad, ni entre ellos tendrás parte. Yo soy tu parte y tu heredad en medio de los hijos de Israel. 21 Y he aquí yo he dado a los hijos de Leví todos los diezmos en Israel por heredad, por su ministerio, por cuanto ellos sirven en el ministerio del tabernáculo de reunión. 22 Y no se acercarán más los hijos de Israel al tabernáculo de reunión, para que no lleven pecado por el cual mueran.</a:t>
            </a:r>
            <a:endParaRPr lang="es-ES" sz="1200" b="1" dirty="0">
              <a:solidFill>
                <a:schemeClr val="bg1"/>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solidFill>
                  <a:schemeClr val="bg1"/>
                </a:solidFill>
                <a:latin typeface="Arial" pitchFamily="34" charset="0"/>
                <a:cs typeface="Arial" pitchFamily="34" charset="0"/>
              </a:rPr>
              <a:t>Números 18:20-24</a:t>
            </a:r>
          </a:p>
          <a:p>
            <a:pPr algn="just"/>
            <a:r>
              <a:rPr lang="es-ES" sz="1200" b="1" dirty="0">
                <a:latin typeface="Arial" pitchFamily="34" charset="0"/>
                <a:cs typeface="Arial" pitchFamily="34" charset="0"/>
              </a:rPr>
              <a:t>20 Y Jehová dijo a Aarón: De la tierra de ellos no tendrás heredad, ni entre ellos tendrás parte. Yo soy tu parte y tu heredad en medio de los hijos de Israel. 21 Y he aquí yo he dado a los hijos de Leví todos los diezmos en Israel por heredad, por su ministerio, por cuanto ellos sirven en el ministerio del tabernáculo de reunión. 22 Y no se acercarán más los hijos de Israel al tabernáculo de reunión, para que no lleven pecado por el cual mueran. 23 Mas los levitas harán el servicio del tabernáculo de reunión, y ellos llevarán su iniquidad; estatuto perpetuo para vuestros descendientes; y no poseerán heredad entre los hijos de Israel. 24 Porque a los levitas he dado por heredad los diezmos de los hijos de Israel, que ofrecerán a Jehová en ofrenda; por lo cual les he dicho: Entre los hijos de Israel no poseerán heredad. </a:t>
            </a:r>
          </a:p>
          <a:p>
            <a:pPr algn="just"/>
            <a:r>
              <a:rPr lang="es-ES" sz="1200" b="1" dirty="0">
                <a:solidFill>
                  <a:schemeClr val="bg1"/>
                </a:solidFill>
                <a:latin typeface="Arial" pitchFamily="34" charset="0"/>
                <a:cs typeface="Arial" pitchFamily="34" charset="0"/>
              </a:rPr>
              <a:t>Por su </a:t>
            </a:r>
            <a:r>
              <a:rPr lang="es-ES" sz="1200" b="1" i="1" u="sng" dirty="0">
                <a:solidFill>
                  <a:schemeClr val="bg1"/>
                </a:solidFill>
                <a:latin typeface="Arial" pitchFamily="34" charset="0"/>
                <a:cs typeface="Arial" pitchFamily="34" charset="0"/>
              </a:rPr>
              <a:t>ministerio, por cuanto sirve...</a:t>
            </a:r>
          </a:p>
          <a:p>
            <a:pPr algn="just"/>
            <a:endParaRPr lang="es-ES" sz="1200" b="1" i="1" u="sng" dirty="0">
              <a:solidFill>
                <a:schemeClr val="bg1"/>
              </a:solidFill>
              <a:latin typeface="Arial" pitchFamily="34" charset="0"/>
              <a:cs typeface="Arial" pitchFamily="34" charset="0"/>
            </a:endParaRPr>
          </a:p>
          <a:p>
            <a:pPr algn="just"/>
            <a:r>
              <a:rPr lang="es-ES" sz="1200" b="1" dirty="0">
                <a:solidFill>
                  <a:schemeClr val="bg1"/>
                </a:solidFill>
                <a:latin typeface="Arial" pitchFamily="34" charset="0"/>
                <a:cs typeface="Arial" pitchFamily="34" charset="0"/>
              </a:rPr>
              <a:t>El diezmo se dedica únicamente a la predicación del evangelio, para que los ministros de Dios puedan dedicar todo su tiempo a la salvación de las almas. Por esta razón se entrega el diezmo a la tesorería de la iglesia, para que ella distribuya los recursos y pueda suplir las necesidades de los que trabajan.</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9. ¿Para qué propósito se dedicó el diezmo en el Nuevo Testamento?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Corintios 9:13-14</a:t>
            </a:r>
          </a:p>
          <a:p>
            <a:pPr algn="just"/>
            <a:r>
              <a:rPr lang="es-ES" sz="1200" b="1" dirty="0">
                <a:latin typeface="Arial" pitchFamily="34" charset="0"/>
                <a:cs typeface="Arial" pitchFamily="34" charset="0"/>
              </a:rPr>
              <a:t>13 ¿No sabéis que los que trabajan en las cosas sagradas, comen del templo, y que los que sirven al altar, del altar participan?</a:t>
            </a:r>
          </a:p>
          <a:p>
            <a:pPr algn="just"/>
            <a:r>
              <a:rPr lang="es-ES" sz="1200" b="1" dirty="0">
                <a:latin typeface="Arial" pitchFamily="34" charset="0"/>
                <a:cs typeface="Arial" pitchFamily="34" charset="0"/>
              </a:rPr>
              <a:t>14 Así también ordenó el Señor a los que anuncian el evangelio, que vivan del evangelio.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798047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Corintios 9:13-14</a:t>
            </a:r>
          </a:p>
          <a:p>
            <a:pPr algn="just"/>
            <a:r>
              <a:rPr lang="es-ES" sz="1200" b="1" dirty="0">
                <a:latin typeface="Arial" pitchFamily="34" charset="0"/>
                <a:cs typeface="Arial" pitchFamily="34" charset="0"/>
              </a:rPr>
              <a:t>13 ¿No sabéis que los que trabajan en las cosas sagradas, comen del templo, y que los que sirven al altar, del altar participan?</a:t>
            </a:r>
          </a:p>
          <a:p>
            <a:pPr algn="just"/>
            <a:r>
              <a:rPr lang="es-ES" sz="1200" b="1" dirty="0">
                <a:latin typeface="Arial" pitchFamily="34" charset="0"/>
                <a:cs typeface="Arial" pitchFamily="34" charset="0"/>
              </a:rPr>
              <a:t>14 Así también ordenó el Señor a los que anuncian el evangelio, que vivan del evangelio.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3287744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Corintios 9:13-14</a:t>
            </a:r>
          </a:p>
          <a:p>
            <a:pPr algn="just"/>
            <a:r>
              <a:rPr lang="es-ES" sz="1200" b="1" dirty="0">
                <a:latin typeface="Arial" pitchFamily="34" charset="0"/>
                <a:cs typeface="Arial" pitchFamily="34" charset="0"/>
              </a:rPr>
              <a:t>13 ¿No sabéis que los que trabajan en las cosas sagradas, comen del templo, y que los que sirven al altar, del altar participan?</a:t>
            </a:r>
          </a:p>
          <a:p>
            <a:pPr algn="just"/>
            <a:r>
              <a:rPr lang="es-ES" sz="1200" b="1" dirty="0">
                <a:latin typeface="Arial" pitchFamily="34" charset="0"/>
                <a:cs typeface="Arial" pitchFamily="34" charset="0"/>
              </a:rPr>
              <a:t>14 Así también ordenó el Señor a los que anuncian el evangelio, que vivan del evangelio.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863910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Corintios 9:13-14</a:t>
            </a:r>
          </a:p>
          <a:p>
            <a:pPr algn="just"/>
            <a:r>
              <a:rPr lang="es-ES" sz="1200" b="1" dirty="0">
                <a:latin typeface="Arial" pitchFamily="34" charset="0"/>
                <a:cs typeface="Arial" pitchFamily="34" charset="0"/>
              </a:rPr>
              <a:t>13 ¿No sabéis que los que trabajan en las cosas sagradas, comen del templo, y que los que sirven al altar, del altar participan?</a:t>
            </a:r>
          </a:p>
          <a:p>
            <a:pPr algn="just"/>
            <a:r>
              <a:rPr lang="es-ES" sz="1200" b="1" dirty="0">
                <a:latin typeface="Arial" pitchFamily="34" charset="0"/>
                <a:cs typeface="Arial" pitchFamily="34" charset="0"/>
              </a:rPr>
              <a:t>14 Así también ordenó el Señor a los que anuncian el evangelio, que vivan del evangelio.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050591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Corintios 9:13-14</a:t>
            </a:r>
          </a:p>
          <a:p>
            <a:pPr algn="just"/>
            <a:r>
              <a:rPr lang="es-ES" sz="1200" b="1" dirty="0">
                <a:latin typeface="Arial" pitchFamily="34" charset="0"/>
                <a:cs typeface="Arial" pitchFamily="34" charset="0"/>
              </a:rPr>
              <a:t>13 ¿No sabéis que los que trabajan en las cosas sagradas, comen del templo, y que los que sirven al altar, del altar participan?</a:t>
            </a:r>
          </a:p>
          <a:p>
            <a:pPr algn="just"/>
            <a:r>
              <a:rPr lang="es-ES" sz="1200" b="1" dirty="0">
                <a:latin typeface="Arial" pitchFamily="34" charset="0"/>
                <a:cs typeface="Arial" pitchFamily="34" charset="0"/>
              </a:rPr>
              <a:t>14 Así también ordenó el Señor a los que anuncian el evangelio, que vivan del evangelio.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990974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Corintios 9:13-14</a:t>
            </a:r>
          </a:p>
          <a:p>
            <a:pPr algn="just"/>
            <a:r>
              <a:rPr lang="es-ES" sz="1200" b="1" dirty="0">
                <a:latin typeface="Arial" pitchFamily="34" charset="0"/>
                <a:cs typeface="Arial" pitchFamily="34" charset="0"/>
              </a:rPr>
              <a:t>13 ¿No sabéis que los que trabajan en las cosas sagradas, comen del templo, y que los que sirven al altar, del altar participan?</a:t>
            </a:r>
          </a:p>
          <a:p>
            <a:pPr algn="just"/>
            <a:r>
              <a:rPr lang="es-ES" sz="1200" b="1" dirty="0">
                <a:latin typeface="Arial" pitchFamily="34" charset="0"/>
                <a:cs typeface="Arial" pitchFamily="34" charset="0"/>
              </a:rPr>
              <a:t>14 Así también ordenó el Señor a los que anuncian el evangelio, que vivan del evangelio.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2156140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hombre de negocios, para ganar debe invertir, e invertir bien.</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campesino, para cosechar abundantemente, debe sembrar mucho y cuidar las plantas.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Si somos administradores debemos llevar una correcta mayordomía, especialmente si los bienes son de otros. Muchas personas se sentirían muy honradas y privilegiadas, si fuesen invitadas a invertir y tomar parte como socios de alguna próspera empresa comercial. Esto es lo que está haciendo Dios. Nos invita a ser sus socios, en la mayor empresa, ayudar al mundo a escapar de la condenación y prepararnos para su futuro reino de gloria.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Pero, ¿cómo puedo prosperar y solucionar mis problemas financieros, teniendo las bendiciones de Dios, invertir aunque no sea negociante, sembrar aunque no sea agricultor, administrar aunque no sea contador y conseguir un socio que me ayude a ganar, aunque no tenga capital para ofrecer? Dios reveló un plan en la Biblia para prosperar.</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937564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Corintios 9:13-14</a:t>
            </a:r>
          </a:p>
          <a:p>
            <a:pPr algn="just"/>
            <a:r>
              <a:rPr lang="es-ES" sz="1200" b="1" dirty="0">
                <a:latin typeface="Arial" pitchFamily="34" charset="0"/>
                <a:cs typeface="Arial" pitchFamily="34" charset="0"/>
              </a:rPr>
              <a:t>13 ¿No sabéis que los que trabajan en las cosas sagradas, comen del templo, y que los que sirven al altar, del altar participan?</a:t>
            </a:r>
          </a:p>
          <a:p>
            <a:pPr algn="just"/>
            <a:r>
              <a:rPr lang="es-ES" sz="1200" b="1" dirty="0">
                <a:latin typeface="Arial" pitchFamily="34" charset="0"/>
                <a:cs typeface="Arial" pitchFamily="34" charset="0"/>
              </a:rPr>
              <a:t>14 Así también ordenó el Señor a los que anuncian el evangelio, que vivan del evangelio.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945091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Corintios 9:13-14</a:t>
            </a:r>
          </a:p>
          <a:p>
            <a:pPr algn="just"/>
            <a:r>
              <a:rPr lang="es-ES" sz="1200" b="1" dirty="0">
                <a:latin typeface="Arial" pitchFamily="34" charset="0"/>
                <a:cs typeface="Arial" pitchFamily="34" charset="0"/>
              </a:rPr>
              <a:t>13 ¿No sabéis que los que trabajan en las cosas sagradas, comen del templo, y que los que sirven al altar, del altar participan?</a:t>
            </a:r>
          </a:p>
          <a:p>
            <a:pPr algn="just"/>
            <a:r>
              <a:rPr lang="es-ES" sz="1200" b="1" dirty="0">
                <a:latin typeface="Arial" pitchFamily="34" charset="0"/>
                <a:cs typeface="Arial" pitchFamily="34" charset="0"/>
              </a:rPr>
              <a:t>14 Así también ordenó el Señor a los que anuncian el evangelio, que vivan del evangelio.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Corintios 9:13-14</a:t>
            </a:r>
          </a:p>
          <a:p>
            <a:pPr algn="just"/>
            <a:r>
              <a:rPr lang="es-ES" sz="1200" b="1" dirty="0">
                <a:latin typeface="Arial" pitchFamily="34" charset="0"/>
                <a:cs typeface="Arial" pitchFamily="34" charset="0"/>
              </a:rPr>
              <a:t>13 ¿No sabéis que los que trabajan en las cosas sagradas, comen del templo, y que los que sirven al altar, del altar participan?</a:t>
            </a:r>
          </a:p>
          <a:p>
            <a:pPr algn="just"/>
            <a:r>
              <a:rPr lang="es-ES" sz="1200" b="1" dirty="0">
                <a:latin typeface="Arial" pitchFamily="34" charset="0"/>
                <a:cs typeface="Arial" pitchFamily="34" charset="0"/>
              </a:rPr>
              <a:t>14 Así también ordenó el Señor a los que anuncian el evangelio, que vivan del evangelio.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2161976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Corintios 9:13-14</a:t>
            </a:r>
          </a:p>
          <a:p>
            <a:pPr algn="just"/>
            <a:r>
              <a:rPr lang="es-ES" sz="1200" b="1" dirty="0">
                <a:latin typeface="Arial" pitchFamily="34" charset="0"/>
                <a:cs typeface="Arial" pitchFamily="34" charset="0"/>
              </a:rPr>
              <a:t>13 ¿No sabéis que los que trabajan en las cosas sagradas, comen del templo, y que los que sirven al altar, del altar participan?</a:t>
            </a:r>
          </a:p>
          <a:p>
            <a:pPr algn="just"/>
            <a:r>
              <a:rPr lang="es-ES" sz="1200" b="1" dirty="0">
                <a:latin typeface="Arial" pitchFamily="34" charset="0"/>
                <a:cs typeface="Arial" pitchFamily="34" charset="0"/>
              </a:rPr>
              <a:t>14 Así también ordenó el Señor a los que anuncian el evangelio, que vivan del evangelio.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3581962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Corintios 9:13-14</a:t>
            </a:r>
          </a:p>
          <a:p>
            <a:pPr algn="just"/>
            <a:r>
              <a:rPr lang="es-ES" sz="1200" b="1" dirty="0">
                <a:latin typeface="Arial" pitchFamily="34" charset="0"/>
                <a:cs typeface="Arial" pitchFamily="34" charset="0"/>
              </a:rPr>
              <a:t>13 ¿No sabéis que los que trabajan en las cosas sagradas, comen del templo, y que los que sirven al altar, del altar participan?</a:t>
            </a:r>
          </a:p>
          <a:p>
            <a:pPr algn="just"/>
            <a:r>
              <a:rPr lang="es-ES" sz="1200" b="1" dirty="0">
                <a:latin typeface="Arial" pitchFamily="34" charset="0"/>
                <a:cs typeface="Arial" pitchFamily="34" charset="0"/>
              </a:rPr>
              <a:t>14 Así también ordenó el Señor a los que anuncian el evangelio, que vivan del evangelio.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2969036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10. Mucho antes de los días de Moisés, </a:t>
            </a:r>
            <a:r>
              <a:rPr lang="es-ES_tradnl" sz="1200" b="1" kern="1200" dirty="0" err="1">
                <a:solidFill>
                  <a:schemeClr val="tx1"/>
                </a:solidFill>
                <a:effectLst/>
                <a:latin typeface="+mn-lt"/>
                <a:ea typeface="+mn-ea"/>
                <a:cs typeface="+mn-cs"/>
              </a:rPr>
              <a:t>Abrahan</a:t>
            </a:r>
            <a:r>
              <a:rPr lang="es-ES_tradnl" sz="1200" b="1" kern="1200" dirty="0">
                <a:solidFill>
                  <a:schemeClr val="tx1"/>
                </a:solidFill>
                <a:effectLst/>
                <a:latin typeface="+mn-lt"/>
                <a:ea typeface="+mn-ea"/>
                <a:cs typeface="+mn-cs"/>
              </a:rPr>
              <a:t> y Jacob ya dieron el diezmo a Dios. ¿De qué bienes materiales se nos enseña a dar?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Génesis 14:20</a:t>
            </a:r>
          </a:p>
          <a:p>
            <a:r>
              <a:rPr lang="es-AR" sz="1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“y bendito sea el Dios Altísimo, que entregó tus enemigos en tu mano. </a:t>
            </a:r>
            <a:br>
              <a:rPr lang="es-AR" sz="1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AR" sz="1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Y le dio Abram los diezmos de todo.”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Génesis 28:20-22</a:t>
            </a:r>
          </a:p>
          <a:p>
            <a:pPr algn="just"/>
            <a:r>
              <a:rPr lang="es-ES" sz="1200" b="1" dirty="0">
                <a:latin typeface="Arial" pitchFamily="34" charset="0"/>
                <a:cs typeface="Arial" pitchFamily="34" charset="0"/>
              </a:rPr>
              <a:t>“20 E hizo Jacob voto, diciendo: Si fuere Dios conmigo, y me guardare en este viaje en que voy, y me diere pan para comer y vestido para vestir, </a:t>
            </a:r>
          </a:p>
          <a:p>
            <a:pPr algn="just"/>
            <a:r>
              <a:rPr lang="es-ES" sz="1200" b="1" dirty="0">
                <a:latin typeface="Arial" pitchFamily="34" charset="0"/>
                <a:cs typeface="Arial" pitchFamily="34" charset="0"/>
              </a:rPr>
              <a:t>21 y si volviere en paz a casa de mi padre, Jehová será mi Dios. </a:t>
            </a:r>
          </a:p>
          <a:p>
            <a:pPr algn="just"/>
            <a:r>
              <a:rPr lang="es-ES" sz="1200" b="1" dirty="0">
                <a:latin typeface="Arial" pitchFamily="34" charset="0"/>
                <a:cs typeface="Arial" pitchFamily="34" charset="0"/>
              </a:rPr>
              <a:t>22 Y esta piedra que he puesto por señal, será casa de Dios; y de todo lo que me dieres, el diezmo apartaré para ti.”</a:t>
            </a:r>
          </a:p>
          <a:p>
            <a:pPr algn="just"/>
            <a:endParaRPr lang="es-ES" sz="1200" b="1" dirty="0">
              <a:latin typeface="Arial" pitchFamily="34" charset="0"/>
              <a:cs typeface="Arial" pitchFamily="34" charset="0"/>
            </a:endParaRPr>
          </a:p>
          <a:p>
            <a:r>
              <a:rPr lang="es-ES_tradnl" sz="1200" kern="1200" dirty="0">
                <a:solidFill>
                  <a:schemeClr val="tx1"/>
                </a:solidFill>
                <a:effectLst/>
                <a:latin typeface="+mn-lt"/>
                <a:ea typeface="+mn-ea"/>
                <a:cs typeface="+mn-cs"/>
              </a:rPr>
              <a:t>En realidad el diezmo, el matrimonio y el sábado vienen del paraíso, el árbol que pertenecía a Dios del cual Adán y Eva no debían comer, representa el diezmo. También nosotros somos probados.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Hay quienes piensan que la ley del diezmo fue instituida en los días de Moisés, que es parte de la ley ceremonial y no válido para nuestro tiempo. Lo encontramos desde el mismo Edén, al reservar, Dios, un árbol para El. Abraham entregó los diezmos de todo a Melquisedec, una figura de Cristo, casi 500 años antes de la promulgación del Sinaí. También lo dio Jacob y los fieles siervos de Dios a través de los tiempos.</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Señor Jesús recalcó la necesidad de cumplirlo y acompañar la fidelidad en este punto a la justicia, la misericordia y la fe (Mat. 23:23).</a:t>
            </a:r>
            <a:endParaRPr lang="es-AR" sz="1200" kern="1200" dirty="0">
              <a:solidFill>
                <a:schemeClr val="tx1"/>
              </a:solidFill>
              <a:effectLst/>
              <a:latin typeface="+mn-lt"/>
              <a:ea typeface="+mn-ea"/>
              <a:cs typeface="+mn-cs"/>
            </a:endParaRPr>
          </a:p>
          <a:p>
            <a:pPr algn="just"/>
            <a:endParaRPr lang="es-ES" sz="1200" b="1" dirty="0">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9. ¿Para qué propósito se dedicó el diezmo en el Nuevo Testamento?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2650875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Génesis 14:20</a:t>
            </a:r>
          </a:p>
          <a:p>
            <a:r>
              <a:rPr lang="es-AR" sz="1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“y bendito sea el Dios Altísimo, que entregó tus enemigos en tu mano. </a:t>
            </a:r>
            <a:br>
              <a:rPr lang="es-AR" sz="1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AR" sz="1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Y le dio Abram los diezmos de todo.”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647645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EL VERDADERO DUEÑO DE TODAS LAS COSAS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Génesis 14:20</a:t>
            </a:r>
          </a:p>
          <a:p>
            <a:r>
              <a:rPr lang="es-AR" sz="1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“y bendito sea el Dios Altísimo, que entregó tus enemigos en tu mano. </a:t>
            </a:r>
            <a:br>
              <a:rPr lang="es-AR" sz="1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AR" sz="1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Y le dio Abram los diezmos de todo.”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3041428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9. ¿Para qué propósito se dedicó el diezmo en el Nuevo Testamento?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2231918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Génesis 14:20</a:t>
            </a:r>
          </a:p>
          <a:p>
            <a:r>
              <a:rPr lang="es-AR" sz="1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“y bendito sea el Dios Altísimo, que entregó tus enemigos en tu mano. </a:t>
            </a:r>
            <a:br>
              <a:rPr lang="es-AR" sz="1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AR" sz="1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Y le dio Abram los diezmos de todo.”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26245240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LEYES QUE REGULAN LA PROSPERIDAD O LA POBREZA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11. ¿Cuál es uno de los grandes secretos de la prosperidad material?</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Proverbios 11:24-25</a:t>
            </a:r>
          </a:p>
          <a:p>
            <a:pPr algn="l"/>
            <a:r>
              <a:rPr lang="es-ES" sz="1200" b="1" dirty="0">
                <a:latin typeface="Arial" pitchFamily="34" charset="0"/>
                <a:cs typeface="Arial" pitchFamily="34" charset="0"/>
              </a:rPr>
              <a:t>24 Hay quienes reparten, y les es añadido más; Y hay quienes retienen más de lo que es justo, pero vienen a pobreza. </a:t>
            </a:r>
            <a:br>
              <a:rPr lang="es-ES" sz="1200" b="1" dirty="0">
                <a:latin typeface="Arial" pitchFamily="34" charset="0"/>
                <a:cs typeface="Arial" pitchFamily="34" charset="0"/>
              </a:rPr>
            </a:br>
            <a:r>
              <a:rPr lang="es-ES" sz="1200" b="1" dirty="0">
                <a:latin typeface="Arial" pitchFamily="34" charset="0"/>
                <a:cs typeface="Arial" pitchFamily="34" charset="0"/>
              </a:rPr>
              <a:t>25 El alma generosa será prosperada; Y el que saciare, él también será saciado. </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kern="1200" dirty="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12. ¿Qué dice la Biblia sobre los resultados de la generosidad?	</a:t>
            </a:r>
            <a:br>
              <a:rPr lang="es-ES_tradnl" sz="1200" b="1" kern="1200" dirty="0">
                <a:solidFill>
                  <a:schemeClr val="tx1"/>
                </a:solidFill>
                <a:effectLst/>
                <a:latin typeface="+mn-lt"/>
                <a:ea typeface="+mn-ea"/>
                <a:cs typeface="+mn-cs"/>
              </a:rPr>
            </a:b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2 Corintios 9:6-7</a:t>
            </a:r>
          </a:p>
          <a:p>
            <a:pPr algn="l"/>
            <a:r>
              <a:rPr lang="es-ES" sz="1200" b="1" dirty="0">
                <a:latin typeface="Arial" pitchFamily="34" charset="0"/>
                <a:cs typeface="Arial" pitchFamily="34" charset="0"/>
              </a:rPr>
              <a:t>6 Pero esto digo: El que siembra escasamente, también segará escasamente; y el que siembra generosamente, generosamente también segará. </a:t>
            </a:r>
          </a:p>
          <a:p>
            <a:pPr algn="l"/>
            <a:r>
              <a:rPr lang="es-ES" sz="1200" b="1" dirty="0">
                <a:latin typeface="Arial" pitchFamily="34" charset="0"/>
                <a:cs typeface="Arial" pitchFamily="34" charset="0"/>
              </a:rPr>
              <a:t>7 Cada uno dé como propuso en su corazón: no con tristeza, ni por necesidad, porque Dios ama al dador alegre.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2 Corintios 9:6, 7, 10</a:t>
            </a:r>
          </a:p>
          <a:p>
            <a:pPr>
              <a:defRPr/>
            </a:pPr>
            <a:br>
              <a:rPr lang="es-ES" sz="1200" b="1" dirty="0">
                <a:latin typeface="Arial" pitchFamily="34" charset="0"/>
                <a:cs typeface="Arial" pitchFamily="34" charset="0"/>
              </a:rPr>
            </a:br>
            <a:r>
              <a:rPr lang="es-ES" sz="1200" b="1" dirty="0">
                <a:latin typeface="Arial" pitchFamily="34" charset="0"/>
                <a:cs typeface="Arial" pitchFamily="34" charset="0"/>
              </a:rPr>
              <a:t>10 Y el que da semilla al que siembra, y pan al que come, proveerá y multiplicará vuestra sementera, y aumentará los frutos de vuestra justicia.</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kern="1200" dirty="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13. ¿Qué bendiciones promete Dios a los fieles?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59</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El hombre suele reclamar su derecho de propiedad sin embargo, ¿quién es el verdadero dueño de todo?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Malaquías 3:10-12</a:t>
            </a:r>
          </a:p>
          <a:p>
            <a:r>
              <a:rPr lang="es-AR" sz="1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“Traed todos los diezmos al alfolí y haya alimento en mi casa; y probadme ahora en esto, dice Jehová de los ejércitos, si no os abriré las ventanas de los cielos, y derramaré sobre vosotros bendición hasta que sobreabunde. Reprenderé también por vosotros al devorador, y no os destruirá el fruto de la tierra, ni vuestra vid en el campo será estéril, dice Jehová de los ejércitos. Y todas las naciones os dirán bienaventurados; porque seréis tierra deseable, dice Jehová de los ejércitos.”</a:t>
            </a:r>
          </a:p>
          <a:p>
            <a:pPr algn="l"/>
            <a:endParaRPr lang="es-ES" sz="1200" b="1" kern="1200" dirty="0">
              <a:solidFill>
                <a:schemeClr val="tx1"/>
              </a:solidFill>
              <a:effectLst/>
              <a:latin typeface="Arial" pitchFamily="34" charset="0"/>
              <a:ea typeface="+mn-ea"/>
              <a:cs typeface="Arial" pitchFamily="34" charset="0"/>
            </a:endParaRPr>
          </a:p>
          <a:p>
            <a:r>
              <a:rPr lang="es-ES_tradnl" sz="1200" kern="1200" dirty="0">
                <a:solidFill>
                  <a:schemeClr val="tx1"/>
                </a:solidFill>
                <a:effectLst/>
                <a:latin typeface="+mn-lt"/>
                <a:ea typeface="+mn-ea"/>
                <a:cs typeface="+mn-cs"/>
              </a:rPr>
              <a:t>Dios dice que los que retienen para sí lo que es suyo </a:t>
            </a:r>
            <a:r>
              <a:rPr lang="es-ES_tradnl" sz="1200" i="1" u="sng" kern="1200" dirty="0">
                <a:solidFill>
                  <a:schemeClr val="tx1"/>
                </a:solidFill>
                <a:effectLst/>
                <a:latin typeface="+mn-lt"/>
                <a:ea typeface="+mn-ea"/>
                <a:cs typeface="+mn-cs"/>
              </a:rPr>
              <a:t>roban a Dios.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Llama a la fidelidad diciendo: "Traed". Nos permite "probarlo" pues El es fiel a su promesa: "Abriré las ventanas de los cielos, y os daré </a:t>
            </a:r>
            <a:r>
              <a:rPr lang="es-ES_tradnl" sz="1200" i="1" u="sng" kern="1200" dirty="0">
                <a:solidFill>
                  <a:schemeClr val="tx1"/>
                </a:solidFill>
                <a:effectLst/>
                <a:latin typeface="+mn-lt"/>
                <a:ea typeface="+mn-ea"/>
                <a:cs typeface="+mn-cs"/>
              </a:rPr>
              <a:t>bendiciones</a:t>
            </a:r>
            <a:r>
              <a:rPr lang="es-ES_tradnl" sz="1200" kern="1200" dirty="0">
                <a:solidFill>
                  <a:schemeClr val="tx1"/>
                </a:solidFill>
                <a:effectLst/>
                <a:latin typeface="+mn-lt"/>
                <a:ea typeface="+mn-ea"/>
                <a:cs typeface="+mn-cs"/>
              </a:rPr>
              <a:t> hasta que sobreabunde. Quienes han devuelvo al Señor lo que le pertenece, nos pueden decir por experiencia propia que Dios cumple sus promesas. El 90% que les queda, les rinde más que el 100% de los demás.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(Cuéntese si es posible un testimonio de beneficios recibidos por ser fiel en esto).</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 quienes probaron a Dios, reclamando sus promesas, en momentos de dificultades financieras graves y se les abrieron literalmente las ventanas de los cielos para derramarles bendiciones. Pero para poder apoyarnos en ellas debemos ser fieles a Dios en devolverle lo que le pertenece.</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En el verdadero pueblo de Dios, no administran los pastores el dinero de la iglesia. Hay tesoreros o tesoreras en cada lugar donde hay una congregación. Existen sobres especiales en los que podemos colocar nuestros aportes para la causa del Señor. Luego cada creyente recibe un recibo de parte del tesorero. Dios es un Dios de orden y esto se debe manejar con toda seriedad.</a:t>
            </a:r>
            <a:endParaRPr lang="es-AR" sz="1200" kern="1200" dirty="0">
              <a:solidFill>
                <a:schemeClr val="tx1"/>
              </a:solidFill>
              <a:effectLst/>
              <a:latin typeface="+mn-lt"/>
              <a:ea typeface="+mn-ea"/>
              <a:cs typeface="+mn-cs"/>
            </a:endParaRPr>
          </a:p>
          <a:p>
            <a:pPr algn="l"/>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60</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atin typeface="Arial" pitchFamily="34" charset="0"/>
                <a:cs typeface="Arial" pitchFamily="34" charset="0"/>
              </a:rPr>
              <a:t>CONCLUSIÓN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61</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solidFill>
                  <a:srgbClr val="FF0000"/>
                </a:solidFill>
                <a:latin typeface="Arial" pitchFamily="34" charset="0"/>
                <a:cs typeface="Arial" pitchFamily="34" charset="0"/>
              </a:rPr>
              <a:t>15. ¿Cómo podemos ahorrar en el banco del cielo?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62</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a:solidFill>
                  <a:srgbClr val="FF0000"/>
                </a:solidFill>
                <a:latin typeface="Arial" pitchFamily="34" charset="0"/>
                <a:cs typeface="Arial" pitchFamily="34" charset="0"/>
              </a:rPr>
              <a:t>Lucas 6:38</a:t>
            </a:r>
          </a:p>
          <a:p>
            <a:pPr algn="just"/>
            <a:r>
              <a:rPr lang="es-ES" sz="1200" b="1" dirty="0">
                <a:latin typeface="Arial" pitchFamily="34" charset="0"/>
                <a:cs typeface="Arial" pitchFamily="34" charset="0"/>
              </a:rPr>
              <a:t>“Dad, y se os dará; medida buena, apretada, remecida y rebosando darán en vuestro regazo; porque con la misma medida con que medís, os volverán a medir.”</a:t>
            </a:r>
            <a:endParaRPr lang="es-ES" sz="1200" b="1" dirty="0">
              <a:solidFill>
                <a:srgbClr val="FF00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63</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Dios ama al dador alegre. Pero no olvidemos que no le estamos dando. Todo es suyo. Al devolverle le decimos simplemente "te reconozco como mi Señor y mi dueño, y te amo. Aquí están los intereses de lo que me diste para administrar", y El dirá: </a:t>
            </a:r>
            <a:r>
              <a:rPr lang="es-ES_tradnl" sz="1200" b="1" i="1" kern="1200" dirty="0">
                <a:solidFill>
                  <a:schemeClr val="tx1"/>
                </a:solidFill>
                <a:effectLst/>
                <a:latin typeface="+mn-lt"/>
                <a:ea typeface="+mn-ea"/>
                <a:cs typeface="+mn-cs"/>
              </a:rPr>
              <a:t>"Bien, buen siervo fiel, sobre poco has sido fiel, sobre mucho te pondré, entra en el gozo de tu Señor."</a:t>
            </a:r>
            <a:r>
              <a:rPr lang="es-ES_tradnl" sz="1200" kern="1200" dirty="0">
                <a:solidFill>
                  <a:schemeClr val="tx1"/>
                </a:solidFill>
                <a:effectLst/>
                <a:latin typeface="+mn-lt"/>
                <a:ea typeface="+mn-ea"/>
                <a:cs typeface="+mn-cs"/>
              </a:rPr>
              <a:t> Mateo 25:21.</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Hemos sido comprados por un precio elevadísimo, la Sangre de nuestro Señor Jesucristo. El devolver una parte de lo que Dios nos da, es una forma de gratitud por la redención que hemos recibido en Jesucristo.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64</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kern="1200" dirty="0">
                <a:solidFill>
                  <a:schemeClr val="tx1"/>
                </a:solidFill>
                <a:effectLst/>
                <a:latin typeface="+mn-lt"/>
                <a:ea typeface="+mn-ea"/>
                <a:cs typeface="+mn-cs"/>
              </a:rPr>
              <a:t>¿Cuál es su opinión? ¿Cree Ud. que es importante colaborar para que otros también puedan llegar a conocer la salvación? ¿Desearía también contratar a Dios como su socio? ¡Ud. hará maravillosas experiencias con El! ¡Pruébelo! Esta será la clave para solucionar sus problemas financieros.</a:t>
            </a:r>
            <a:endParaRPr lang="es-AR" sz="1200" kern="1200" dirty="0">
              <a:solidFill>
                <a:schemeClr val="tx1"/>
              </a:solidFill>
              <a:effectLst/>
              <a:latin typeface="+mn-lt"/>
              <a:ea typeface="+mn-ea"/>
              <a:cs typeface="+mn-cs"/>
            </a:endParaRPr>
          </a:p>
          <a:p>
            <a:endParaRPr lang="es-ES" sz="12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s-ES" sz="12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¡Gracias Señor, porque me haces tu colaborador!</a:t>
            </a:r>
            <a:endParaRPr lang="es-ES" sz="1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65</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Salmos 24:1-2; (50:7, 10-12)</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FFFF00"/>
                </a:solidFill>
                <a:latin typeface="Arial" pitchFamily="34" charset="0"/>
                <a:cs typeface="Arial" pitchFamily="34" charset="0"/>
              </a:rPr>
              <a:t>1 De Jehová es la tierra y su plenitud; El mundo, y los que en él habitan.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FFFF00"/>
                </a:solidFill>
                <a:latin typeface="Arial" pitchFamily="34" charset="0"/>
                <a:cs typeface="Arial" pitchFamily="34" charset="0"/>
              </a:rPr>
              <a:t>2 Porque él la fundó sobre los mares, Y la afirmó sobre los ríos.</a:t>
            </a:r>
            <a:endParaRPr lang="es-ES_tradnl" sz="1200" b="1"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Dios es dueño de todas las cosas, nosotros somos simples administradores de sus bienes. Suya es la tierra y todo lo que hay en ella, pues es el Creador. El dice: "mía es toda bestia del bosque y todo lo que se mueve me pertenece".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solidFill>
                  <a:schemeClr val="bg1"/>
                </a:solidFill>
                <a:latin typeface="Arial" pitchFamily="34" charset="0"/>
                <a:cs typeface="Arial" pitchFamily="34" charset="0"/>
              </a:rPr>
              <a:t>2. ¿Qué dice Dios sobre la plata y el oro que está en las manos del hombre?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b="1" dirty="0" err="1">
                <a:solidFill>
                  <a:schemeClr val="bg1"/>
                </a:solidFill>
                <a:latin typeface="Arial" pitchFamily="34" charset="0"/>
                <a:cs typeface="Arial" pitchFamily="34" charset="0"/>
              </a:rPr>
              <a:t>Hageo</a:t>
            </a:r>
            <a:r>
              <a:rPr lang="es-ES" sz="1200" b="1" dirty="0">
                <a:solidFill>
                  <a:schemeClr val="bg1"/>
                </a:solidFill>
                <a:latin typeface="Arial" pitchFamily="34" charset="0"/>
                <a:cs typeface="Arial" pitchFamily="34" charset="0"/>
              </a:rPr>
              <a:t> 2:8</a:t>
            </a:r>
          </a:p>
          <a:p>
            <a:pPr algn="just"/>
            <a:r>
              <a:rPr lang="es-ES" sz="1200" b="1" dirty="0">
                <a:latin typeface="Arial" pitchFamily="34" charset="0"/>
                <a:cs typeface="Arial" pitchFamily="34" charset="0"/>
              </a:rPr>
              <a:t>“Mía es la plata, y mío es el oro, dice Jehová de los ejércitos.”</a:t>
            </a:r>
          </a:p>
          <a:p>
            <a:pPr algn="just"/>
            <a:r>
              <a:rPr lang="es-ES" sz="1200" b="1" i="1" u="sng" dirty="0">
                <a:solidFill>
                  <a:schemeClr val="bg1"/>
                </a:solidFill>
                <a:latin typeface="Arial" pitchFamily="34" charset="0"/>
                <a:cs typeface="Arial" pitchFamily="34" charset="0"/>
              </a:rPr>
              <a:t>Mía es la plata y mío es el oro</a:t>
            </a:r>
            <a:r>
              <a:rPr lang="es-ES" sz="1200" b="1" i="1" dirty="0">
                <a:solidFill>
                  <a:schemeClr val="bg1"/>
                </a:solidFill>
                <a:latin typeface="Arial" pitchFamily="34" charset="0"/>
                <a:cs typeface="Arial" pitchFamily="34" charset="0"/>
              </a:rPr>
              <a:t>.</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2901232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jpe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jpe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jpe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1.jpeg"/><Relationship Id="rId7"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0.jpe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12303407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Gerhard\Documents\_Estudios Biblicos PPT\28 Problemas financieros\slide_362790_4084986_fr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 y="-495436"/>
            <a:ext cx="9140552" cy="6078467"/>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1540" y="2456892"/>
            <a:ext cx="8280920" cy="4212468"/>
          </a:xfrm>
          <a:prstGeom prst="rect">
            <a:avLst/>
          </a:prstGeom>
          <a:solidFill>
            <a:schemeClr val="bg1">
              <a:alpha val="65000"/>
            </a:schemeClr>
          </a:solidFill>
          <a:ln>
            <a:noFill/>
          </a:ln>
          <a:effectLst>
            <a:softEdge rad="6350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O que nunca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deveríamos</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dizer</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se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prosperámos</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materialmente, e o que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deveríamos</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reconhecer</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t>
            </a:r>
          </a:p>
        </p:txBody>
      </p:sp>
    </p:spTree>
    <p:extLst>
      <p:ext uri="{BB962C8B-B14F-4D97-AF65-F5344CB8AC3E}">
        <p14:creationId xmlns:p14="http://schemas.microsoft.com/office/powerpoint/2010/main" val="158049279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241593" cy="646331"/>
          </a:xfrm>
          <a:prstGeom prst="rect">
            <a:avLst/>
          </a:prstGeom>
        </p:spPr>
        <p:txBody>
          <a:bodyPr wrap="none">
            <a:spAutoFit/>
          </a:bodyPr>
          <a:lstStyle/>
          <a:p>
            <a:pPr>
              <a:defRPr/>
            </a:pP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Deuteronómio</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8:11-14</a:t>
            </a:r>
          </a:p>
        </p:txBody>
      </p:sp>
      <p:pic>
        <p:nvPicPr>
          <p:cNvPr id="7" name="Picture 2" descr="C:\Users\Gerhard\Documents\_Estudios Biblicos PPT\28 Problemas financieros\slide_362790_4084986_fr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263" y="4041068"/>
            <a:ext cx="5415333" cy="3601196"/>
          </a:xfrm>
          <a:prstGeom prst="rect">
            <a:avLst/>
          </a:prstGeom>
          <a:noFill/>
          <a:effectLst>
            <a:softEdge rad="10287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55393" y="1232756"/>
            <a:ext cx="8316924" cy="51125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Guarda-te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esqueças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 SENHOR,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Deus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cumprindo</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juízos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os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estatutos que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hoje</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te ordeno, para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suceder que,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depois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teres comido e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estares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farto</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depois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haveres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edificado boas casas e morado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nelas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29367955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241593" cy="646331"/>
          </a:xfrm>
          <a:prstGeom prst="rect">
            <a:avLst/>
          </a:prstGeom>
        </p:spPr>
        <p:txBody>
          <a:bodyPr wrap="none">
            <a:spAutoFit/>
          </a:bodyPr>
          <a:lstStyle/>
          <a:p>
            <a:pPr>
              <a:defRPr/>
            </a:pP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Deuteronómio</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8:11-14</a:t>
            </a:r>
          </a:p>
        </p:txBody>
      </p:sp>
      <p:pic>
        <p:nvPicPr>
          <p:cNvPr id="7" name="Picture 2" descr="C:\Users\Gerhard\Documents\_Estudios Biblicos PPT\28 Problemas financieros\slide_362790_4084986_fr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263" y="4041068"/>
            <a:ext cx="5415333" cy="3601196"/>
          </a:xfrm>
          <a:prstGeom prst="rect">
            <a:avLst/>
          </a:prstGeom>
          <a:noFill/>
          <a:effectLst>
            <a:softEdge rad="10287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83568" y="1340768"/>
            <a:ext cx="7971405" cy="51125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depois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se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multiplicarem</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gados e os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rebanhos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se aumentar a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prata</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o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ouro</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ser abundante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quanto</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tens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 eleve o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coração</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te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esqueças</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SENHOR,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Deus, que te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tirou</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Egito</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casa de </a:t>
            </a:r>
            <a:r>
              <a:rPr lang="es-ES"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servidão</a:t>
            </a:r>
            <a:r>
              <a:rPr lang="es-ES"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19617848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273653" cy="646331"/>
          </a:xfrm>
          <a:prstGeom prst="rect">
            <a:avLst/>
          </a:prstGeom>
        </p:spPr>
        <p:txBody>
          <a:bodyPr wrap="none">
            <a:spAutoFit/>
          </a:bodyPr>
          <a:lstStyle/>
          <a:p>
            <a:pPr>
              <a:defRPr/>
            </a:pP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Deuteronómio</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8:17-18</a:t>
            </a:r>
          </a:p>
        </p:txBody>
      </p:sp>
      <p:sp>
        <p:nvSpPr>
          <p:cNvPr id="4" name="Rectangle 3"/>
          <p:cNvSpPr>
            <a:spLocks noChangeArrowheads="1"/>
          </p:cNvSpPr>
          <p:nvPr/>
        </p:nvSpPr>
        <p:spPr bwMode="auto">
          <a:xfrm>
            <a:off x="437696" y="1124744"/>
            <a:ext cx="8420853" cy="52565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digas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pois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coração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minha</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força</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o poder do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meu</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braço</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me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adquiriram</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estas riquezas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Antes,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lembra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 do SENHOR,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Deus, porque é ele o que te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dá</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força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adquirires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riquezas; para continuar 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sua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aliança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sob</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juramento,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prometeu</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pais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como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hoje</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vê</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7" name="Picture 2" descr="C:\Users\Gerhard\Documents\_Estudios Biblicos PPT\28 Problemas financieros\slide_362790_4084986_fr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4647135"/>
            <a:ext cx="4320480" cy="2873119"/>
          </a:xfrm>
          <a:prstGeom prst="rect">
            <a:avLst/>
          </a:prstGeom>
          <a:noFill/>
          <a:effectLst>
            <a:softEdge rad="1028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68607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Gerhard\Documents\_Estudios Biblicos PPT\28 Problemas financieros\Depositphotos_5939978_M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944724"/>
            <a:ext cx="9124163" cy="608467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195" name="Picture 3" descr="C:\Users\Gerhard\Documents\_Estudios Biblicos PPT\28 Problemas financieros\11297lu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1699" y="1736812"/>
            <a:ext cx="5808645" cy="4356484"/>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11560" y="224644"/>
            <a:ext cx="8208912" cy="2736304"/>
          </a:xfrm>
          <a:prstGeom prst="rect">
            <a:avLst/>
          </a:prstGeom>
          <a:solidFill>
            <a:srgbClr val="FFFFFF">
              <a:alpha val="63922"/>
            </a:srgbClr>
          </a:solid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Em que se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baseia</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Deus para reclamar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tudo</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como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seu</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t>
            </a:r>
            <a:endParaRPr lang="es-ES"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253285015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28 Problemas financieros\Depositphotos_5939978_M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944724"/>
            <a:ext cx="9124163" cy="608467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8 Problemas financieros\11297lu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1699" y="1736812"/>
            <a:ext cx="5808645" cy="4356484"/>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77604" y="477864"/>
            <a:ext cx="8568952" cy="561662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742950" indent="-742950">
              <a:buFont typeface="+mj-lt"/>
              <a:buAutoNum type="arabicPeriod"/>
            </a:pP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Porque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foi</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Ele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quem</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nos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fez</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dele somos”.</a:t>
            </a:r>
            <a:b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AR"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Salmos 100:3</a:t>
            </a:r>
            <a:endPar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marL="742950" indent="-742950">
              <a:buFont typeface="+mj-lt"/>
              <a:buAutoNum type="arabicPeriod"/>
            </a:pP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Porque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fomos</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resgatados</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“pelo precioso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sangue</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Cristo”.</a:t>
            </a:r>
            <a:b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AR"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1 Pedro 1:18-19</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a:p>
            <a:pPr marL="742950" indent="-742950">
              <a:buFont typeface="+mj-lt"/>
              <a:buAutoNum type="arabicPeriod"/>
            </a:pP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Porque “Nele vivemos, e nos movemos e existimos”. </a:t>
            </a:r>
            <a:b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AR" sz="28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Atos 17:28. </a:t>
            </a:r>
          </a:p>
        </p:txBody>
      </p:sp>
    </p:spTree>
    <p:extLst>
      <p:ext uri="{BB962C8B-B14F-4D97-AF65-F5344CB8AC3E}">
        <p14:creationId xmlns:p14="http://schemas.microsoft.com/office/powerpoint/2010/main" val="16363606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2000"/>
                                        <p:tgtEl>
                                          <p:spTgt spid="4">
                                            <p:txEl>
                                              <p:pRg st="2" end="2"/>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Gerhard\Documents\_Estudios Biblicos PPT\28 Problemas financieros\IMG20039233105HI.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027" b="25723"/>
          <a:stretch/>
        </p:blipFill>
        <p:spPr bwMode="auto">
          <a:xfrm>
            <a:off x="849536" y="-99392"/>
            <a:ext cx="7416824" cy="6854677"/>
          </a:xfrm>
          <a:prstGeom prst="rect">
            <a:avLst/>
          </a:prstGeom>
          <a:noFill/>
          <a:effectLst>
            <a:softEdge rad="9144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3871088"/>
            <a:ext cx="8064896" cy="2123658"/>
          </a:xfrm>
          <a:prstGeom prst="rect">
            <a:avLst/>
          </a:prstGeom>
          <a:solidFill>
            <a:srgbClr val="FFFFFF">
              <a:alpha val="65098"/>
            </a:srgbClr>
          </a:solidFill>
          <a:effectLst>
            <a:softEdge rad="3175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400" b="1" spc="50" dirty="0">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Que </a:t>
            </a:r>
            <a:r>
              <a:rPr lang="es-AR" sz="4400" b="1" spc="50" dirty="0" err="1">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pergunta</a:t>
            </a:r>
            <a:r>
              <a:rPr lang="es-AR" sz="4400" b="1" spc="50" dirty="0">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me </a:t>
            </a:r>
            <a:r>
              <a:rPr lang="es-AR" sz="4400" b="1" spc="50" dirty="0" err="1">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deveria</a:t>
            </a:r>
            <a:r>
              <a:rPr lang="es-AR" sz="4400" b="1" spc="50" dirty="0">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400" b="1" spc="50" dirty="0" err="1">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fazer</a:t>
            </a:r>
            <a:r>
              <a:rPr lang="es-AR" sz="4400" b="1" spc="50" dirty="0">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400" b="1" spc="50" dirty="0" err="1">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quando</a:t>
            </a:r>
            <a:r>
              <a:rPr lang="es-AR" sz="4400" b="1" spc="50" dirty="0">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vejo o que </a:t>
            </a:r>
            <a:r>
              <a:rPr lang="es-AR" sz="4400" b="1" spc="50" dirty="0" err="1">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Jesus</a:t>
            </a:r>
            <a:r>
              <a:rPr lang="es-AR" sz="4400" b="1" spc="50" dirty="0">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400" b="1" spc="50" dirty="0" err="1">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fez</a:t>
            </a:r>
            <a:r>
              <a:rPr lang="es-AR" sz="4400" b="1" spc="50" dirty="0">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e faz por </a:t>
            </a:r>
            <a:r>
              <a:rPr lang="es-AR" sz="4400" b="1" spc="50" dirty="0" err="1">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mim</a:t>
            </a:r>
            <a:r>
              <a:rPr lang="es-AR" sz="4400" b="1" spc="50" dirty="0">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cada </a:t>
            </a:r>
            <a:r>
              <a:rPr lang="es-AR" sz="4400" b="1" spc="50" dirty="0" err="1">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dia</a:t>
            </a:r>
            <a:r>
              <a:rPr lang="es-AR" sz="4400" b="1" spc="50" dirty="0">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es-ES" sz="1100" b="1" spc="50" dirty="0">
              <a:ln w="11430"/>
              <a:gradFill flip="none" rotWithShape="1">
                <a:gsLst>
                  <a:gs pos="0">
                    <a:srgbClr val="FF0000"/>
                  </a:gs>
                  <a:gs pos="100000">
                    <a:schemeClr val="tx1"/>
                  </a:gs>
                </a:gsLst>
                <a:lin ang="5400000" scaled="0"/>
                <a:tileRect/>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6779684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545890"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Salmos 116:12-14</a:t>
            </a:r>
          </a:p>
        </p:txBody>
      </p:sp>
      <p:pic>
        <p:nvPicPr>
          <p:cNvPr id="23554" name="Picture 2" descr="C:\Users\Gerhard\Documents\_Estudios Biblicos PPT\28 Problemas financieros\IMG20039233105HI.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81" t="8037" r="12404" b="11286"/>
          <a:stretch/>
        </p:blipFill>
        <p:spPr bwMode="auto">
          <a:xfrm>
            <a:off x="5421312" y="8620"/>
            <a:ext cx="4083236" cy="759868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5451" y="971892"/>
            <a:ext cx="6662813" cy="52565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darei</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SENHOR por todos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benefícios</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comigo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Tomarei</a:t>
            </a:r>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cálice</a:t>
            </a:r>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salvação</a:t>
            </a:r>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invocarei</a:t>
            </a:r>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nome</a:t>
            </a:r>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SENHOR. </a:t>
            </a:r>
            <a:r>
              <a:rPr lang="es-E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Cumprirei</a:t>
            </a:r>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meus</a:t>
            </a:r>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votos </a:t>
            </a:r>
            <a:r>
              <a:rPr lang="es-E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SENHOR, </a:t>
            </a:r>
            <a:r>
              <a:rPr lang="es-E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na</a:t>
            </a:r>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presença</a:t>
            </a:r>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todo o </a:t>
            </a:r>
            <a:r>
              <a:rPr lang="es-E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s-ES"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9030850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8 Problemas financieros\11297lu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98" y="-54197"/>
            <a:ext cx="9288524" cy="696639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2060848"/>
            <a:ext cx="9155072" cy="31683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ADMINISTRADORES DOS BENS DE DEUS</a:t>
            </a:r>
            <a:endPar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244941383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28 Problemas financieros\1338212_302385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80628"/>
            <a:ext cx="9051815" cy="601266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94556" y="140910"/>
            <a:ext cx="8784976" cy="4536504"/>
          </a:xfrm>
          <a:prstGeom prst="rect">
            <a:avLst/>
          </a:prstGeom>
          <a:solidFill>
            <a:srgbClr val="FFFFFF">
              <a:alpha val="65098"/>
            </a:srgbClr>
          </a:solidFill>
          <a:ln>
            <a:noFill/>
          </a:ln>
          <a:effectLst>
            <a:softEdge rad="3175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Por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isso</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a:t>
            </a:r>
            <a:b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b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o que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devo</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fazer</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com</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o </a:t>
            </a:r>
            <a:b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b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meu</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corpo</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os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meus</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dons</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a:t>
            </a:r>
            <a:b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b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o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meu</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tempo e o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meu</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dinheiro</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a:t>
            </a:r>
            <a:b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b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De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acordo</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a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isto</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que título </a:t>
            </a:r>
          </a:p>
          <a:p>
            <a:pPr algn="ct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nos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foi</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000" b="1" spc="50" dirty="0" err="1">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atribuído</a:t>
            </a:r>
            <a:r>
              <a:rPr lang="es-AR" sz="4000" b="1" spc="50" dirty="0">
                <a:ln w="11430"/>
                <a:gradFill>
                  <a:gsLst>
                    <a:gs pos="0">
                      <a:srgbClr val="C00000">
                        <a:shade val="30000"/>
                        <a:satMod val="115000"/>
                      </a:srgbClr>
                    </a:gs>
                    <a:gs pos="70000">
                      <a:srgbClr val="FF0000"/>
                    </a:gs>
                  </a:gsLst>
                  <a:lin ang="16200000" scaled="1"/>
                </a:gradFill>
                <a:effectLst>
                  <a:outerShdw blurRad="76200" dist="50800" dir="5400000" algn="tl" rotWithShape="0">
                    <a:srgbClr val="000000">
                      <a:alpha val="65000"/>
                    </a:srgbClr>
                  </a:outerShdw>
                </a:effectLst>
                <a:latin typeface="Trajan Pro" pitchFamily="18" charset="0"/>
                <a:cs typeface="Consolas" pitchFamily="49" charset="0"/>
              </a:rPr>
              <a:t>? </a:t>
            </a:r>
          </a:p>
        </p:txBody>
      </p:sp>
    </p:spTree>
    <p:extLst>
      <p:ext uri="{BB962C8B-B14F-4D97-AF65-F5344CB8AC3E}">
        <p14:creationId xmlns:p14="http://schemas.microsoft.com/office/powerpoint/2010/main" val="296695917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C:\Users\Gerhard\Documents\_Estudios Biblicos PPT\28 Problemas financieros\orar.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951820" y="3573016"/>
            <a:ext cx="6408712" cy="20522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Um</a:t>
            </a: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Momento de </a:t>
            </a:r>
            <a:r>
              <a:rPr lang="es-ES" sz="54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Oração</a:t>
            </a:r>
            <a:endParaRPr lang="es-ES" sz="6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21708049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026517"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Pedro 4:10 </a:t>
            </a:r>
          </a:p>
        </p:txBody>
      </p:sp>
      <p:pic>
        <p:nvPicPr>
          <p:cNvPr id="10242" name="Picture 2" descr="C:\Users\Gerhard\Documents\_Estudios Biblicos PPT\28 Problemas financieros\1338212_302385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1968" y="2624224"/>
            <a:ext cx="6832032" cy="453817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9532" y="986321"/>
            <a:ext cx="7850945" cy="390699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“Cada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um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administre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outros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dom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como o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recebeu</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como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bons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administradores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multiforme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graça</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Deus.”</a:t>
            </a:r>
          </a:p>
        </p:txBody>
      </p:sp>
    </p:spTree>
    <p:extLst>
      <p:ext uri="{BB962C8B-B14F-4D97-AF65-F5344CB8AC3E}">
        <p14:creationId xmlns:p14="http://schemas.microsoft.com/office/powerpoint/2010/main" val="22278320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28 Problemas financieros\versiculos.jpg"/>
          <p:cNvPicPr>
            <a:picLocks noChangeAspect="1" noChangeArrowheads="1"/>
          </p:cNvPicPr>
          <p:nvPr/>
        </p:nvPicPr>
        <p:blipFill>
          <a:blip r:embed="rId5">
            <a:extLst>
              <a:ext uri="{BEBA8EAE-BF5A-486C-A8C5-ECC9F3942E4B}">
                <a14:imgProps xmlns:a14="http://schemas.microsoft.com/office/drawing/2010/main">
                  <a14:imgLayer r:embed="rId6">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18003" y="-14182"/>
            <a:ext cx="9144001" cy="68721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224643"/>
            <a:ext cx="5724636" cy="1015663"/>
          </a:xfrm>
          <a:prstGeom prst="rect">
            <a:avLst/>
          </a:prstGeom>
        </p:spPr>
        <p:txBody>
          <a:bodyPr wrap="square">
            <a:spAutoFit/>
          </a:bodyPr>
          <a:lstStyle/>
          <a:p>
            <a:pPr>
              <a:defRPr/>
            </a:pPr>
            <a:r>
              <a:rPr lang="es-ES_tradnl"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MEU CORPO</a:t>
            </a:r>
          </a:p>
        </p:txBody>
      </p:sp>
      <p:pic>
        <p:nvPicPr>
          <p:cNvPr id="11266" name="Picture 2" descr="C:\Users\Gerhard\Documents\_Estudios Biblicos PPT\28 Problemas financieros\Joven_5_5P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6116" y="2298080"/>
            <a:ext cx="4535488" cy="465931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3528" y="1328566"/>
            <a:ext cx="8460940"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defRPr/>
            </a:pP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Sou</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propriedade</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de Deus</a:t>
            </a:r>
          </a:p>
          <a:p>
            <a:pPr marL="285750" indent="-285750">
              <a:buFont typeface="Arial" panose="020B0604020202020204" pitchFamily="34" charset="0"/>
              <a:buChar char="•"/>
              <a:defRPr/>
            </a:pP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Glorifico a Deus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com</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o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meu</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corpo</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b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cuidando-o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corretamente</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p>
          <a:p>
            <a:pPr marL="285750" indent="-285750">
              <a:buFont typeface="Arial" panose="020B0604020202020204" pitchFamily="34" charset="0"/>
              <a:buChar char="•"/>
              <a:defRPr/>
            </a:pP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Não</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o debilito,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nem</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destruo</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b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minhas</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energias</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vitais</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b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consumindo</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coisas</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que me </a:t>
            </a:r>
            <a:b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prejudicam</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p>
          <a:p>
            <a:pPr marL="285750" indent="-285750">
              <a:buFont typeface="Arial" panose="020B0604020202020204" pitchFamily="34" charset="0"/>
              <a:buChar char="•"/>
              <a:defRPr/>
            </a:pP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Utilizo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meu</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corpo</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e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minhas</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forças</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b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para colaborar </a:t>
            </a:r>
            <a:r>
              <a:rPr lang="es-ES_tradnl"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com</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o plano </a:t>
            </a:r>
            <a:b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de Deus de salvar o mundo.</a:t>
            </a:r>
            <a:endPar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68794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28 Problemas financieros\versiculos.jpg"/>
          <p:cNvPicPr>
            <a:picLocks noChangeAspect="1" noChangeArrowheads="1"/>
          </p:cNvPicPr>
          <p:nvPr/>
        </p:nvPicPr>
        <p:blipFill>
          <a:blip r:embed="rId5">
            <a:extLst>
              <a:ext uri="{BEBA8EAE-BF5A-486C-A8C5-ECC9F3942E4B}">
                <a14:imgProps xmlns:a14="http://schemas.microsoft.com/office/drawing/2010/main">
                  <a14:imgLayer r:embed="rId6">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18003" y="-14182"/>
            <a:ext cx="9144001" cy="68721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5 Rectángulo"/>
          <p:cNvSpPr/>
          <p:nvPr/>
        </p:nvSpPr>
        <p:spPr>
          <a:xfrm>
            <a:off x="323528" y="224643"/>
            <a:ext cx="5292588" cy="1015663"/>
          </a:xfrm>
          <a:prstGeom prst="rect">
            <a:avLst/>
          </a:prstGeom>
        </p:spPr>
        <p:txBody>
          <a:bodyPr wrap="square">
            <a:spAutoFit/>
          </a:bodyPr>
          <a:lstStyle/>
          <a:p>
            <a:pPr>
              <a:defRPr/>
            </a:pPr>
            <a:r>
              <a:rPr lang="es-ES_tradnl"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MEU TEMPO</a:t>
            </a:r>
          </a:p>
        </p:txBody>
      </p:sp>
      <p:pic>
        <p:nvPicPr>
          <p:cNvPr id="12290" name="Picture 2" descr="C:\Users\Gerhard\Documents\_Estudios Biblicos PPT\28 Problemas financieros\relojdearena.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722" r="29665"/>
          <a:stretch/>
        </p:blipFill>
        <p:spPr bwMode="auto">
          <a:xfrm>
            <a:off x="4211960" y="428208"/>
            <a:ext cx="5436604" cy="6889224"/>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7" name="6 Rectángulo"/>
          <p:cNvSpPr/>
          <p:nvPr/>
        </p:nvSpPr>
        <p:spPr>
          <a:xfrm>
            <a:off x="323528" y="1328566"/>
            <a:ext cx="8460940"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defRPr/>
            </a:pP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Deus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dá</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-me seis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dias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para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trabalhar</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e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dedicá</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-los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aos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meus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interesse</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s.</a:t>
            </a:r>
          </a:p>
          <a:p>
            <a:pPr marL="285750" indent="-285750">
              <a:buFont typeface="Arial" panose="020B0604020202020204" pitchFamily="34" charset="0"/>
              <a:buChar char="•"/>
              <a:defRPr/>
            </a:pP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Reclama como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seu</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o sétimo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dia</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o sábado</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Dedicá</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-lo para as </a:t>
            </a:r>
          </a:p>
          <a:p>
            <a:pPr>
              <a:defRPr/>
            </a:pP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minhas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coisas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não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o dedicando a Ele,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significa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roubar-Lhe</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o tempo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que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Lhe</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pertence</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p>
          <a:p>
            <a:pPr marL="285750" indent="-285750">
              <a:buFont typeface="Arial" panose="020B0604020202020204" pitchFamily="34" charset="0"/>
              <a:buChar char="•"/>
              <a:defRPr/>
            </a:pP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Dedico, cada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dia</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parte de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meu</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tempo para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falar</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outros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da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salvação</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a:t>
            </a:r>
            <a:endPar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0012981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1000"/>
                                        <p:tgtEl>
                                          <p:spTgt spid="7">
                                            <p:txEl>
                                              <p:pRg st="1" end="1"/>
                                            </p:txEl>
                                          </p:spTgt>
                                        </p:tgtEl>
                                      </p:cBhvr>
                                    </p:animEffect>
                                    <p:anim calcmode="lin" valueType="num">
                                      <p:cBhvr>
                                        <p:cTn id="2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1000"/>
                                        <p:tgtEl>
                                          <p:spTgt spid="7">
                                            <p:txEl>
                                              <p:pRg st="2" end="2"/>
                                            </p:txEl>
                                          </p:spTgt>
                                        </p:tgtEl>
                                      </p:cBhvr>
                                    </p:animEffect>
                                    <p:anim calcmode="lin" valueType="num">
                                      <p:cBhvr>
                                        <p:cTn id="2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1000"/>
                                        <p:tgtEl>
                                          <p:spTgt spid="7">
                                            <p:txEl>
                                              <p:pRg st="3" end="3"/>
                                            </p:txEl>
                                          </p:spTgt>
                                        </p:tgtEl>
                                      </p:cBhvr>
                                    </p:animEffect>
                                    <p:anim calcmode="lin" valueType="num">
                                      <p:cBhvr>
                                        <p:cTn id="3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up)">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28 Problemas financieros\versiculos.jpg"/>
          <p:cNvPicPr>
            <a:picLocks noChangeAspect="1" noChangeArrowheads="1"/>
          </p:cNvPicPr>
          <p:nvPr/>
        </p:nvPicPr>
        <p:blipFill>
          <a:blip r:embed="rId5">
            <a:extLst>
              <a:ext uri="{BEBA8EAE-BF5A-486C-A8C5-ECC9F3942E4B}">
                <a14:imgProps xmlns:a14="http://schemas.microsoft.com/office/drawing/2010/main">
                  <a14:imgLayer r:embed="rId6">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18003" y="-14182"/>
            <a:ext cx="9144001" cy="68721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5 Rectángulo"/>
          <p:cNvSpPr/>
          <p:nvPr/>
        </p:nvSpPr>
        <p:spPr>
          <a:xfrm>
            <a:off x="323528" y="224643"/>
            <a:ext cx="6444716" cy="1015663"/>
          </a:xfrm>
          <a:prstGeom prst="rect">
            <a:avLst/>
          </a:prstGeom>
        </p:spPr>
        <p:txBody>
          <a:bodyPr wrap="square">
            <a:spAutoFit/>
          </a:bodyPr>
          <a:lstStyle/>
          <a:p>
            <a:pPr>
              <a:defRPr/>
            </a:pPr>
            <a:r>
              <a:rPr lang="es-ES_tradnl"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MEUS TALENTOS</a:t>
            </a:r>
          </a:p>
        </p:txBody>
      </p:sp>
      <p:pic>
        <p:nvPicPr>
          <p:cNvPr id="13315" name="Picture 3" descr="C:\Users\Gerhard\Documents\_Estudios Biblicos PPT\28 Problemas financieros\joven-para-esta-hora-fuiste-llamad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232372" y="1340768"/>
            <a:ext cx="7641712" cy="5731284"/>
          </a:xfrm>
          <a:prstGeom prst="rect">
            <a:avLst/>
          </a:prstGeom>
          <a:noFill/>
          <a:effectLst>
            <a:softEdge rad="1092200"/>
          </a:effectLst>
          <a:extLst>
            <a:ext uri="{909E8E84-426E-40DD-AFC4-6F175D3DCCD1}">
              <a14:hiddenFill xmlns:a14="http://schemas.microsoft.com/office/drawing/2010/main">
                <a:solidFill>
                  <a:srgbClr val="FFFFFF"/>
                </a:solidFill>
              </a14:hiddenFill>
            </a:ext>
          </a:extLst>
        </p:spPr>
      </p:pic>
      <p:sp>
        <p:nvSpPr>
          <p:cNvPr id="7" name="6 Rectángulo"/>
          <p:cNvSpPr/>
          <p:nvPr/>
        </p:nvSpPr>
        <p:spPr>
          <a:xfrm>
            <a:off x="323528" y="1328566"/>
            <a:ext cx="8460940"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defRPr/>
            </a:pP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O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falar</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o cantar, o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ajudar</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um</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doente</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instruir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uma</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criança</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etc.,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qualquer</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dom</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que Deus me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deu</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é usado para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proclamar o reino de Cristo.</a:t>
            </a:r>
            <a:endPar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defRPr/>
            </a:pP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Cada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dia</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faço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algo para Deus;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falando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outros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do amor de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Jesus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ensinando-lhes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as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grandes verdades que aprendo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em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Sua</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palavra</a:t>
            </a: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Sinto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-me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muito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feliz e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ao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fazê</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-lo, os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meus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dons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vão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desenvolvendo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-se. </a:t>
            </a:r>
          </a:p>
        </p:txBody>
      </p:sp>
    </p:spTree>
    <p:extLst>
      <p:ext uri="{BB962C8B-B14F-4D97-AF65-F5344CB8AC3E}">
        <p14:creationId xmlns:p14="http://schemas.microsoft.com/office/powerpoint/2010/main" val="268558951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1000"/>
                                        <p:tgtEl>
                                          <p:spTgt spid="7">
                                            <p:txEl>
                                              <p:pRg st="1" end="1"/>
                                            </p:txEl>
                                          </p:spTgt>
                                        </p:tgtEl>
                                      </p:cBhvr>
                                    </p:animEffect>
                                    <p:anim calcmode="lin" valueType="num">
                                      <p:cBhvr>
                                        <p:cTn id="2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28 Problemas financieros\versiculos.jpg"/>
          <p:cNvPicPr>
            <a:picLocks noChangeAspect="1" noChangeArrowheads="1"/>
          </p:cNvPicPr>
          <p:nvPr/>
        </p:nvPicPr>
        <p:blipFill>
          <a:blip r:embed="rId5">
            <a:extLst>
              <a:ext uri="{BEBA8EAE-BF5A-486C-A8C5-ECC9F3942E4B}">
                <a14:imgProps xmlns:a14="http://schemas.microsoft.com/office/drawing/2010/main">
                  <a14:imgLayer r:embed="rId6">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18003" y="-14182"/>
            <a:ext cx="9144001" cy="68721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5 Rectángulo"/>
          <p:cNvSpPr/>
          <p:nvPr/>
        </p:nvSpPr>
        <p:spPr>
          <a:xfrm>
            <a:off x="323528" y="224643"/>
            <a:ext cx="5112568" cy="1015663"/>
          </a:xfrm>
          <a:prstGeom prst="rect">
            <a:avLst/>
          </a:prstGeom>
        </p:spPr>
        <p:txBody>
          <a:bodyPr wrap="square">
            <a:spAutoFit/>
          </a:bodyPr>
          <a:lstStyle/>
          <a:p>
            <a:pPr>
              <a:defRPr/>
            </a:pPr>
            <a:r>
              <a:rPr lang="es-ES_tradnl"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MEU DINHEIRO</a:t>
            </a:r>
          </a:p>
        </p:txBody>
      </p:sp>
      <p:pic>
        <p:nvPicPr>
          <p:cNvPr id="14338" name="Picture 2" descr="C:\Users\Gerhard\Documents\_Estudios Biblicos PPT\28 Problemas financieros\Billetes-1240577772_43.jpg"/>
          <p:cNvPicPr>
            <a:picLocks noChangeAspect="1" noChangeArrowheads="1"/>
          </p:cNvPicPr>
          <p:nvPr/>
        </p:nvPicPr>
        <p:blipFill rotWithShape="1">
          <a:blip r:embed="rId7">
            <a:extLst>
              <a:ext uri="{28A0092B-C50C-407E-A947-70E740481C1C}">
                <a14:useLocalDpi xmlns:a14="http://schemas.microsoft.com/office/drawing/2010/main" val="0"/>
              </a:ext>
            </a:extLst>
          </a:blip>
          <a:srcRect l="12989" r="23587"/>
          <a:stretch/>
        </p:blipFill>
        <p:spPr bwMode="auto">
          <a:xfrm>
            <a:off x="4553997" y="1805651"/>
            <a:ext cx="4899224" cy="5149738"/>
          </a:xfrm>
          <a:prstGeom prst="rect">
            <a:avLst/>
          </a:prstGeom>
          <a:noFill/>
          <a:effectLst>
            <a:softEdge rad="1016000"/>
          </a:effectLst>
          <a:extLst>
            <a:ext uri="{909E8E84-426E-40DD-AFC4-6F175D3DCCD1}">
              <a14:hiddenFill xmlns:a14="http://schemas.microsoft.com/office/drawing/2010/main">
                <a:solidFill>
                  <a:srgbClr val="FFFFFF"/>
                </a:solidFill>
              </a14:hiddenFill>
            </a:ext>
          </a:extLst>
        </p:spPr>
      </p:pic>
      <p:sp>
        <p:nvSpPr>
          <p:cNvPr id="7" name="6 Rectángulo"/>
          <p:cNvSpPr/>
          <p:nvPr/>
        </p:nvSpPr>
        <p:spPr>
          <a:xfrm>
            <a:off x="323528" y="1328566"/>
            <a:ext cx="8460940"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defRPr/>
            </a:pP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Também</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sobre o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dinheiro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que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temos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devemos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prestar contas a Deus como administradores. </a:t>
            </a:r>
            <a:endPar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defRPr/>
            </a:pP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Usamo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-lo egoístamente,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ou</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estamos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dispostos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colaborar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com</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esses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recursos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que o Criador nos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deu</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para proclamar a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mensagem</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 de Deus? </a:t>
            </a:r>
          </a:p>
        </p:txBody>
      </p:sp>
    </p:spTree>
    <p:extLst>
      <p:ext uri="{BB962C8B-B14F-4D97-AF65-F5344CB8AC3E}">
        <p14:creationId xmlns:p14="http://schemas.microsoft.com/office/powerpoint/2010/main" val="56723423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1000"/>
                                        <p:tgtEl>
                                          <p:spTgt spid="7">
                                            <p:txEl>
                                              <p:pRg st="1" end="1"/>
                                            </p:txEl>
                                          </p:spTgt>
                                        </p:tgtEl>
                                      </p:cBhvr>
                                    </p:animEffect>
                                    <p:anim calcmode="lin" valueType="num">
                                      <p:cBhvr>
                                        <p:cTn id="2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636912"/>
            <a:ext cx="11195937" cy="42484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28 Problemas financieros\versiculos.jpg"/>
          <p:cNvPicPr>
            <a:picLocks noChangeAspect="1" noChangeArrowheads="1"/>
          </p:cNvPicPr>
          <p:nvPr/>
        </p:nvPicPr>
        <p:blipFill>
          <a:blip r:embed="rId5">
            <a:extLst>
              <a:ext uri="{BEBA8EAE-BF5A-486C-A8C5-ECC9F3942E4B}">
                <a14:imgProps xmlns:a14="http://schemas.microsoft.com/office/drawing/2010/main">
                  <a14:imgLayer r:embed="rId6">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18003" y="-14182"/>
            <a:ext cx="9144001" cy="68721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9 Rectángulo"/>
          <p:cNvSpPr/>
          <p:nvPr/>
        </p:nvSpPr>
        <p:spPr>
          <a:xfrm>
            <a:off x="323528" y="224643"/>
            <a:ext cx="4140460" cy="1015663"/>
          </a:xfrm>
          <a:prstGeom prst="rect">
            <a:avLst/>
          </a:prstGeom>
        </p:spPr>
        <p:txBody>
          <a:bodyPr wrap="square">
            <a:spAutoFit/>
          </a:bodyPr>
          <a:lstStyle/>
          <a:p>
            <a:pPr>
              <a:defRPr/>
            </a:pPr>
            <a:r>
              <a:rPr lang="es-ES_tradnl"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MI CUERPO</a:t>
            </a:r>
          </a:p>
        </p:txBody>
      </p:sp>
      <p:sp>
        <p:nvSpPr>
          <p:cNvPr id="11" name="10 Rectángulo"/>
          <p:cNvSpPr/>
          <p:nvPr/>
        </p:nvSpPr>
        <p:spPr>
          <a:xfrm>
            <a:off x="323528" y="1328566"/>
            <a:ext cx="8460940"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defRPr/>
            </a:pP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Soy propiedad de Dios</a:t>
            </a:r>
          </a:p>
          <a:p>
            <a:pPr marL="285750" indent="-285750">
              <a:buFont typeface="Arial" panose="020B0604020202020204" pitchFamily="34" charset="0"/>
              <a:buChar char="•"/>
              <a:defRPr/>
            </a:pP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Glorifico a Dios con mi cuerpo, </a:t>
            </a:r>
            <a:b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cuidándolo correctamente. </a:t>
            </a:r>
          </a:p>
          <a:p>
            <a:pPr marL="285750" indent="-285750">
              <a:buFont typeface="Arial" panose="020B0604020202020204" pitchFamily="34" charset="0"/>
              <a:buChar char="•"/>
              <a:defRPr/>
            </a:pP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No lo debilito, ni destruyo </a:t>
            </a:r>
            <a:b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mis energías vitales </a:t>
            </a:r>
            <a:b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consumiendo cosas que me </a:t>
            </a:r>
            <a:b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perjudican. </a:t>
            </a:r>
          </a:p>
          <a:p>
            <a:pPr marL="285750" indent="-285750">
              <a:buFont typeface="Arial" panose="020B0604020202020204" pitchFamily="34" charset="0"/>
              <a:buChar char="•"/>
              <a:defRPr/>
            </a:pP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Utilizo mi cuerpo y mis fuerzas </a:t>
            </a:r>
            <a:b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para colaborar con el plan </a:t>
            </a:r>
            <a:b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rPr>
              <a:t>de Dios de salvar al mundo.</a:t>
            </a:r>
            <a:endPar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endParaRPr>
          </a:p>
        </p:txBody>
      </p:sp>
      <p:pic>
        <p:nvPicPr>
          <p:cNvPr id="4" name="Picture 2" descr="C:\Users\Gerhard\Documents\_Estudios Biblicos PPT\28 Problemas financieros\titulo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8 Problemas financieros\uva.jpg"/>
          <p:cNvPicPr>
            <a:picLocks noChangeAspect="1" noChangeArrowheads="1"/>
          </p:cNvPicPr>
          <p:nvPr/>
        </p:nvPicPr>
        <p:blipFill rotWithShape="1">
          <a:blip r:embed="rId8">
            <a:extLst>
              <a:ext uri="{28A0092B-C50C-407E-A947-70E740481C1C}">
                <a14:useLocalDpi xmlns:a14="http://schemas.microsoft.com/office/drawing/2010/main" val="0"/>
              </a:ext>
            </a:extLst>
          </a:blip>
          <a:srcRect l="4882" r="6787"/>
          <a:stretch/>
        </p:blipFill>
        <p:spPr bwMode="auto">
          <a:xfrm>
            <a:off x="0" y="1724"/>
            <a:ext cx="9125998" cy="6885384"/>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pic>
        <p:nvPicPr>
          <p:cNvPr id="12"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455876" y="944724"/>
            <a:ext cx="5436604" cy="4896544"/>
          </a:xfrm>
          <a:prstGeom prst="rect">
            <a:avLst/>
          </a:prstGeom>
          <a:solidFill>
            <a:srgbClr val="FFFFFF">
              <a:alpha val="65098"/>
            </a:srgbClr>
          </a:solid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À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pergunta</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de Salmos 116:12,</a:t>
            </a:r>
            <a:r>
              <a:rPr lang="pt-PT" dirty="0"/>
              <a:t> </a:t>
            </a:r>
            <a:b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"Que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darei</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SENHOR por todos os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seus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benifícios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para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comigo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O que responderemos? </a:t>
            </a:r>
            <a:endParaRPr lang="es-ES"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328858368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5000"/>
                            </p:stCondLst>
                            <p:childTnLst>
                              <p:par>
                                <p:cTn id="15" presetID="42" presetClass="entr" presetSubtype="0" fill="hold" grpId="0"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1000"/>
                                        <p:tgtEl>
                                          <p:spTgt spid="11">
                                            <p:txEl>
                                              <p:pRg st="0" end="0"/>
                                            </p:txEl>
                                          </p:spTgt>
                                        </p:tgtEl>
                                      </p:cBhvr>
                                    </p:animEffect>
                                    <p:anim calcmode="lin" valueType="num">
                                      <p:cBhvr>
                                        <p:cTn id="1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1000"/>
                                        <p:tgtEl>
                                          <p:spTgt spid="11">
                                            <p:txEl>
                                              <p:pRg st="1" end="1"/>
                                            </p:txEl>
                                          </p:spTgt>
                                        </p:tgtEl>
                                      </p:cBhvr>
                                    </p:animEffect>
                                    <p:anim calcmode="lin" valueType="num">
                                      <p:cBhvr>
                                        <p:cTn id="2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fade">
                                      <p:cBhvr>
                                        <p:cTn id="31" dur="1000"/>
                                        <p:tgtEl>
                                          <p:spTgt spid="11">
                                            <p:txEl>
                                              <p:pRg st="2" end="2"/>
                                            </p:txEl>
                                          </p:spTgt>
                                        </p:tgtEl>
                                      </p:cBhvr>
                                    </p:animEffect>
                                    <p:anim calcmode="lin" valueType="num">
                                      <p:cBhvr>
                                        <p:cTn id="3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xEl>
                                              <p:pRg st="3" end="3"/>
                                            </p:txEl>
                                          </p:spTgt>
                                        </p:tgtEl>
                                        <p:attrNameLst>
                                          <p:attrName>style.visibility</p:attrName>
                                        </p:attrNameLst>
                                      </p:cBhvr>
                                      <p:to>
                                        <p:strVal val="visible"/>
                                      </p:to>
                                    </p:set>
                                    <p:animEffect transition="in" filter="fade">
                                      <p:cBhvr>
                                        <p:cTn id="38" dur="1000"/>
                                        <p:tgtEl>
                                          <p:spTgt spid="11">
                                            <p:txEl>
                                              <p:pRg st="3" end="3"/>
                                            </p:txEl>
                                          </p:spTgt>
                                        </p:tgtEl>
                                      </p:cBhvr>
                                    </p:animEffect>
                                    <p:anim calcmode="lin" valueType="num">
                                      <p:cBhvr>
                                        <p:cTn id="3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853666" cy="646331"/>
          </a:xfrm>
          <a:prstGeom prst="rect">
            <a:avLst/>
          </a:prstGeom>
        </p:spPr>
        <p:txBody>
          <a:bodyPr wrap="none">
            <a:spAutoFit/>
          </a:bodyPr>
          <a:lstStyle/>
          <a:p>
            <a:pPr>
              <a:defRPr/>
            </a:pP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Provérbios</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3:9-10 </a:t>
            </a:r>
          </a:p>
        </p:txBody>
      </p:sp>
      <p:pic>
        <p:nvPicPr>
          <p:cNvPr id="9" name="Picture 3" descr="C:\Users\Gerhard\Documents\_Estudios Biblicos PPT\28 Problemas financieros\uva.jpg"/>
          <p:cNvPicPr>
            <a:picLocks noChangeAspect="1" noChangeArrowheads="1"/>
          </p:cNvPicPr>
          <p:nvPr/>
        </p:nvPicPr>
        <p:blipFill rotWithShape="1">
          <a:blip r:embed="rId5">
            <a:extLst>
              <a:ext uri="{28A0092B-C50C-407E-A947-70E740481C1C}">
                <a14:useLocalDpi xmlns:a14="http://schemas.microsoft.com/office/drawing/2010/main" val="0"/>
              </a:ext>
            </a:extLst>
          </a:blip>
          <a:srcRect l="9617" r="1913"/>
          <a:stretch/>
        </p:blipFill>
        <p:spPr bwMode="auto">
          <a:xfrm flipH="1">
            <a:off x="-18573" y="-27384"/>
            <a:ext cx="9140349" cy="6885384"/>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5451" y="800708"/>
            <a:ext cx="6770825" cy="489654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Honra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ao</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SENHOR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com</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teus</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bens</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as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primícias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toda a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renda; e se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encherão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fartamente</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celeiros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transbordarão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vinho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lagares.”</a:t>
            </a:r>
          </a:p>
          <a:p>
            <a:endPar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5474325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8 Problemas financieros\dios1024x7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5" y="10892"/>
            <a:ext cx="9144001" cy="6858001"/>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51620" y="1772816"/>
            <a:ext cx="7124234" cy="21962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UM PLANO DIVINO</a:t>
            </a:r>
            <a:endPar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77235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Users\Gerhard\Documents\_Estudios Biblicos PPT\28 Problemas financieros\Diezm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6" y="-891480"/>
            <a:ext cx="9142439" cy="5774649"/>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9532" y="3681028"/>
            <a:ext cx="8496944" cy="3204356"/>
          </a:xfrm>
          <a:prstGeom prst="rect">
            <a:avLst/>
          </a:prstGeom>
          <a:solidFill>
            <a:srgbClr val="FFFFFF">
              <a:alpha val="65098"/>
            </a:srgbClr>
          </a:solid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Que parte dos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bens</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que Deus nos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deu</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para administrar, reclama Ele para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um</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uso especial? </a:t>
            </a:r>
          </a:p>
        </p:txBody>
      </p:sp>
    </p:spTree>
    <p:extLst>
      <p:ext uri="{BB962C8B-B14F-4D97-AF65-F5344CB8AC3E}">
        <p14:creationId xmlns:p14="http://schemas.microsoft.com/office/powerpoint/2010/main" val="868685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789546"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Levítico 27:30-32 </a:t>
            </a:r>
          </a:p>
        </p:txBody>
      </p:sp>
      <p:pic>
        <p:nvPicPr>
          <p:cNvPr id="7" name="Picture 2" descr="C:\Users\Gerhard\Documents\_Estudios Biblicos PPT\28 Problemas financieros\Diezmo.jpg"/>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t="10075"/>
          <a:stretch/>
        </p:blipFill>
        <p:spPr bwMode="auto">
          <a:xfrm flipH="1">
            <a:off x="2519772" y="3597153"/>
            <a:ext cx="6804248" cy="350425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5451" y="800708"/>
            <a:ext cx="8854898" cy="568863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todas as </a:t>
            </a:r>
            <a:r>
              <a:rPr lang="es-AR"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dízimas</a:t>
            </a:r>
            <a:r>
              <a:rPr lang="es-AR"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tanto dos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cereais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campo como dos frutos das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árvores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santas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SENHOR. Se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alguém</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suas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dízimas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quiser</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resgatar</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alguma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coisa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acrescentará</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sua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quinta parte sobre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ela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 tocante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às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dízimas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gado e do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rebanho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tudo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que se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passar</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debaixo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bordão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pastor, </a:t>
            </a:r>
            <a:r>
              <a:rPr lang="es-AR"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o </a:t>
            </a:r>
            <a:r>
              <a:rPr lang="es-AR"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dízimo</a:t>
            </a:r>
            <a:r>
              <a:rPr lang="es-AR"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será santo </a:t>
            </a:r>
            <a:r>
              <a:rPr lang="es-AR"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ao</a:t>
            </a:r>
            <a:r>
              <a:rPr lang="es-AR"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SENHOR</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20707979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28 Problemas financieros\titulo tema 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29</a:t>
            </a: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endParaRPr>
          </a:p>
        </p:txBody>
      </p:sp>
      <p:sp>
        <p:nvSpPr>
          <p:cNvPr id="2" name="1 Rectángulo"/>
          <p:cNvSpPr/>
          <p:nvPr/>
        </p:nvSpPr>
        <p:spPr>
          <a:xfrm>
            <a:off x="971600" y="1659572"/>
            <a:ext cx="6084676" cy="4708981"/>
          </a:xfrm>
          <a:prstGeom prst="rect">
            <a:avLst/>
          </a:prstGeom>
        </p:spPr>
        <p:txBody>
          <a:bodyPr wrap="square">
            <a:spAutoFit/>
          </a:bodyPr>
          <a:lstStyle/>
          <a:p>
            <a:r>
              <a:rPr lang="es-AR"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52400">
                    <a:schemeClr val="bg1">
                      <a:alpha val="71000"/>
                    </a:schemeClr>
                  </a:glow>
                </a:effectLst>
                <a:latin typeface="Berlin Sans FB Demi" pitchFamily="34" charset="0"/>
              </a:rPr>
              <a:t>COMO SOLUCIONAR  OS MEUS PROBLEMAS FINANCEIROS</a:t>
            </a:r>
          </a:p>
        </p:txBody>
      </p:sp>
    </p:spTree>
    <p:extLst>
      <p:ext uri="{BB962C8B-B14F-4D97-AF65-F5344CB8AC3E}">
        <p14:creationId xmlns:p14="http://schemas.microsoft.com/office/powerpoint/2010/main" val="71621733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Gerhard\Documents\_Estudios Biblicos PPT\28 Problemas financieros\0614164.jpg"/>
          <p:cNvPicPr>
            <a:picLocks noChangeAspect="1" noChangeArrowheads="1"/>
          </p:cNvPicPr>
          <p:nvPr/>
        </p:nvPicPr>
        <p:blipFill rotWithShape="1">
          <a:blip r:embed="rId5">
            <a:extLst>
              <a:ext uri="{28A0092B-C50C-407E-A947-70E740481C1C}">
                <a14:useLocalDpi xmlns:a14="http://schemas.microsoft.com/office/drawing/2010/main" val="0"/>
              </a:ext>
            </a:extLst>
          </a:blip>
          <a:srcRect t="6833" b="11186"/>
          <a:stretch/>
        </p:blipFill>
        <p:spPr bwMode="auto">
          <a:xfrm>
            <a:off x="1367644" y="1972"/>
            <a:ext cx="6270273" cy="68560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55576" y="4423533"/>
            <a:ext cx="7704856" cy="2448272"/>
          </a:xfrm>
          <a:prstGeom prst="rect">
            <a:avLst/>
          </a:prstGeom>
          <a:solidFill>
            <a:srgbClr val="FFFFFF">
              <a:alpha val="65098"/>
            </a:srgbClr>
          </a:solid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Qual</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é o uso especial para o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qual</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se destina o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dízimo</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t>
            </a:r>
          </a:p>
        </p:txBody>
      </p:sp>
    </p:spTree>
    <p:extLst>
      <p:ext uri="{BB962C8B-B14F-4D97-AF65-F5344CB8AC3E}">
        <p14:creationId xmlns:p14="http://schemas.microsoft.com/office/powerpoint/2010/main" val="868685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831224"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Números 18:20-24</a:t>
            </a:r>
          </a:p>
        </p:txBody>
      </p:sp>
      <p:pic>
        <p:nvPicPr>
          <p:cNvPr id="7" name="Picture 2" descr="C:\Users\Gerhard\Documents\_Estudios Biblicos PPT\28 Problemas financieros\0614164.jpg"/>
          <p:cNvPicPr>
            <a:picLocks noChangeAspect="1" noChangeArrowheads="1"/>
          </p:cNvPicPr>
          <p:nvPr/>
        </p:nvPicPr>
        <p:blipFill rotWithShape="1">
          <a:blip r:embed="rId5">
            <a:extLst>
              <a:ext uri="{28A0092B-C50C-407E-A947-70E740481C1C}">
                <a14:useLocalDpi xmlns:a14="http://schemas.microsoft.com/office/drawing/2010/main" val="0"/>
              </a:ext>
            </a:extLst>
          </a:blip>
          <a:srcRect l="34673" t="6833" b="11186"/>
          <a:stretch/>
        </p:blipFill>
        <p:spPr bwMode="auto">
          <a:xfrm>
            <a:off x="5702300" y="114672"/>
            <a:ext cx="4096182" cy="685602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79512" y="800708"/>
            <a:ext cx="8679037" cy="550861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Arão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sua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herança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terás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no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meio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deles,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parte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terás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eu</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sou</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parte e 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herança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meio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filhos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Israel. 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eis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filhos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Levi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tenho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dado todos os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em Israel por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herança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pelo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ministério</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executam</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ministério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tenda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congregação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que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levem</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sobre si o pecado 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morram</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0707979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831224"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Números 18:20-24</a:t>
            </a:r>
          </a:p>
        </p:txBody>
      </p:sp>
      <p:pic>
        <p:nvPicPr>
          <p:cNvPr id="7" name="Picture 2" descr="C:\Users\Gerhard\Documents\_Estudios Biblicos PPT\28 Problemas financieros\0614164.jpg"/>
          <p:cNvPicPr>
            <a:picLocks noChangeAspect="1" noChangeArrowheads="1"/>
          </p:cNvPicPr>
          <p:nvPr/>
        </p:nvPicPr>
        <p:blipFill rotWithShape="1">
          <a:blip r:embed="rId5">
            <a:extLst>
              <a:ext uri="{28A0092B-C50C-407E-A947-70E740481C1C}">
                <a14:useLocalDpi xmlns:a14="http://schemas.microsoft.com/office/drawing/2010/main" val="0"/>
              </a:ext>
            </a:extLst>
          </a:blip>
          <a:srcRect l="34673" t="6833" b="11186"/>
          <a:stretch/>
        </p:blipFill>
        <p:spPr bwMode="auto">
          <a:xfrm>
            <a:off x="5702300" y="114672"/>
            <a:ext cx="4096182" cy="685602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40830" y="800708"/>
            <a:ext cx="8820980" cy="550861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Mas os levitas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executarão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ministério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tenda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congregação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eles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levarão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sobre si 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iniquidade</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pelas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vossas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gerações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estatuto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perpétuo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será; e no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meio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filhos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Israel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herança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porque os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dos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filhos</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Israel, que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ofereceram</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ao</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em oferta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alçada</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tenho</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dado por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herança</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aos</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levitas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porquanto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eu</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lhes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meio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filhos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Israel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herança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23777028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500"/>
                                        <p:tgtEl>
                                          <p:spTgt spid="4">
                                            <p:txEl>
                                              <p:pRg st="0" end="0"/>
                                            </p:txEl>
                                          </p:spTgt>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28 Problemas financieros\pastor-with-bible.jpg"/>
          <p:cNvPicPr>
            <a:picLocks noChangeAspect="1" noChangeArrowheads="1"/>
          </p:cNvPicPr>
          <p:nvPr/>
        </p:nvPicPr>
        <p:blipFill rotWithShape="1">
          <a:blip r:embed="rId4">
            <a:extLst>
              <a:ext uri="{28A0092B-C50C-407E-A947-70E740481C1C}">
                <a14:useLocalDpi xmlns:a14="http://schemas.microsoft.com/office/drawing/2010/main" val="0"/>
              </a:ext>
            </a:extLst>
          </a:blip>
          <a:srcRect b="22111"/>
          <a:stretch/>
        </p:blipFill>
        <p:spPr bwMode="auto">
          <a:xfrm>
            <a:off x="352425" y="90494"/>
            <a:ext cx="8439150" cy="667701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11560" y="224644"/>
            <a:ext cx="7884876" cy="2700300"/>
          </a:xfrm>
          <a:prstGeom prst="rect">
            <a:avLst/>
          </a:prstGeom>
          <a:solidFill>
            <a:srgbClr val="FFFFFF">
              <a:alpha val="65098"/>
            </a:srgbClr>
          </a:solid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Continuou</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o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dízimo</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 ser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uma</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obrigatoriedade</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no Novo Testamento? </a:t>
            </a:r>
          </a:p>
        </p:txBody>
      </p:sp>
      <p:pic>
        <p:nvPicPr>
          <p:cNvPr id="7" name="Picture 3" descr="C:\Users\Gerhard\Documents\_Estudios Biblicos PPT\29 La verdadera belleza\esquin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91783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108269"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Lucas 18:9-12</a:t>
            </a:r>
          </a:p>
        </p:txBody>
      </p:sp>
      <p:sp>
        <p:nvSpPr>
          <p:cNvPr id="4" name="Rectangle 3"/>
          <p:cNvSpPr>
            <a:spLocks noChangeArrowheads="1"/>
          </p:cNvSpPr>
          <p:nvPr/>
        </p:nvSpPr>
        <p:spPr bwMode="auto">
          <a:xfrm>
            <a:off x="275831" y="1339027"/>
            <a:ext cx="8573098" cy="536459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esta parábola a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uns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confiavam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em si mesmos,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crendo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eram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justos, 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desprezavam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outros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Dois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homens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subiram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templo a orar;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um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fariseu</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outro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publicano. 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fariseu</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estando em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pé</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orava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consigo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desta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maneira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488686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108269"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Lucas 18:9-12</a:t>
            </a:r>
          </a:p>
        </p:txBody>
      </p:sp>
      <p:sp>
        <p:nvSpPr>
          <p:cNvPr id="4" name="Rectangle 3"/>
          <p:cNvSpPr>
            <a:spLocks noChangeArrowheads="1"/>
          </p:cNvSpPr>
          <p:nvPr/>
        </p:nvSpPr>
        <p:spPr bwMode="auto">
          <a:xfrm>
            <a:off x="395536" y="1661963"/>
            <a:ext cx="8573098" cy="536459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Ó</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graças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dou</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porque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sou</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como os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demais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homens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roubadores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injustos e adúlteros;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ainda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como este publicano.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Jejuo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duas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veces por semana, e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dou</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tudo</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quanto</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possuo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41336123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149948" cy="646331"/>
          </a:xfrm>
          <a:prstGeom prst="rect">
            <a:avLst/>
          </a:prstGeom>
        </p:spPr>
        <p:txBody>
          <a:bodyPr wrap="none">
            <a:spAutoFit/>
          </a:bodyPr>
          <a:lstStyle/>
          <a:p>
            <a:pPr>
              <a:defRPr/>
            </a:pP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Hebreus</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7:1-9</a:t>
            </a:r>
          </a:p>
        </p:txBody>
      </p:sp>
      <p:pic>
        <p:nvPicPr>
          <p:cNvPr id="7" name="Picture 2" descr="C:\Users\Gerhard\Documents\_Estudios Biblicos PPT\28 Problemas financieros\pastor-with-bible.jpg"/>
          <p:cNvPicPr>
            <a:picLocks noChangeAspect="1" noChangeArrowheads="1"/>
          </p:cNvPicPr>
          <p:nvPr/>
        </p:nvPicPr>
        <p:blipFill rotWithShape="1">
          <a:blip r:embed="rId5">
            <a:extLst>
              <a:ext uri="{28A0092B-C50C-407E-A947-70E740481C1C}">
                <a14:useLocalDpi xmlns:a14="http://schemas.microsoft.com/office/drawing/2010/main" val="0"/>
              </a:ext>
            </a:extLst>
          </a:blip>
          <a:srcRect r="21289" b="22111"/>
          <a:stretch/>
        </p:blipFill>
        <p:spPr bwMode="auto">
          <a:xfrm>
            <a:off x="3273845" y="502586"/>
            <a:ext cx="6303240" cy="633594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5451" y="656692"/>
            <a:ext cx="8573098" cy="583264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“Porque este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Melquisedeque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era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rei</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Salém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sacerdote do Deus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Altíssimo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que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saiu</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encontro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Abraão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quando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ele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regressava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matança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rei</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abençoou</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quem</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Abraão</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deu</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dízimo</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tudo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Considerai</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pois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grande era este, a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até o patriarca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Abraão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deu</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dos despojos.</a:t>
            </a:r>
          </a:p>
        </p:txBody>
      </p:sp>
    </p:spTree>
    <p:extLst>
      <p:ext uri="{BB962C8B-B14F-4D97-AF65-F5344CB8AC3E}">
        <p14:creationId xmlns:p14="http://schemas.microsoft.com/office/powerpoint/2010/main" val="33453420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149948" cy="646331"/>
          </a:xfrm>
          <a:prstGeom prst="rect">
            <a:avLst/>
          </a:prstGeom>
        </p:spPr>
        <p:txBody>
          <a:bodyPr wrap="none">
            <a:spAutoFit/>
          </a:bodyPr>
          <a:lstStyle/>
          <a:p>
            <a:pPr>
              <a:defRPr/>
            </a:pP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Hebreus</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7:1-9</a:t>
            </a:r>
          </a:p>
        </p:txBody>
      </p:sp>
      <p:pic>
        <p:nvPicPr>
          <p:cNvPr id="7" name="Picture 2" descr="C:\Users\Gerhard\Documents\_Estudios Biblicos PPT\28 Problemas financieros\pastor-with-bible.jpg"/>
          <p:cNvPicPr>
            <a:picLocks noChangeAspect="1" noChangeArrowheads="1"/>
          </p:cNvPicPr>
          <p:nvPr/>
        </p:nvPicPr>
        <p:blipFill rotWithShape="1">
          <a:blip r:embed="rId5">
            <a:extLst>
              <a:ext uri="{28A0092B-C50C-407E-A947-70E740481C1C}">
                <a14:useLocalDpi xmlns:a14="http://schemas.microsoft.com/office/drawing/2010/main" val="0"/>
              </a:ext>
            </a:extLst>
          </a:blip>
          <a:srcRect r="21289" b="22111"/>
          <a:stretch/>
        </p:blipFill>
        <p:spPr bwMode="auto">
          <a:xfrm>
            <a:off x="3347864" y="522058"/>
            <a:ext cx="6303240" cy="633594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94946" y="870975"/>
            <a:ext cx="8573098" cy="583264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 os que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dentre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filhos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Levi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recebem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sacerdócio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têm</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ordem</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segundo a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tomar o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dízimo</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povo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isto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 de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irmãos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ainda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tenham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saído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dos lombos de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Abraão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Mas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cuja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geneologia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 contada entre eles,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tomou</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Abraão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abençoou</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que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tinha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promessas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18387065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149948" cy="646331"/>
          </a:xfrm>
          <a:prstGeom prst="rect">
            <a:avLst/>
          </a:prstGeom>
        </p:spPr>
        <p:txBody>
          <a:bodyPr wrap="none">
            <a:spAutoFit/>
          </a:bodyPr>
          <a:lstStyle/>
          <a:p>
            <a:pPr>
              <a:defRPr/>
            </a:pP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Hebreus</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7:1-9</a:t>
            </a:r>
          </a:p>
        </p:txBody>
      </p:sp>
      <p:pic>
        <p:nvPicPr>
          <p:cNvPr id="7" name="Picture 2" descr="C:\Users\Gerhard\Documents\_Estudios Biblicos PPT\28 Problemas financieros\pastor-with-bible.jpg"/>
          <p:cNvPicPr>
            <a:picLocks noChangeAspect="1" noChangeArrowheads="1"/>
          </p:cNvPicPr>
          <p:nvPr/>
        </p:nvPicPr>
        <p:blipFill rotWithShape="1">
          <a:blip r:embed="rId4">
            <a:extLst>
              <a:ext uri="{28A0092B-C50C-407E-A947-70E740481C1C}">
                <a14:useLocalDpi xmlns:a14="http://schemas.microsoft.com/office/drawing/2010/main" val="0"/>
              </a:ext>
            </a:extLst>
          </a:blip>
          <a:srcRect r="21289" b="22111"/>
          <a:stretch/>
        </p:blipFill>
        <p:spPr bwMode="auto">
          <a:xfrm>
            <a:off x="3273845" y="502586"/>
            <a:ext cx="6303240" cy="633594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1540" y="1200450"/>
            <a:ext cx="8573098" cy="583264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aqui</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certamente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tomam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homens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morrem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ali</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 testifica que vive. E, por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assim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dizer</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meio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Abraão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até Levi, que recebe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pagou</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22739664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28 Problemas financieros\pastor-with-bible.jpg"/>
          <p:cNvPicPr>
            <a:picLocks noChangeAspect="1" noChangeArrowheads="1"/>
          </p:cNvPicPr>
          <p:nvPr/>
        </p:nvPicPr>
        <p:blipFill rotWithShape="1">
          <a:blip r:embed="rId4">
            <a:extLst>
              <a:ext uri="{28A0092B-C50C-407E-A947-70E740481C1C}">
                <a14:useLocalDpi xmlns:a14="http://schemas.microsoft.com/office/drawing/2010/main" val="0"/>
              </a:ext>
            </a:extLst>
          </a:blip>
          <a:srcRect r="21289" b="22111"/>
          <a:stretch/>
        </p:blipFill>
        <p:spPr bwMode="auto">
          <a:xfrm>
            <a:off x="3273845" y="502586"/>
            <a:ext cx="6303240" cy="633594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1799" y="260648"/>
            <a:ext cx="8573098" cy="583264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Arial" panose="020B0604020202020204" pitchFamily="34" charset="0"/>
              <a:buChar char="•"/>
            </a:pP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Sendo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Melquisedeque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figura de Cristo (Salmos 110:1-4),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quando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Abraão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lhe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estava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dar os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estava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dando-o, em figura,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próprio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marL="457200" indent="-457200">
              <a:buFont typeface="Arial" panose="020B0604020202020204" pitchFamily="34" charset="0"/>
              <a:buChar char="•"/>
            </a:pP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 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crente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Abraão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deu</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Melquisedeque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figura de Cristo, os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crentes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hoje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devem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continuar a entrega-lo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ainda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Àquele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é Sacerdote eterno.</a:t>
            </a:r>
          </a:p>
        </p:txBody>
      </p:sp>
    </p:spTree>
    <p:extLst>
      <p:ext uri="{BB962C8B-B14F-4D97-AF65-F5344CB8AC3E}">
        <p14:creationId xmlns:p14="http://schemas.microsoft.com/office/powerpoint/2010/main" val="248273199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up)">
                                      <p:cBhvr>
                                        <p:cTn id="12" dur="1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erhard\Documents\_Estudios Biblicos PPT\28 Problemas financieros\joven-empresario.jpg"/>
          <p:cNvPicPr>
            <a:picLocks noChangeAspect="1" noChangeArrowheads="1"/>
          </p:cNvPicPr>
          <p:nvPr/>
        </p:nvPicPr>
        <p:blipFill rotWithShape="1">
          <a:blip r:embed="rId4">
            <a:extLst>
              <a:ext uri="{28A0092B-C50C-407E-A947-70E740481C1C}">
                <a14:useLocalDpi xmlns:a14="http://schemas.microsoft.com/office/drawing/2010/main" val="0"/>
              </a:ext>
            </a:extLst>
          </a:blip>
          <a:srcRect t="5814" b="19178"/>
          <a:stretch/>
        </p:blipFill>
        <p:spPr bwMode="auto">
          <a:xfrm>
            <a:off x="11703" y="0"/>
            <a:ext cx="9142946" cy="6858000"/>
          </a:xfrm>
          <a:prstGeom prst="rect">
            <a:avLst/>
          </a:prstGeom>
          <a:noFill/>
          <a:effectLst>
            <a:softEdge rad="1016000"/>
          </a:effectLst>
          <a:extLst>
            <a:ext uri="{909E8E84-426E-40DD-AFC4-6F175D3DCCD1}">
              <a14:hiddenFill xmlns:a14="http://schemas.microsoft.com/office/drawing/2010/main">
                <a:solidFill>
                  <a:srgbClr val="FFFFFF"/>
                </a:solidFill>
              </a14:hiddenFill>
            </a:ext>
          </a:extLst>
        </p:spPr>
      </p:pic>
      <p:pic>
        <p:nvPicPr>
          <p:cNvPr id="5" name="Picture 3" descr="C:\Users\Gerhard\Documents\_Estudios Biblicos PPT\29 La verdadera belleza\esquin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82055"/>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500"/>
                                        <p:tgtEl>
                                          <p:spTgt spid="2051"/>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28 Problemas financieros\pastor-with-bible.jpg"/>
          <p:cNvPicPr>
            <a:picLocks noChangeAspect="1" noChangeArrowheads="1"/>
          </p:cNvPicPr>
          <p:nvPr/>
        </p:nvPicPr>
        <p:blipFill rotWithShape="1">
          <a:blip r:embed="rId4">
            <a:extLst>
              <a:ext uri="{28A0092B-C50C-407E-A947-70E740481C1C}">
                <a14:useLocalDpi xmlns:a14="http://schemas.microsoft.com/office/drawing/2010/main" val="0"/>
              </a:ext>
            </a:extLst>
          </a:blip>
          <a:srcRect r="21289" b="22111"/>
          <a:stretch/>
        </p:blipFill>
        <p:spPr bwMode="auto">
          <a:xfrm>
            <a:off x="3273845" y="502586"/>
            <a:ext cx="6303240" cy="633594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1799" y="656692"/>
            <a:ext cx="8573098" cy="583264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Arial" panose="020B0604020202020204" pitchFamily="34" charset="0"/>
              <a:buChar char="•"/>
            </a:pP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pensamento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 versículo 8 pode ser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assim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parafraseado: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Enquanto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 sistema mosaico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recebem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homens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morrem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isto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 os sacerdotes,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dispensação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graça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tipificada por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Melquisedeque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Abraão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recebe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testifica para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sempre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Cristo.”</a:t>
            </a:r>
          </a:p>
          <a:p>
            <a:endPar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9275145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377574"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a:t>
            </a: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Coríntios</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9:13</a:t>
            </a:r>
          </a:p>
        </p:txBody>
      </p:sp>
      <p:pic>
        <p:nvPicPr>
          <p:cNvPr id="7" name="Picture 2" descr="C:\Users\Gerhard\Documents\_Estudios Biblicos PPT\28 Problemas financieros\pastor-with-bible.jpg"/>
          <p:cNvPicPr>
            <a:picLocks noChangeAspect="1" noChangeArrowheads="1"/>
          </p:cNvPicPr>
          <p:nvPr/>
        </p:nvPicPr>
        <p:blipFill rotWithShape="1">
          <a:blip r:embed="rId5">
            <a:extLst>
              <a:ext uri="{28A0092B-C50C-407E-A947-70E740481C1C}">
                <a14:useLocalDpi xmlns:a14="http://schemas.microsoft.com/office/drawing/2010/main" val="0"/>
              </a:ext>
            </a:extLst>
          </a:blip>
          <a:srcRect r="21289" b="22111"/>
          <a:stretch/>
        </p:blipFill>
        <p:spPr bwMode="auto">
          <a:xfrm>
            <a:off x="3273845" y="502586"/>
            <a:ext cx="6303240" cy="633594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19572" y="1473932"/>
            <a:ext cx="6878838" cy="536459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sabeis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vós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os que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administram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que é sagrado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comem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que é do templo? E que os que de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contínuo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junto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altar,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participam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altar? </a:t>
            </a:r>
          </a:p>
          <a:p>
            <a:endPar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47659192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377574"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a:t>
            </a: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Coríntios</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9:13</a:t>
            </a:r>
          </a:p>
        </p:txBody>
      </p:sp>
      <p:pic>
        <p:nvPicPr>
          <p:cNvPr id="7" name="Picture 2" descr="C:\Users\Gerhard\Documents\_Estudios Biblicos PPT\28 Problemas financieros\pastor-with-bible.jpg"/>
          <p:cNvPicPr>
            <a:picLocks noChangeAspect="1" noChangeArrowheads="1"/>
          </p:cNvPicPr>
          <p:nvPr/>
        </p:nvPicPr>
        <p:blipFill rotWithShape="1">
          <a:blip r:embed="rId5">
            <a:extLst>
              <a:ext uri="{28A0092B-C50C-407E-A947-70E740481C1C}">
                <a14:useLocalDpi xmlns:a14="http://schemas.microsoft.com/office/drawing/2010/main" val="0"/>
              </a:ext>
            </a:extLst>
          </a:blip>
          <a:srcRect r="21289" b="22111"/>
          <a:stretch/>
        </p:blipFill>
        <p:spPr bwMode="auto">
          <a:xfrm>
            <a:off x="3273845" y="502586"/>
            <a:ext cx="6303240" cy="633594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55576" y="1317476"/>
            <a:ext cx="6878838" cy="536459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Arial" panose="020B0604020202020204" pitchFamily="34" charset="0"/>
              <a:buChar char="•"/>
            </a:pP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Neste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texto, 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apóstolo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Paulo usa a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ilustração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templo e do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serviço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dos levitas no altar,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dizendo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eles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tiravam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altar 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sustento.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Qual</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era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esse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sustento? 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5668682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408032"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a:t>
            </a: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Coríntios</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9:14</a:t>
            </a:r>
          </a:p>
        </p:txBody>
      </p:sp>
      <p:pic>
        <p:nvPicPr>
          <p:cNvPr id="7" name="Picture 2" descr="C:\Users\Gerhard\Documents\_Estudios Biblicos PPT\28 Problemas financieros\pastor-with-bible.jpg"/>
          <p:cNvPicPr>
            <a:picLocks noChangeAspect="1" noChangeArrowheads="1"/>
          </p:cNvPicPr>
          <p:nvPr/>
        </p:nvPicPr>
        <p:blipFill rotWithShape="1">
          <a:blip r:embed="rId5">
            <a:extLst>
              <a:ext uri="{28A0092B-C50C-407E-A947-70E740481C1C}">
                <a14:useLocalDpi xmlns:a14="http://schemas.microsoft.com/office/drawing/2010/main" val="0"/>
              </a:ext>
            </a:extLst>
          </a:blip>
          <a:srcRect r="21289" b="22111"/>
          <a:stretch/>
        </p:blipFill>
        <p:spPr bwMode="auto">
          <a:xfrm>
            <a:off x="3273845" y="502586"/>
            <a:ext cx="6303240" cy="633594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899592" y="1772816"/>
            <a:ext cx="6878838" cy="536459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400" b="1" i="1" u="sng"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Assim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ordenou</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aos</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anunciam</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evangelho</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vivam</a:t>
            </a:r>
            <a:r>
              <a:rPr lang="es-AR" sz="3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AR" sz="3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evangelho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2958536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816797"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a:t>
            </a: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Coríntios</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9:13-14</a:t>
            </a:r>
          </a:p>
        </p:txBody>
      </p:sp>
      <p:pic>
        <p:nvPicPr>
          <p:cNvPr id="7" name="Picture 2" descr="C:\Users\Gerhard\Documents\_Estudios Biblicos PPT\28 Problemas financieros\pastor-with-bible.jpg"/>
          <p:cNvPicPr>
            <a:picLocks noChangeAspect="1" noChangeArrowheads="1"/>
          </p:cNvPicPr>
          <p:nvPr/>
        </p:nvPicPr>
        <p:blipFill rotWithShape="1">
          <a:blip r:embed="rId5">
            <a:extLst>
              <a:ext uri="{28A0092B-C50C-407E-A947-70E740481C1C}">
                <a14:useLocalDpi xmlns:a14="http://schemas.microsoft.com/office/drawing/2010/main" val="0"/>
              </a:ext>
            </a:extLst>
          </a:blip>
          <a:srcRect r="21289" b="22111"/>
          <a:stretch/>
        </p:blipFill>
        <p:spPr bwMode="auto">
          <a:xfrm>
            <a:off x="3273845" y="502586"/>
            <a:ext cx="6303240" cy="633594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80527" y="746702"/>
            <a:ext cx="9073008" cy="536459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Arial" panose="020B0604020202020204" pitchFamily="34" charset="0"/>
              <a:buChar char="•"/>
            </a:pP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Repare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palavra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assim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significa “do mesmo modo”, o que significa, do mesmo modo como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eram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sustentados os sacerdotes,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assim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deviam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ser sustentados os ministros do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evangelho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isto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pPr marL="457200" indent="-457200">
              <a:buFont typeface="Arial" panose="020B0604020202020204" pitchFamily="34" charset="0"/>
              <a:buChar char="•"/>
            </a:pP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É importante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frisar a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palavra</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ordenou</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dita por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ordenou</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assim</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fosse</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feito</a:t>
            </a:r>
            <a:r>
              <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s-AR" sz="3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4690257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up)">
                                      <p:cBhvr>
                                        <p:cTn id="16" dur="1500"/>
                                        <p:tgtEl>
                                          <p:spTgt spid="4">
                                            <p:txEl>
                                              <p:pRg st="1" end="1"/>
                                            </p:txEl>
                                          </p:spTgt>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C:\Users\Gerhard\Documents\_Estudios Biblicos PPT\28 Problemas financieros\igles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4" y="10853"/>
            <a:ext cx="9144000" cy="68580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86036" y="260648"/>
            <a:ext cx="7812868" cy="4905164"/>
          </a:xfrm>
          <a:prstGeom prst="rect">
            <a:avLst/>
          </a:prstGeom>
          <a:solidFill>
            <a:srgbClr val="FFFFFF">
              <a:alpha val="65098"/>
            </a:srgbClr>
          </a:solid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Muito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antes dos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dias</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de Moisés, e da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lei</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lhe</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ter sido entregue,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já</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Abraão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e Jacó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entregavam</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o </a:t>
            </a:r>
            <a:r>
              <a:rPr lang="es-AR" sz="32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dízimo</a:t>
            </a: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 Deus.</a:t>
            </a:r>
          </a:p>
          <a:p>
            <a:pPr algn="ctr"/>
            <a:endPar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es-AR" sz="3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Quando</a:t>
            </a:r>
            <a: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se fala de </a:t>
            </a:r>
            <a:r>
              <a:rPr lang="es-AR"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dízimo</a:t>
            </a:r>
            <a: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de que </a:t>
            </a:r>
            <a:r>
              <a:rPr lang="es-AR"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bens</a:t>
            </a:r>
            <a: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p>
          <a:p>
            <a:pPr algn="ctr"/>
            <a: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estamos a </a:t>
            </a:r>
            <a:r>
              <a:rPr lang="es-AR"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falar</a:t>
            </a:r>
            <a: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p>
        </p:txBody>
      </p:sp>
      <p:pic>
        <p:nvPicPr>
          <p:cNvPr id="6" name="Picture 3" descr="C:\Users\Gerhard\Documents\_Estudios Biblicos PPT\29 La verdadera belleza\esquin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68245"/>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161169"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Génesis 14:20</a:t>
            </a:r>
          </a:p>
        </p:txBody>
      </p:sp>
      <p:pic>
        <p:nvPicPr>
          <p:cNvPr id="7" name="Picture 2" descr="C:\Users\Gerhard\Documents\_Estudios Biblicos PPT\28 Problemas financieros\igles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036" y="1048754"/>
            <a:ext cx="7760130" cy="582009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1540" y="1183550"/>
            <a:ext cx="5582692" cy="432048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 bendito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seja</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Deus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Altíssimo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entregou</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inimigos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nas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mãos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Abraão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deu-lhe</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dízimo</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tudo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28618438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662908"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Génesis 28:20-22</a:t>
            </a:r>
          </a:p>
        </p:txBody>
      </p:sp>
      <p:pic>
        <p:nvPicPr>
          <p:cNvPr id="7" name="Picture 2" descr="C:\Users\Gerhard\Documents\_Estudios Biblicos PPT\28 Problemas financieros\igles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2544" y="3176972"/>
            <a:ext cx="4951501" cy="3713626"/>
          </a:xfrm>
          <a:prstGeom prst="rect">
            <a:avLst/>
          </a:prstGeom>
          <a:noFill/>
          <a:effectLst>
            <a:softEdge rad="10287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5451" y="800708"/>
            <a:ext cx="8858549" cy="522058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 Jacó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fez</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um</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voto,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dizendo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 Deus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for</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comigo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me guardar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nesta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viagem</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faço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me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der</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pão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comer, e vestes para vestir; 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eu</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em paz tornar à casa de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meu</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pai</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me será por Deus; e esta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pedra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tenho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posto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coluna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será casa de Deus; e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tudo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quanto</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me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deres</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certamente</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darei</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dízimo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260064368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28 Problemas financieros\pastor-with-bible.jpg"/>
          <p:cNvPicPr>
            <a:picLocks noChangeAspect="1" noChangeArrowheads="1"/>
          </p:cNvPicPr>
          <p:nvPr/>
        </p:nvPicPr>
        <p:blipFill rotWithShape="1">
          <a:blip r:embed="rId4">
            <a:extLst>
              <a:ext uri="{28A0092B-C50C-407E-A947-70E740481C1C}">
                <a14:useLocalDpi xmlns:a14="http://schemas.microsoft.com/office/drawing/2010/main" val="0"/>
              </a:ext>
            </a:extLst>
          </a:blip>
          <a:srcRect b="22111"/>
          <a:stretch/>
        </p:blipFill>
        <p:spPr bwMode="auto">
          <a:xfrm>
            <a:off x="352425" y="90494"/>
            <a:ext cx="8439150" cy="667701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11560" y="224644"/>
            <a:ext cx="7884876" cy="2700300"/>
          </a:xfrm>
          <a:prstGeom prst="rect">
            <a:avLst/>
          </a:prstGeom>
          <a:solidFill>
            <a:srgbClr val="FFFFFF">
              <a:alpha val="65098"/>
            </a:srgbClr>
          </a:solid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O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dízimo</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como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um</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mandamento</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contido</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nos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Dez</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Mandamentos</a:t>
            </a:r>
            <a:endPar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7" name="Picture 3" descr="C:\Users\Gerhard\Documents\_Estudios Biblicos PPT\29 La verdadera belleza\esquin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13530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206053"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a:t>
            </a: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Timóteo</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6:10</a:t>
            </a:r>
          </a:p>
        </p:txBody>
      </p:sp>
      <p:pic>
        <p:nvPicPr>
          <p:cNvPr id="7" name="Picture 2" descr="C:\Users\Gerhard\Documents\_Estudios Biblicos PPT\28 Problemas financieros\igles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036" y="1048754"/>
            <a:ext cx="7760130" cy="582009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1540" y="1183550"/>
            <a:ext cx="7560840" cy="432048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“Porque o amor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dinheiro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 a raíz de toda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espécie</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males; e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nessa</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cobiça</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alguns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desviaram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fé</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se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traspassaram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si mesmos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muitas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dores.”</a:t>
            </a:r>
          </a:p>
        </p:txBody>
      </p:sp>
    </p:spTree>
    <p:extLst>
      <p:ext uri="{BB962C8B-B14F-4D97-AF65-F5344CB8AC3E}">
        <p14:creationId xmlns:p14="http://schemas.microsoft.com/office/powerpoint/2010/main" val="40274120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Gerhard\Documents\_Estudios Biblicos PPT\28 Problemas financieros\dios1024x7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5" y="10892"/>
            <a:ext cx="9144001" cy="6858001"/>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232756"/>
            <a:ext cx="9144000" cy="32403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 VERDADEIRO DONO DE TODAS AS COISAS</a:t>
            </a:r>
            <a:endPar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31432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fade">
                                      <p:cBhvr>
                                        <p:cTn id="10" dur="2000"/>
                                        <p:tgtEl>
                                          <p:spTgt spid="4099"/>
                                        </p:tgtEl>
                                      </p:cBhvr>
                                    </p:animEffect>
                                  </p:childTnLst>
                                </p:cTn>
                              </p:par>
                            </p:childTnLst>
                          </p:cTn>
                        </p:par>
                        <p:par>
                          <p:cTn id="11" fill="hold">
                            <p:stCondLst>
                              <p:cond delay="2000"/>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183611" cy="646331"/>
          </a:xfrm>
          <a:prstGeom prst="rect">
            <a:avLst/>
          </a:prstGeom>
        </p:spPr>
        <p:txBody>
          <a:bodyPr wrap="none">
            <a:spAutoFit/>
          </a:bodyPr>
          <a:lstStyle/>
          <a:p>
            <a:pPr>
              <a:defRPr/>
            </a:pP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Malaquias</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3:8</a:t>
            </a:r>
          </a:p>
        </p:txBody>
      </p:sp>
      <p:pic>
        <p:nvPicPr>
          <p:cNvPr id="7" name="Picture 2" descr="C:\Users\Gerhard\Documents\_Estudios Biblicos PPT\28 Problemas financieros\igles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036" y="1048754"/>
            <a:ext cx="7760130" cy="582009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1540" y="1268760"/>
            <a:ext cx="7560840" cy="432048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Roubará</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Deus?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Todavia</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me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roubais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dizeis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Em que te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roubamos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Nos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nas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ofertas.”</a:t>
            </a:r>
          </a:p>
        </p:txBody>
      </p:sp>
    </p:spTree>
    <p:extLst>
      <p:ext uri="{BB962C8B-B14F-4D97-AF65-F5344CB8AC3E}">
        <p14:creationId xmlns:p14="http://schemas.microsoft.com/office/powerpoint/2010/main" val="324298357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28 Problemas financieros\pastor-with-bible.jpg"/>
          <p:cNvPicPr>
            <a:picLocks noChangeAspect="1" noChangeArrowheads="1"/>
          </p:cNvPicPr>
          <p:nvPr/>
        </p:nvPicPr>
        <p:blipFill rotWithShape="1">
          <a:blip r:embed="rId4">
            <a:extLst>
              <a:ext uri="{28A0092B-C50C-407E-A947-70E740481C1C}">
                <a14:useLocalDpi xmlns:a14="http://schemas.microsoft.com/office/drawing/2010/main" val="0"/>
              </a:ext>
            </a:extLst>
          </a:blip>
          <a:srcRect b="22111"/>
          <a:stretch/>
        </p:blipFill>
        <p:spPr bwMode="auto">
          <a:xfrm>
            <a:off x="352425" y="90494"/>
            <a:ext cx="8439150" cy="667701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29562" y="224644"/>
            <a:ext cx="7884876" cy="2700300"/>
          </a:xfrm>
          <a:prstGeom prst="rect">
            <a:avLst/>
          </a:prstGeom>
          <a:solidFill>
            <a:srgbClr val="FFFFFF">
              <a:alpha val="65098"/>
            </a:srgbClr>
          </a:solid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Foi</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Jesus</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Dizimista</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p>
        </p:txBody>
      </p:sp>
      <p:pic>
        <p:nvPicPr>
          <p:cNvPr id="7" name="Picture 3" descr="C:\Users\Gerhard\Documents\_Estudios Biblicos PPT\29 La verdadera belleza\esquin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68366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28 Problemas financieros\igles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036" y="1048754"/>
            <a:ext cx="7760130" cy="582009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52536" y="224644"/>
            <a:ext cx="9378702" cy="432048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indent="-571500">
              <a:buFont typeface="Arial" panose="020B0604020202020204" pitchFamily="34" charset="0"/>
              <a:buChar char="•"/>
            </a:pP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foi</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educado como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judeu</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os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judeus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eram</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dizimistas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pPr marL="571500" indent="-571500">
              <a:buFont typeface="Arial" panose="020B0604020202020204" pitchFamily="34" charset="0"/>
              <a:buChar char="•"/>
            </a:pP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inimigos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tantaram</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convencê</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-lo de que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estaria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violando 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lei</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exemplo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 caso da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observância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sábado.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será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estranho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eles nunca 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tivessem</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acusado de violar 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lei</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 ele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praticasse</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pPr marL="571500" indent="-571500">
              <a:buFont typeface="Arial" panose="020B0604020202020204" pitchFamily="34" charset="0"/>
              <a:buChar char="•"/>
            </a:pP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declarou</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veio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abrogar a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lei</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os profetas, mas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cumpri</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-los (Mt. 5:17). 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ensinado</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tanto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na</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lei</a:t>
            </a:r>
            <a:r>
              <a:rPr lang="es-A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como nos profetas.</a:t>
            </a:r>
          </a:p>
        </p:txBody>
      </p:sp>
    </p:spTree>
    <p:extLst>
      <p:ext uri="{BB962C8B-B14F-4D97-AF65-F5344CB8AC3E}">
        <p14:creationId xmlns:p14="http://schemas.microsoft.com/office/powerpoint/2010/main" val="155094022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1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1500"/>
                                        <p:tgtEl>
                                          <p:spTgt spid="4">
                                            <p:txEl>
                                              <p:pRg st="2" end="2"/>
                                            </p:txEl>
                                          </p:spTgt>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C:\Users\Gerhard\Documents\_Estudios Biblicos PPT\28 Problemas financieros\wonderful-house-and-garden.jpg"/>
          <p:cNvPicPr>
            <a:picLocks noChangeAspect="1" noChangeArrowheads="1"/>
          </p:cNvPicPr>
          <p:nvPr/>
        </p:nvPicPr>
        <p:blipFill rotWithShape="1">
          <a:blip r:embed="rId5">
            <a:extLst>
              <a:ext uri="{28A0092B-C50C-407E-A947-70E740481C1C}">
                <a14:useLocalDpi xmlns:a14="http://schemas.microsoft.com/office/drawing/2010/main" val="0"/>
              </a:ext>
            </a:extLst>
          </a:blip>
          <a:srcRect l="9361" r="5339"/>
          <a:stretch/>
        </p:blipFill>
        <p:spPr bwMode="auto">
          <a:xfrm>
            <a:off x="-1" y="-171400"/>
            <a:ext cx="9146321" cy="6701544"/>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1642" y="2096852"/>
            <a:ext cx="9155072" cy="40324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LEIS QUE REGULAM </a:t>
            </a:r>
            <a:br>
              <a:rPr lang="es-A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A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 PROSPERIDADE </a:t>
            </a:r>
            <a:br>
              <a:rPr lang="es-A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A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OU A POBREZA</a:t>
            </a:r>
            <a:endPar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144720954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Users\Gerhard\Documents\_Estudios Biblicos PPT\28 Problemas financieros\Indigente_Pidiendo_Limos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00" y="0"/>
            <a:ext cx="9163748" cy="6093296"/>
          </a:xfrm>
          <a:prstGeom prst="rect">
            <a:avLst/>
          </a:prstGeom>
          <a:noFill/>
          <a:effectLst>
            <a:softEdge rad="10541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02196" y="3853656"/>
            <a:ext cx="8496944" cy="2736304"/>
          </a:xfrm>
          <a:prstGeom prst="rect">
            <a:avLst/>
          </a:prstGeom>
          <a:solidFill>
            <a:srgbClr val="FFFFFF">
              <a:alpha val="65098"/>
            </a:srgbClr>
          </a:solid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Qual</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é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um</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dos grandes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segredos</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da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prosperidade</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material?</a:t>
            </a:r>
          </a:p>
        </p:txBody>
      </p:sp>
    </p:spTree>
    <p:extLst>
      <p:ext uri="{BB962C8B-B14F-4D97-AF65-F5344CB8AC3E}">
        <p14:creationId xmlns:p14="http://schemas.microsoft.com/office/powerpoint/2010/main" val="275614186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086101" cy="646331"/>
          </a:xfrm>
          <a:prstGeom prst="rect">
            <a:avLst/>
          </a:prstGeom>
        </p:spPr>
        <p:txBody>
          <a:bodyPr wrap="none">
            <a:spAutoFit/>
          </a:bodyPr>
          <a:lstStyle/>
          <a:p>
            <a:pPr>
              <a:defRPr/>
            </a:pP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Provérbios</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11:24-25</a:t>
            </a:r>
          </a:p>
        </p:txBody>
      </p:sp>
      <p:pic>
        <p:nvPicPr>
          <p:cNvPr id="7" name="Picture 2" descr="C:\Users\Gerhard\Documents\_Estudios Biblicos PPT\28 Problemas financieros\Indigente_Pidiendo_Limos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4757" y="2269865"/>
            <a:ext cx="7385019" cy="4910557"/>
          </a:xfrm>
          <a:prstGeom prst="rect">
            <a:avLst/>
          </a:prstGeom>
          <a:noFill/>
          <a:effectLst>
            <a:softEdge rad="10541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97276" y="1196752"/>
            <a:ext cx="7346889" cy="5249493"/>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distribui</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mais</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lhe</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acrescenta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retém</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mais</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que é justo, é para a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sua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perda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alma generosa prosperará</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atende</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será atendido”</a:t>
            </a:r>
          </a:p>
        </p:txBody>
      </p:sp>
    </p:spTree>
    <p:extLst>
      <p:ext uri="{BB962C8B-B14F-4D97-AF65-F5344CB8AC3E}">
        <p14:creationId xmlns:p14="http://schemas.microsoft.com/office/powerpoint/2010/main" val="42430308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28 Problemas financieros\201768-120h3193h024.jpg"/>
          <p:cNvPicPr>
            <a:picLocks noChangeAspect="1" noChangeArrowheads="1"/>
          </p:cNvPicPr>
          <p:nvPr/>
        </p:nvPicPr>
        <p:blipFill rotWithShape="1">
          <a:blip r:embed="rId5">
            <a:extLst>
              <a:ext uri="{28A0092B-C50C-407E-A947-70E740481C1C}">
                <a14:useLocalDpi xmlns:a14="http://schemas.microsoft.com/office/drawing/2010/main" val="0"/>
              </a:ext>
            </a:extLst>
          </a:blip>
          <a:srcRect t="19770"/>
          <a:stretch/>
        </p:blipFill>
        <p:spPr bwMode="auto">
          <a:xfrm>
            <a:off x="33908" y="639642"/>
            <a:ext cx="9322256" cy="62152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95536" y="152636"/>
            <a:ext cx="8496944" cy="2664296"/>
          </a:xfrm>
          <a:prstGeom prst="rect">
            <a:avLst/>
          </a:prstGeom>
          <a:solidFill>
            <a:srgbClr val="FFFFFF">
              <a:alpha val="65098"/>
            </a:srgbClr>
          </a:solid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O que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diz</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Bíblia</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sobre os resultados da </a:t>
            </a:r>
            <a:r>
              <a:rPr lang="es-AR" sz="4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generosidade</a:t>
            </a:r>
            <a:r>
              <a:rPr lang="es-A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p>
        </p:txBody>
      </p:sp>
    </p:spTree>
    <p:extLst>
      <p:ext uri="{BB962C8B-B14F-4D97-AF65-F5344CB8AC3E}">
        <p14:creationId xmlns:p14="http://schemas.microsoft.com/office/powerpoint/2010/main" val="46547827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613216"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2 </a:t>
            </a: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Coríntios</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9:6-7</a:t>
            </a:r>
          </a:p>
        </p:txBody>
      </p:sp>
      <p:pic>
        <p:nvPicPr>
          <p:cNvPr id="24578" name="Picture 2" descr="C:\Users\Gerhard\Documents\_Estudios Biblicos PPT\28 Problemas financieros\sonrisa.jpg"/>
          <p:cNvPicPr>
            <a:picLocks noChangeAspect="1" noChangeArrowheads="1"/>
          </p:cNvPicPr>
          <p:nvPr/>
        </p:nvPicPr>
        <p:blipFill rotWithShape="1">
          <a:blip r:embed="rId5">
            <a:extLst>
              <a:ext uri="{28A0092B-C50C-407E-A947-70E740481C1C}">
                <a14:useLocalDpi xmlns:a14="http://schemas.microsoft.com/office/drawing/2010/main" val="0"/>
              </a:ext>
            </a:extLst>
          </a:blip>
          <a:srcRect l="7729" r="14547"/>
          <a:stretch/>
        </p:blipFill>
        <p:spPr bwMode="auto">
          <a:xfrm flipH="1">
            <a:off x="4387676" y="1526203"/>
            <a:ext cx="5286851" cy="4531089"/>
          </a:xfrm>
          <a:prstGeom prst="rect">
            <a:avLst/>
          </a:prstGeom>
          <a:noFill/>
          <a:effectLst>
            <a:softEdge rad="9652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5451" y="800708"/>
            <a:ext cx="7382893"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 digo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isto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o que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semeia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pouco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pouco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ceifará</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 que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semeia</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em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abundância</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em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abundância</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ceifará</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Cada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um</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contribua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segundo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propôs</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coração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tristeza,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ou</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necessidade</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porque Deus ama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dá</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alegria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68520200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448106"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2 Corintios 9:10</a:t>
            </a:r>
          </a:p>
        </p:txBody>
      </p:sp>
      <p:pic>
        <p:nvPicPr>
          <p:cNvPr id="7" name="Picture 2" descr="C:\Users\Gerhard\Documents\_Estudios Biblicos PPT\28 Problemas financieros\201768-120h3193h024.jpg"/>
          <p:cNvPicPr>
            <a:picLocks noChangeAspect="1" noChangeArrowheads="1"/>
          </p:cNvPicPr>
          <p:nvPr/>
        </p:nvPicPr>
        <p:blipFill rotWithShape="1">
          <a:blip r:embed="rId5">
            <a:extLst>
              <a:ext uri="{28A0092B-C50C-407E-A947-70E740481C1C}">
                <a14:useLocalDpi xmlns:a14="http://schemas.microsoft.com/office/drawing/2010/main" val="0"/>
              </a:ext>
            </a:extLst>
          </a:blip>
          <a:srcRect t="19770"/>
          <a:stretch/>
        </p:blipFill>
        <p:spPr bwMode="auto">
          <a:xfrm flipH="1">
            <a:off x="107504" y="218379"/>
            <a:ext cx="9609902" cy="640706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969267"/>
            <a:ext cx="5510685" cy="496855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“Ora,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dá</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semente</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semeia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vos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dê</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pão</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comer, e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multiplique</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vossa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sementeira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aumente</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frutos da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vossa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justiça</a:t>
            </a:r>
            <a:r>
              <a:rPr lang="es-A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1028589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Users\Gerhard\Documents\_Estudios Biblicos PPT\28 Problemas financieros\rezabal08.jpg"/>
          <p:cNvPicPr>
            <a:picLocks noChangeAspect="1" noChangeArrowheads="1"/>
          </p:cNvPicPr>
          <p:nvPr/>
        </p:nvPicPr>
        <p:blipFill rotWithShape="1">
          <a:blip r:embed="rId5">
            <a:extLst>
              <a:ext uri="{28A0092B-C50C-407E-A947-70E740481C1C}">
                <a14:useLocalDpi xmlns:a14="http://schemas.microsoft.com/office/drawing/2010/main" val="0"/>
              </a:ext>
            </a:extLst>
          </a:blip>
          <a:srcRect r="9939"/>
          <a:stretch/>
        </p:blipFill>
        <p:spPr bwMode="auto">
          <a:xfrm>
            <a:off x="-1564" y="728700"/>
            <a:ext cx="9144001" cy="676875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54956" y="6654"/>
            <a:ext cx="7056784" cy="3028646"/>
          </a:xfrm>
          <a:prstGeom prst="rect">
            <a:avLst/>
          </a:prstGeom>
          <a:solidFill>
            <a:srgbClr val="FFFFFF">
              <a:alpha val="65098"/>
            </a:srgbClr>
          </a:solid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Que </a:t>
            </a:r>
            <a:r>
              <a:rPr lang="es-AR"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bênçãos</a:t>
            </a:r>
            <a: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promete Deus </a:t>
            </a:r>
            <a:b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AR"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aos</a:t>
            </a:r>
            <a: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fiéis</a:t>
            </a:r>
            <a: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p>
        </p:txBody>
      </p:sp>
    </p:spTree>
    <p:extLst>
      <p:ext uri="{BB962C8B-B14F-4D97-AF65-F5344CB8AC3E}">
        <p14:creationId xmlns:p14="http://schemas.microsoft.com/office/powerpoint/2010/main" val="1363289135"/>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Gerhard\Documents\_Estudios Biblicos PPT\28 Problemas financieros\mundo.jpg"/>
          <p:cNvPicPr>
            <a:picLocks noChangeAspect="1" noChangeArrowheads="1"/>
          </p:cNvPicPr>
          <p:nvPr/>
        </p:nvPicPr>
        <p:blipFill rotWithShape="1">
          <a:blip r:embed="rId4">
            <a:extLst>
              <a:ext uri="{28A0092B-C50C-407E-A947-70E740481C1C}">
                <a14:useLocalDpi xmlns:a14="http://schemas.microsoft.com/office/drawing/2010/main" val="0"/>
              </a:ext>
            </a:extLst>
          </a:blip>
          <a:srcRect t="15083" b="13626"/>
          <a:stretch/>
        </p:blipFill>
        <p:spPr bwMode="auto">
          <a:xfrm>
            <a:off x="12677" y="19690"/>
            <a:ext cx="9079070" cy="668567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324" y="656692"/>
            <a:ext cx="9155072" cy="5688632"/>
          </a:xfrm>
          <a:prstGeom prst="rect">
            <a:avLst/>
          </a:prstGeom>
          <a:solidFill>
            <a:srgbClr val="FFFFFF">
              <a:alpha val="61176"/>
            </a:srgbClr>
          </a:solidFill>
          <a:ln>
            <a:noFill/>
          </a:ln>
          <a:effectLst>
            <a:softEdge rad="10033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36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O </a:t>
            </a:r>
            <a:r>
              <a:rPr lang="es-AR" sz="36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homem</a:t>
            </a:r>
            <a:r>
              <a:rPr lang="es-AR" sz="36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36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costuma</a:t>
            </a:r>
            <a:endParaRPr lang="es-AR" sz="36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es-AR" sz="36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reclamar o</a:t>
            </a:r>
            <a:br>
              <a:rPr lang="es-AR" sz="36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AR" sz="36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seu</a:t>
            </a:r>
            <a:r>
              <a:rPr lang="es-AR" sz="36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36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direito</a:t>
            </a:r>
            <a:r>
              <a:rPr lang="es-AR" sz="36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de </a:t>
            </a:r>
            <a:r>
              <a:rPr lang="es-AR" sz="36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propriedade</a:t>
            </a:r>
            <a:r>
              <a:rPr lang="es-AR" sz="36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AR" sz="36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AR" sz="36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no </a:t>
            </a:r>
            <a:r>
              <a:rPr lang="es-AR" sz="36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entanto</a:t>
            </a:r>
            <a:r>
              <a:rPr lang="es-AR" sz="36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AR" sz="36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br>
            <a:br>
              <a:rPr lang="es-AR" sz="36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AR" sz="5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quem</a:t>
            </a:r>
            <a:r>
              <a:rPr lang="es-AR"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é o </a:t>
            </a:r>
            <a:r>
              <a:rPr lang="es-AR" sz="5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verdadeiro</a:t>
            </a:r>
            <a:r>
              <a:rPr lang="es-AR"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dono </a:t>
            </a:r>
            <a:br>
              <a:rPr lang="es-AR"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AR"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de </a:t>
            </a:r>
            <a:r>
              <a:rPr lang="es-AR" sz="54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tudo</a:t>
            </a:r>
            <a:r>
              <a:rPr lang="es-AR"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22944170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715808" cy="646331"/>
          </a:xfrm>
          <a:prstGeom prst="rect">
            <a:avLst/>
          </a:prstGeom>
        </p:spPr>
        <p:txBody>
          <a:bodyPr wrap="none">
            <a:spAutoFit/>
          </a:bodyPr>
          <a:lstStyle/>
          <a:p>
            <a:pPr>
              <a:defRPr/>
            </a:pP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Malaquias</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3:10-12</a:t>
            </a:r>
          </a:p>
        </p:txBody>
      </p:sp>
      <p:pic>
        <p:nvPicPr>
          <p:cNvPr id="7" name="Picture 2" descr="C:\Users\Gerhard\Documents\_Estudios Biblicos PPT\28 Problemas financieros\rezabal08.jpg"/>
          <p:cNvPicPr>
            <a:picLocks noChangeAspect="1" noChangeArrowheads="1"/>
          </p:cNvPicPr>
          <p:nvPr/>
        </p:nvPicPr>
        <p:blipFill rotWithShape="1">
          <a:blip r:embed="rId5">
            <a:extLst>
              <a:ext uri="{28A0092B-C50C-407E-A947-70E740481C1C}">
                <a14:useLocalDpi xmlns:a14="http://schemas.microsoft.com/office/drawing/2010/main" val="0"/>
              </a:ext>
            </a:extLst>
          </a:blip>
          <a:srcRect r="9939"/>
          <a:stretch/>
        </p:blipFill>
        <p:spPr bwMode="auto">
          <a:xfrm>
            <a:off x="4896036" y="2816932"/>
            <a:ext cx="6120680" cy="453077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1799" y="584684"/>
            <a:ext cx="8858550" cy="568863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Trazei</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todos os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dízimos</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à casa do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tesouro</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que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haja</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mantimento</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na</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minha</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casa, e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depois</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fazei</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prova</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mim</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nisto</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diz</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dos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Exércitos</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eu</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vos abrir as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janelas</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céu</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derramar sobre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uma</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bênção</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tal até que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haja</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lugar suficiente para a </a:t>
            </a:r>
            <a:r>
              <a:rPr lang="es-AR" sz="29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recolherdes</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por causa de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vós</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repreenderei</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devorador; e ele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destruirá os frutos da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vossa</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vossa</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vide</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 campo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será estéril,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diz</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dos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Exércitos</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todas as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nações</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vos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chamarão</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bem</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-aventurados; porque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vós</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sereis</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uma</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deleitosa,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diz</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dos </a:t>
            </a:r>
            <a:r>
              <a:rPr lang="es-AR" sz="29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Exércitos</a:t>
            </a:r>
            <a:r>
              <a:rPr lang="es-AR" sz="29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4403327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C:\Users\Gerhard\Documents\_Estudios Biblicos PPT\28 Problemas financieros\coinscn_0762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620"/>
            <a:ext cx="9208780" cy="6336704"/>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3789040"/>
            <a:ext cx="9155072" cy="16561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CONCLUSÃO</a:t>
            </a:r>
            <a:endPar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3878319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C:\Users\Gerhard\Documents\_Estudios Biblicos PPT\28 Problemas financieros\banc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59669"/>
            <a:ext cx="9144001" cy="6858001"/>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187624" y="3861048"/>
            <a:ext cx="6948772" cy="2996952"/>
          </a:xfrm>
          <a:prstGeom prst="rect">
            <a:avLst/>
          </a:prstGeom>
          <a:solidFill>
            <a:srgbClr val="FFFFFF">
              <a:alpha val="65882"/>
            </a:srgbClr>
          </a:solid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Como podemos juntar </a:t>
            </a:r>
            <a:r>
              <a:rPr lang="es-AR"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poupanças</a:t>
            </a:r>
            <a: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no</a:t>
            </a:r>
            <a:b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banco do </a:t>
            </a:r>
            <a:r>
              <a:rPr lang="es-AR"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céu</a:t>
            </a:r>
            <a:r>
              <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t>
            </a:r>
          </a:p>
        </p:txBody>
      </p:sp>
    </p:spTree>
    <p:extLst>
      <p:ext uri="{BB962C8B-B14F-4D97-AF65-F5344CB8AC3E}">
        <p14:creationId xmlns:p14="http://schemas.microsoft.com/office/powerpoint/2010/main" val="219148880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1729961" cy="646331"/>
          </a:xfrm>
          <a:prstGeom prst="rect">
            <a:avLst/>
          </a:prstGeom>
        </p:spPr>
        <p:txBody>
          <a:bodyPr wrap="none">
            <a:spAutoFit/>
          </a:bodyPr>
          <a:lstStyle/>
          <a:p>
            <a:pPr>
              <a:defRPr/>
            </a:pP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Lucas 6:38</a:t>
            </a:r>
          </a:p>
        </p:txBody>
      </p:sp>
      <p:pic>
        <p:nvPicPr>
          <p:cNvPr id="22530" name="Picture 2" descr="C:\Users\Gerhard\Documents\_Estudios Biblicos PPT\28 Problemas financieros\139030882101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5412" y="1124744"/>
            <a:ext cx="8321592" cy="548948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5451" y="800708"/>
            <a:ext cx="7850945"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Dai</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ser-vos-á dado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boa medida, recalcada, sacudida e transbordando, vos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deitarão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vosso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regaço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porque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mesma medida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medirdes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vos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medirão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novo</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402648661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109873" cy="646331"/>
          </a:xfrm>
          <a:prstGeom prst="rect">
            <a:avLst/>
          </a:prstGeom>
        </p:spPr>
        <p:txBody>
          <a:bodyPr wrap="none">
            <a:spAutoFit/>
          </a:bodyPr>
          <a:lstStyle/>
          <a:p>
            <a:pPr>
              <a:defRPr/>
            </a:pP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Mateus 25:21</a:t>
            </a:r>
          </a:p>
        </p:txBody>
      </p:sp>
      <p:pic>
        <p:nvPicPr>
          <p:cNvPr id="28674" name="Picture 2" descr="C:\Users\Gerhard\Documents\_Estudios Biblicos PPT\28 Problemas financieros\followme.jpg"/>
          <p:cNvPicPr>
            <a:picLocks noChangeAspect="1" noChangeArrowheads="1"/>
          </p:cNvPicPr>
          <p:nvPr/>
        </p:nvPicPr>
        <p:blipFill rotWithShape="1">
          <a:blip r:embed="rId5">
            <a:extLst>
              <a:ext uri="{28A0092B-C50C-407E-A947-70E740481C1C}">
                <a14:useLocalDpi xmlns:a14="http://schemas.microsoft.com/office/drawing/2010/main" val="0"/>
              </a:ext>
            </a:extLst>
          </a:blip>
          <a:srcRect r="7662"/>
          <a:stretch/>
        </p:blipFill>
        <p:spPr bwMode="auto">
          <a:xfrm>
            <a:off x="1907704" y="727068"/>
            <a:ext cx="7525072" cy="6112080"/>
          </a:xfrm>
          <a:prstGeom prst="rect">
            <a:avLst/>
          </a:prstGeom>
          <a:noFill/>
          <a:effectLst>
            <a:softEdge rad="889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62" y="800708"/>
            <a:ext cx="5330665" cy="446449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 o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lhe</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Bem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está, servo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bom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fiel. </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Sobre o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pouco</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foste</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fiel, sobre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muito</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te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colocarei</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entra no gozo do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419215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1500"/>
                                        <p:tgtEl>
                                          <p:spTgt spid="4">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C:\Users\Gerhard\Documents\_Estudios Biblicos PPT\28 Problemas financieros\hombre alabando.jpg"/>
          <p:cNvPicPr>
            <a:picLocks noChangeAspect="1" noChangeArrowheads="1"/>
          </p:cNvPicPr>
          <p:nvPr/>
        </p:nvPicPr>
        <p:blipFill rotWithShape="1">
          <a:blip r:embed="rId5">
            <a:extLst>
              <a:ext uri="{28A0092B-C50C-407E-A947-70E740481C1C}">
                <a14:useLocalDpi xmlns:a14="http://schemas.microsoft.com/office/drawing/2010/main" val="0"/>
              </a:ext>
            </a:extLst>
          </a:blip>
          <a:srcRect r="10593"/>
          <a:stretch/>
        </p:blipFill>
        <p:spPr bwMode="auto">
          <a:xfrm>
            <a:off x="-16036" y="-1"/>
            <a:ext cx="9160037" cy="6858001"/>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9612" y="2816932"/>
            <a:ext cx="7596844" cy="3312368"/>
          </a:xfrm>
          <a:prstGeom prst="rect">
            <a:avLst/>
          </a:prstGeom>
          <a:no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Obrigado</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Senhor</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porque me permites ser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Teu</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colaborador!</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25415726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5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190023" cy="646331"/>
          </a:xfrm>
          <a:prstGeom prst="rect">
            <a:avLst/>
          </a:prstGeom>
        </p:spPr>
        <p:txBody>
          <a:bodyPr wrap="none">
            <a:spAutoFit/>
          </a:bodyPr>
          <a:lstStyle/>
          <a:p>
            <a:pPr>
              <a:defRPr/>
            </a:pP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Salmos 24:1-2</a:t>
            </a:r>
          </a:p>
        </p:txBody>
      </p:sp>
      <p:pic>
        <p:nvPicPr>
          <p:cNvPr id="7" name="Picture 2" descr="C:\Users\Gerhard\Documents\_Estudios Biblicos PPT\28 Problemas financieros\mund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083" b="13626"/>
          <a:stretch/>
        </p:blipFill>
        <p:spPr bwMode="auto">
          <a:xfrm>
            <a:off x="3552487" y="2744923"/>
            <a:ext cx="5916058" cy="435648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5451" y="1475401"/>
            <a:ext cx="8856987" cy="41404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Ao</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pertence</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terra</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tudo</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que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nela</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se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contém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mundo e os que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nele</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habitam</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Fundou</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 ele sobre os mares e sobre as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correntes</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40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estabeleceu</a:t>
            </a:r>
            <a:r>
              <a:rPr lang="es-A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s-ES"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80008586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8 Problemas financieros\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99" y="2528900"/>
            <a:ext cx="11195937" cy="43291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Gerhard\Documents\_Estudios Biblicos PPT\28 Problemas financieros\manomonedas.jpg"/>
          <p:cNvPicPr>
            <a:picLocks noChangeAspect="1" noChangeArrowheads="1"/>
          </p:cNvPicPr>
          <p:nvPr/>
        </p:nvPicPr>
        <p:blipFill rotWithShape="1">
          <a:blip r:embed="rId5">
            <a:extLst>
              <a:ext uri="{28A0092B-C50C-407E-A947-70E740481C1C}">
                <a14:useLocalDpi xmlns:a14="http://schemas.microsoft.com/office/drawing/2010/main" val="0"/>
              </a:ext>
            </a:extLst>
          </a:blip>
          <a:srcRect r="17714"/>
          <a:stretch/>
        </p:blipFill>
        <p:spPr bwMode="auto">
          <a:xfrm>
            <a:off x="56364" y="342124"/>
            <a:ext cx="9031271" cy="6173751"/>
          </a:xfrm>
          <a:prstGeom prst="rect">
            <a:avLst/>
          </a:prstGeom>
          <a:noFill/>
          <a:effectLst>
            <a:softEdge rad="1016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75556" y="3176972"/>
            <a:ext cx="8028892" cy="2952328"/>
          </a:xfrm>
          <a:prstGeom prst="rect">
            <a:avLst/>
          </a:prstGeom>
          <a:solidFill>
            <a:srgbClr val="FFFFFF">
              <a:alpha val="65098"/>
            </a:srgbClr>
          </a:solidFill>
          <a:ln>
            <a:noFill/>
          </a:ln>
          <a:effectLst>
            <a:softEdge rad="317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O que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diz</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Deus sobre a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prata</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e o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ouro</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que está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nas</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mãos</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do </a:t>
            </a:r>
            <a:r>
              <a:rPr lang="es-AR" sz="40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homem</a:t>
            </a:r>
            <a:r>
              <a:rPr lang="es-A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05762712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28 Problemas financieros\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 y="-14182"/>
            <a:ext cx="9144001" cy="687218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5536" y="398922"/>
            <a:ext cx="1436612" cy="646331"/>
          </a:xfrm>
          <a:prstGeom prst="rect">
            <a:avLst/>
          </a:prstGeom>
        </p:spPr>
        <p:txBody>
          <a:bodyPr wrap="none">
            <a:spAutoFit/>
          </a:bodyPr>
          <a:lstStyle/>
          <a:p>
            <a:pPr>
              <a:defRPr/>
            </a:pPr>
            <a:r>
              <a:rPr lang="es-ES_tradnl"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Ageu</a:t>
            </a:r>
            <a:r>
              <a:rPr lang="es-ES_tradnl"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2:8</a:t>
            </a:r>
          </a:p>
        </p:txBody>
      </p:sp>
      <p:pic>
        <p:nvPicPr>
          <p:cNvPr id="8" name="Picture 2" descr="C:\Users\Gerhard\Documents\_Estudios Biblicos PPT\28 Problemas financieros\manomonedas.jpg"/>
          <p:cNvPicPr>
            <a:picLocks noChangeAspect="1" noChangeArrowheads="1"/>
          </p:cNvPicPr>
          <p:nvPr/>
        </p:nvPicPr>
        <p:blipFill rotWithShape="1">
          <a:blip r:embed="rId4">
            <a:extLst>
              <a:ext uri="{28A0092B-C50C-407E-A947-70E740481C1C}">
                <a14:useLocalDpi xmlns:a14="http://schemas.microsoft.com/office/drawing/2010/main" val="0"/>
              </a:ext>
            </a:extLst>
          </a:blip>
          <a:srcRect r="17714"/>
          <a:stretch/>
        </p:blipFill>
        <p:spPr bwMode="auto">
          <a:xfrm>
            <a:off x="2591780" y="2528900"/>
            <a:ext cx="6332823" cy="43291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77658" y="1489094"/>
            <a:ext cx="8787050" cy="23402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AR" sz="4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Minha</a:t>
            </a:r>
            <a:r>
              <a:rPr lang="es-AR" sz="4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é a </a:t>
            </a:r>
            <a:r>
              <a:rPr lang="es-AR" sz="4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prata</a:t>
            </a:r>
            <a:r>
              <a:rPr lang="es-AR" sz="4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meu</a:t>
            </a:r>
            <a:r>
              <a:rPr lang="es-AR" sz="4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é o </a:t>
            </a:r>
            <a:r>
              <a:rPr lang="es-AR" sz="4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ouro</a:t>
            </a:r>
            <a:r>
              <a:rPr lang="es-AR"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4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diz</a:t>
            </a:r>
            <a:r>
              <a:rPr lang="es-AR"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SENHOR dos </a:t>
            </a:r>
            <a:r>
              <a:rPr lang="es-AR" sz="44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Exércitos</a:t>
            </a:r>
            <a:r>
              <a:rPr lang="es-AR"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9116693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Diapositiva 2&quot;/&gt;&lt;property id=&quot;20307&quot; value=&quot;316&quot;/&gt;&lt;/object&gt;&lt;object type=&quot;3&quot; unique_id=&quot;10005&quot;&gt;&lt;property id=&quot;20148&quot; value=&quot;5&quot;/&gt;&lt;property id=&quot;20300&quot; value=&quot;Diapositiva 3&quot;/&gt;&lt;property id=&quot;20307&quot; value=&quot;319&quot;/&gt;&lt;/object&gt;&lt;object type=&quot;3&quot; unique_id=&quot;10006&quot;&gt;&lt;property id=&quot;20148&quot; value=&quot;5&quot;/&gt;&lt;property id=&quot;20300&quot; value=&quot;Diapositiva 4&quot;/&gt;&lt;property id=&quot;20307&quot; value=&quot;611&quot;/&gt;&lt;/object&gt;&lt;object type=&quot;3&quot; unique_id=&quot;10007&quot;&gt;&lt;property id=&quot;20148&quot; value=&quot;5&quot;/&gt;&lt;property id=&quot;20300&quot; value=&quot;Diapositiva 5&quot;/&gt;&lt;property id=&quot;20307&quot; value=&quot;528&quot;/&gt;&lt;/object&gt;&lt;object type=&quot;3&quot; unique_id=&quot;10008&quot;&gt;&lt;property id=&quot;20148&quot; value=&quot;5&quot;/&gt;&lt;property id=&quot;20300&quot; value=&quot;Diapositiva 6&quot;/&gt;&lt;property id=&quot;20307&quot; value=&quot;529&quot;/&gt;&lt;/object&gt;&lt;object type=&quot;3&quot; unique_id=&quot;10009&quot;&gt;&lt;property id=&quot;20148&quot; value=&quot;5&quot;/&gt;&lt;property id=&quot;20300&quot; value=&quot;Diapositiva 7&quot;/&gt;&lt;property id=&quot;20307&quot; value=&quot;530&quot;/&gt;&lt;/object&gt;&lt;object type=&quot;3&quot; unique_id=&quot;10010&quot;&gt;&lt;property id=&quot;20148&quot; value=&quot;5&quot;/&gt;&lt;property id=&quot;20300&quot; value=&quot;Diapositiva 8&quot;/&gt;&lt;property id=&quot;20307&quot; value=&quot;533&quot;/&gt;&lt;/object&gt;&lt;object type=&quot;3&quot; unique_id=&quot;10011&quot;&gt;&lt;property id=&quot;20148&quot; value=&quot;5&quot;/&gt;&lt;property id=&quot;20300&quot; value=&quot;Diapositiva 9&quot;/&gt;&lt;property id=&quot;20307&quot; value=&quot;534&quot;/&gt;&lt;/object&gt;&lt;object type=&quot;3&quot; unique_id=&quot;10012&quot;&gt;&lt;property id=&quot;20148&quot; value=&quot;5&quot;/&gt;&lt;property id=&quot;20300&quot; value=&quot;Diapositiva 10&quot;/&gt;&lt;property id=&quot;20307&quot; value=&quot;535&quot;/&gt;&lt;/object&gt;&lt;object type=&quot;3&quot; unique_id=&quot;10013&quot;&gt;&lt;property id=&quot;20148&quot; value=&quot;5&quot;/&gt;&lt;property id=&quot;20300&quot; value=&quot;Diapositiva 11&quot;/&gt;&lt;property id=&quot;20307&quot; value=&quot;536&quot;/&gt;&lt;/object&gt;&lt;object type=&quot;3&quot; unique_id=&quot;10014&quot;&gt;&lt;property id=&quot;20148&quot; value=&quot;5&quot;/&gt;&lt;property id=&quot;20300&quot; value=&quot;Diapositiva 12&quot;/&gt;&lt;property id=&quot;20307&quot; value=&quot;612&quot;/&gt;&lt;/object&gt;&lt;object type=&quot;3&quot; unique_id=&quot;10015&quot;&gt;&lt;property id=&quot;20148&quot; value=&quot;5&quot;/&gt;&lt;property id=&quot;20300&quot; value=&quot;Diapositiva 13&quot;/&gt;&lt;property id=&quot;20307&quot; value=&quot;537&quot;/&gt;&lt;/object&gt;&lt;object type=&quot;3&quot; unique_id=&quot;10016&quot;&gt;&lt;property id=&quot;20148&quot; value=&quot;5&quot;/&gt;&lt;property id=&quot;20300&quot; value=&quot;Diapositiva 14&quot;/&gt;&lt;property id=&quot;20307&quot; value=&quot;538&quot;/&gt;&lt;/object&gt;&lt;object type=&quot;3&quot; unique_id=&quot;10017&quot;&gt;&lt;property id=&quot;20148&quot; value=&quot;5&quot;/&gt;&lt;property id=&quot;20300&quot; value=&quot;Diapositiva 15&quot;/&gt;&lt;property id=&quot;20307&quot; value=&quot;541&quot;/&gt;&lt;/object&gt;&lt;object type=&quot;3&quot; unique_id=&quot;10018&quot;&gt;&lt;property id=&quot;20148&quot; value=&quot;5&quot;/&gt;&lt;property id=&quot;20300&quot; value=&quot;Diapositiva 16&quot;/&gt;&lt;property id=&quot;20307&quot; value=&quot;539&quot;/&gt;&lt;/object&gt;&lt;object type=&quot;3&quot; unique_id=&quot;10019&quot;&gt;&lt;property id=&quot;20148&quot; value=&quot;5&quot;/&gt;&lt;property id=&quot;20300&quot; value=&quot;Diapositiva 17&quot;/&gt;&lt;property id=&quot;20307&quot; value=&quot;613&quot;/&gt;&lt;/object&gt;&lt;object type=&quot;3&quot; unique_id=&quot;10020&quot;&gt;&lt;property id=&quot;20148&quot; value=&quot;5&quot;/&gt;&lt;property id=&quot;20300&quot; value=&quot;Diapositiva 18&quot;/&gt;&lt;property id=&quot;20307&quot; value=&quot;542&quot;/&gt;&lt;/object&gt;&lt;object type=&quot;3&quot; unique_id=&quot;10021&quot;&gt;&lt;property id=&quot;20148&quot; value=&quot;5&quot;/&gt;&lt;property id=&quot;20300&quot; value=&quot;Diapositiva 19&quot;/&gt;&lt;property id=&quot;20307&quot; value=&quot;543&quot;/&gt;&lt;/object&gt;&lt;object type=&quot;3&quot; unique_id=&quot;10022&quot;&gt;&lt;property id=&quot;20148&quot; value=&quot;5&quot;/&gt;&lt;property id=&quot;20300&quot; value=&quot;Diapositiva 20&quot;/&gt;&lt;property id=&quot;20307&quot; value=&quot;614&quot;/&gt;&lt;/object&gt;&lt;object type=&quot;3&quot; unique_id=&quot;10023&quot;&gt;&lt;property id=&quot;20148&quot; value=&quot;5&quot;/&gt;&lt;property id=&quot;20300&quot; value=&quot;Diapositiva 21&quot;/&gt;&lt;property id=&quot;20307&quot; value=&quot;615&quot;/&gt;&lt;/object&gt;&lt;object type=&quot;3&quot; unique_id=&quot;10024&quot;&gt;&lt;property id=&quot;20148&quot; value=&quot;5&quot;/&gt;&lt;property id=&quot;20300&quot; value=&quot;Diapositiva 22&quot;/&gt;&lt;property id=&quot;20307&quot; value=&quot;616&quot;/&gt;&lt;/object&gt;&lt;object type=&quot;3&quot; unique_id=&quot;10025&quot;&gt;&lt;property id=&quot;20148&quot; value=&quot;5&quot;/&gt;&lt;property id=&quot;20300&quot; value=&quot;Diapositiva 23&quot;/&gt;&lt;property id=&quot;20307&quot; value=&quot;617&quot;/&gt;&lt;/object&gt;&lt;object type=&quot;3&quot; unique_id=&quot;10026&quot;&gt;&lt;property id=&quot;20148&quot; value=&quot;5&quot;/&gt;&lt;property id=&quot;20300&quot; value=&quot;Diapositiva 24&quot;/&gt;&lt;property id=&quot;20307&quot; value=&quot;545&quot;/&gt;&lt;/object&gt;&lt;object type=&quot;3&quot; unique_id=&quot;10027&quot;&gt;&lt;property id=&quot;20148&quot; value=&quot;5&quot;/&gt;&lt;property id=&quot;20300&quot; value=&quot;Diapositiva 25&quot;/&gt;&lt;property id=&quot;20307&quot; value=&quot;604&quot;/&gt;&lt;/object&gt;&lt;object type=&quot;3&quot; unique_id=&quot;10028&quot;&gt;&lt;property id=&quot;20148&quot; value=&quot;5&quot;/&gt;&lt;property id=&quot;20300&quot; value=&quot;Diapositiva 26&quot;/&gt;&lt;property id=&quot;20307&quot; value=&quot;618&quot;/&gt;&lt;/object&gt;&lt;object type=&quot;3&quot; unique_id=&quot;10029&quot;&gt;&lt;property id=&quot;20148&quot; value=&quot;5&quot;/&gt;&lt;property id=&quot;20300&quot; value=&quot;Diapositiva 27&quot;/&gt;&lt;property id=&quot;20307&quot; value=&quot;605&quot;/&gt;&lt;/object&gt;&lt;object type=&quot;3&quot; unique_id=&quot;10030&quot;&gt;&lt;property id=&quot;20148&quot; value=&quot;5&quot;/&gt;&lt;property id=&quot;20300&quot; value=&quot;Diapositiva 28&quot;/&gt;&lt;property id=&quot;20307&quot; value=&quot;606&quot;/&gt;&lt;/object&gt;&lt;object type=&quot;3&quot; unique_id=&quot;10031&quot;&gt;&lt;property id=&quot;20148&quot; value=&quot;5&quot;/&gt;&lt;property id=&quot;20300&quot; value=&quot;Diapositiva 29&quot;/&gt;&lt;property id=&quot;20307&quot; value=&quot;607&quot;/&gt;&lt;/object&gt;&lt;object type=&quot;3&quot; unique_id=&quot;10032&quot;&gt;&lt;property id=&quot;20148&quot; value=&quot;5&quot;/&gt;&lt;property id=&quot;20300&quot; value=&quot;Diapositiva 30&quot;/&gt;&lt;property id=&quot;20307&quot; value=&quot;608&quot;/&gt;&lt;/object&gt;&lt;object type=&quot;3&quot; unique_id=&quot;10033&quot;&gt;&lt;property id=&quot;20148&quot; value=&quot;5&quot;/&gt;&lt;property id=&quot;20300&quot; value=&quot;Diapositiva 31&quot;/&gt;&lt;property id=&quot;20307&quot; value=&quot;619&quot;/&gt;&lt;/object&gt;&lt;object type=&quot;3&quot; unique_id=&quot;10034&quot;&gt;&lt;property id=&quot;20148&quot; value=&quot;5&quot;/&gt;&lt;property id=&quot;20300&quot; value=&quot;Diapositiva 32&quot;/&gt;&lt;property id=&quot;20307&quot; value=&quot;609&quot;/&gt;&lt;/object&gt;&lt;object type=&quot;3&quot; unique_id=&quot;10035&quot;&gt;&lt;property id=&quot;20148&quot; value=&quot;5&quot;/&gt;&lt;property id=&quot;20300&quot; value=&quot;Diapositiva 33&quot;/&gt;&lt;property id=&quot;20307&quot; value=&quot;610&quot;/&gt;&lt;/object&gt;&lt;object type=&quot;3&quot; unique_id=&quot;10036&quot;&gt;&lt;property id=&quot;20148&quot; value=&quot;5&quot;/&gt;&lt;property id=&quot;20300&quot; value=&quot;Diapositiva 34&quot;/&gt;&lt;property id=&quot;20307&quot; value=&quot;620&quot;/&gt;&lt;/object&gt;&lt;object type=&quot;3&quot; unique_id=&quot;10037&quot;&gt;&lt;property id=&quot;20148&quot; value=&quot;5&quot;/&gt;&lt;property id=&quot;20300&quot; value=&quot;Diapositiva 35&quot;/&gt;&lt;property id=&quot;20307&quot; value=&quot;621&quot;/&gt;&lt;/object&gt;&lt;object type=&quot;3&quot; unique_id=&quot;10038&quot;&gt;&lt;property id=&quot;20148&quot; value=&quot;5&quot;/&gt;&lt;property id=&quot;20300&quot; value=&quot;Diapositiva 36&quot;/&gt;&lt;property id=&quot;20307&quot; value=&quot;622&quot;/&gt;&lt;/object&gt;&lt;object type=&quot;3&quot; unique_id=&quot;10039&quot;&gt;&lt;property id=&quot;20148&quot; value=&quot;5&quot;/&gt;&lt;property id=&quot;20300&quot; value=&quot;Diapositiva 37&quot;/&gt;&lt;property id=&quot;20307&quot; value=&quot;623&quot;/&gt;&lt;/object&gt;&lt;object type=&quot;3&quot; unique_id=&quot;10040&quot;&gt;&lt;property id=&quot;20148&quot; value=&quot;5&quot;/&gt;&lt;property id=&quot;20300&quot; value=&quot;Diapositiva 38&quot;/&gt;&lt;property id=&quot;20307&quot; value=&quot;624&quot;/&gt;&lt;/object&gt;&lt;object type=&quot;3&quot; unique_id=&quot;10041&quot;&gt;&lt;property id=&quot;20148&quot; value=&quot;5&quot;/&gt;&lt;property id=&quot;20300&quot; value=&quot;Diapositiva 39&quot;/&gt;&lt;property id=&quot;20307&quot; value=&quot;625&quot;/&gt;&lt;/object&gt;&lt;object type=&quot;3&quot; unique_id=&quot;10042&quot;&gt;&lt;property id=&quot;20148&quot; value=&quot;5&quot;/&gt;&lt;property id=&quot;20300&quot; value=&quot;Diapositiva 40&quot;/&gt;&lt;property id=&quot;20307&quot; value=&quot;626&quot;/&gt;&lt;/object&gt;&lt;object type=&quot;3&quot; unique_id=&quot;10043&quot;&gt;&lt;property id=&quot;20148&quot; value=&quot;5&quot;/&gt;&lt;property id=&quot;20300&quot; value=&quot;Diapositiva 41&quot;/&gt;&lt;property id=&quot;20307&quot; value=&quot;627&quot;/&gt;&lt;/object&gt;&lt;object type=&quot;3&quot; unique_id=&quot;10044&quot;&gt;&lt;property id=&quot;20148&quot; value=&quot;5&quot;/&gt;&lt;property id=&quot;20300&quot; value=&quot;Diapositiva 42&quot;/&gt;&lt;property id=&quot;20307&quot; value=&quot;628&quot;/&gt;&lt;/object&gt;&lt;object type=&quot;3&quot; unique_id=&quot;10045&quot;&gt;&lt;property id=&quot;20148&quot; value=&quot;5&quot;/&gt;&lt;property id=&quot;20300&quot; value=&quot;Diapositiva 43&quot;/&gt;&lt;property id=&quot;20307&quot; value=&quot;629&quot;/&gt;&lt;/object&gt;&lt;object type=&quot;3&quot; unique_id=&quot;10046&quot;&gt;&lt;property id=&quot;20148&quot; value=&quot;5&quot;/&gt;&lt;property id=&quot;20300&quot; value=&quot;Diapositiva 44&quot;/&gt;&lt;property id=&quot;20307&quot; value=&quot;630&quot;/&gt;&lt;/object&gt;&lt;object type=&quot;3&quot; unique_id=&quot;10047&quot;&gt;&lt;property id=&quot;20148&quot; value=&quot;5&quot;/&gt;&lt;property id=&quot;20300&quot; value=&quot;Diapositiva 45&quot;/&gt;&lt;property id=&quot;20307&quot; value=&quot;631&quot;/&gt;&lt;/object&gt;&lt;object type=&quot;3&quot; unique_id=&quot;10048&quot;&gt;&lt;property id=&quot;20148&quot; value=&quot;5&quot;/&gt;&lt;property id=&quot;20300&quot; value=&quot;Diapositiva 46&quot;/&gt;&lt;property id=&quot;20307&quot; value=&quot;632&quot;/&gt;&lt;/object&gt;&lt;object type=&quot;3&quot; unique_id=&quot;10049&quot;&gt;&lt;property id=&quot;20148&quot; value=&quot;5&quot;/&gt;&lt;property id=&quot;20300&quot; value=&quot;Diapositiva 47&quot;/&gt;&lt;property id=&quot;20307&quot; value=&quot;633&quot;/&gt;&lt;/object&gt;&lt;object type=&quot;3&quot; unique_id=&quot;10050&quot;&gt;&lt;property id=&quot;20148&quot; value=&quot;5&quot;/&gt;&lt;property id=&quot;20300&quot; value=&quot;Diapositiva 48&quot;/&gt;&lt;property id=&quot;20307&quot; value=&quot;634&quot;/&gt;&lt;/object&gt;&lt;object type=&quot;3&quot; unique_id=&quot;10051&quot;&gt;&lt;property id=&quot;20148&quot; value=&quot;5&quot;/&gt;&lt;property id=&quot;20300&quot; value=&quot;Diapositiva 49&quot;/&gt;&lt;property id=&quot;20307&quot; value=&quot;635&quot;/&gt;&lt;/object&gt;&lt;object type=&quot;3&quot; unique_id=&quot;10052&quot;&gt;&lt;property id=&quot;20148&quot; value=&quot;5&quot;/&gt;&lt;property id=&quot;20300&quot; value=&quot;Diapositiva 50&quot;/&gt;&lt;property id=&quot;20307&quot; value=&quot;636&quot;/&gt;&lt;/object&gt;&lt;object type=&quot;3&quot; unique_id=&quot;10053&quot;&gt;&lt;property id=&quot;20148&quot; value=&quot;5&quot;/&gt;&lt;property id=&quot;20300&quot; value=&quot;Diapositiva 51&quot;/&gt;&lt;property id=&quot;20307&quot; value=&quot;497&quot;/&gt;&lt;/object&gt;&lt;object type=&quot;3&quot; unique_id=&quot;10054&quot;&gt;&lt;property id=&quot;20148&quot; value=&quot;5&quot;/&gt;&lt;property id=&quot;20300&quot; value=&quot;Diapositiva 52&quot;/&gt;&lt;property id=&quot;20307&quot; value=&quot;318&quot;/&gt;&lt;/object&gt;&lt;object type=&quot;3&quot; unique_id=&quot;10055&quot;&gt;&lt;property id=&quot;20148&quot; value=&quot;5&quot;/&gt;&lt;property id=&quot;20300&quot; value=&quot;Diapositiva 53&quot;/&gt;&lt;property id=&quot;20307&quot; value=&quot;408&quot;/&gt;&lt;/object&gt;&lt;object type=&quot;3&quot; unique_id=&quot;10221&quot;&gt;&lt;property id=&quot;20148&quot; value=&quot;5&quot;/&gt;&lt;property id=&quot;20300&quot; value=&quot;Diapositiva 1&quot;/&gt;&lt;property id=&quot;20307&quot; value=&quot;637&quot;/&gt;&lt;/object&gt;&lt;/object&gt;&lt;object type=&quot;8&quot; unique_id=&quot;10110&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34930</TotalTime>
  <Words>6254</Words>
  <Application>Microsoft Office PowerPoint</Application>
  <PresentationFormat>Presentación en pantalla (4:3)</PresentationFormat>
  <Paragraphs>350</Paragraphs>
  <Slides>65</Slides>
  <Notes>65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65</vt:i4>
      </vt:variant>
    </vt:vector>
  </HeadingPairs>
  <TitlesOfParts>
    <vt:vector size="74" baseType="lpstr">
      <vt:lpstr>Trajan Pro</vt:lpstr>
      <vt:lpstr>Calibri</vt:lpstr>
      <vt:lpstr>Myriad Pro</vt:lpstr>
      <vt:lpstr>Impact</vt:lpstr>
      <vt:lpstr>Swis721 Blk BT</vt:lpstr>
      <vt:lpstr>Haettenschweiler</vt:lpstr>
      <vt:lpstr>Berlin Sans FB Demi</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911</cp:revision>
  <dcterms:created xsi:type="dcterms:W3CDTF">2013-10-02T01:22:09Z</dcterms:created>
  <dcterms:modified xsi:type="dcterms:W3CDTF">2022-01-20T14:11:49Z</dcterms:modified>
</cp:coreProperties>
</file>