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394" r:id="rId2"/>
    <p:sldId id="291" r:id="rId3"/>
    <p:sldId id="292" r:id="rId4"/>
    <p:sldId id="264" r:id="rId5"/>
    <p:sldId id="334" r:id="rId6"/>
    <p:sldId id="335" r:id="rId7"/>
    <p:sldId id="384" r:id="rId8"/>
    <p:sldId id="337" r:id="rId9"/>
    <p:sldId id="341" r:id="rId10"/>
    <p:sldId id="343" r:id="rId11"/>
    <p:sldId id="344" r:id="rId12"/>
    <p:sldId id="351" r:id="rId13"/>
    <p:sldId id="352" r:id="rId14"/>
    <p:sldId id="354" r:id="rId15"/>
    <p:sldId id="359" r:id="rId16"/>
    <p:sldId id="360" r:id="rId17"/>
    <p:sldId id="361" r:id="rId18"/>
    <p:sldId id="366" r:id="rId19"/>
    <p:sldId id="367" r:id="rId20"/>
    <p:sldId id="385" r:id="rId21"/>
    <p:sldId id="386" r:id="rId22"/>
    <p:sldId id="369" r:id="rId23"/>
    <p:sldId id="370" r:id="rId24"/>
    <p:sldId id="371" r:id="rId25"/>
    <p:sldId id="375" r:id="rId26"/>
    <p:sldId id="376" r:id="rId27"/>
    <p:sldId id="377" r:id="rId28"/>
    <p:sldId id="389" r:id="rId29"/>
    <p:sldId id="390" r:id="rId30"/>
    <p:sldId id="391" r:id="rId31"/>
    <p:sldId id="387" r:id="rId32"/>
    <p:sldId id="392" r:id="rId33"/>
    <p:sldId id="388" r:id="rId34"/>
    <p:sldId id="378" r:id="rId35"/>
    <p:sldId id="380" r:id="rId36"/>
    <p:sldId id="381" r:id="rId37"/>
    <p:sldId id="382" r:id="rId38"/>
    <p:sldId id="383" r:id="rId39"/>
    <p:sldId id="322" r:id="rId40"/>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Impact" panose="020B0806030902050204" pitchFamily="34" charset="0"/>
      <p:regular r:id="rId50"/>
    </p:embeddedFont>
    <p:embeddedFont>
      <p:font typeface="Myriad Pro" panose="020B0503030403020204" pitchFamily="34" charset="0"/>
      <p:regular r:id="rId51"/>
      <p:bold r:id="rId52"/>
      <p:italic r:id="rId53"/>
      <p:boldItalic r:id="rId54"/>
    </p:embeddedFont>
    <p:embeddedFont>
      <p:font typeface="Segoe UI" panose="020B0502040204020203" pitchFamily="34" charset="0"/>
      <p:regular r:id="rId55"/>
      <p:bold r:id="rId56"/>
      <p:italic r:id="rId57"/>
      <p:boldItalic r:id="rId58"/>
    </p:embeddedFont>
    <p:embeddedFont>
      <p:font typeface="Swis721 Blk BT" panose="020B0904030502020204" pitchFamily="34" charset="0"/>
      <p:regular r:id="rId59"/>
      <p:italic r:id="rId60"/>
    </p:embeddedFont>
    <p:embeddedFont>
      <p:font typeface="Swis721 BlkCn BT" panose="020B0806030502040204" pitchFamily="34" charset="0"/>
      <p:regular r:id="rId61"/>
      <p:italic r:id="rId62"/>
    </p:embeddedFont>
    <p:embeddedFont>
      <p:font typeface="Verdana" panose="020B0604030504040204" pitchFamily="34" charset="0"/>
      <p:regular r:id="rId63"/>
      <p:bold r:id="rId64"/>
      <p:italic r:id="rId65"/>
      <p:boldItalic r:id="rId66"/>
    </p:embeddedFont>
  </p:embeddedFontLst>
  <p:custDataLst>
    <p:tags r:id="rId67"/>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FF"/>
    <a:srgbClr val="CC00CC"/>
    <a:srgbClr val="660066"/>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9" autoAdjust="0"/>
    <p:restoredTop sz="85591" autoAdjust="0"/>
  </p:normalViewPr>
  <p:slideViewPr>
    <p:cSldViewPr>
      <p:cViewPr varScale="1">
        <p:scale>
          <a:sx n="55" d="100"/>
          <a:sy n="55" d="100"/>
        </p:scale>
        <p:origin x="2130"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B48ABD-27A8-4ED2-85C1-F24FA71DE4A9}"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034A-C78E-4FA5-A1FD-A9872B087509}" type="slidenum">
              <a:rPr lang="es-ES" smtClean="0"/>
              <a:t>‹Nº›</a:t>
            </a:fld>
            <a:endParaRPr lang="es-ES"/>
          </a:p>
        </p:txBody>
      </p:sp>
    </p:spTree>
    <p:extLst>
      <p:ext uri="{BB962C8B-B14F-4D97-AF65-F5344CB8AC3E}">
        <p14:creationId xmlns:p14="http://schemas.microsoft.com/office/powerpoint/2010/main" val="40270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¿Qué consejo se nos da en cuanto al arreglo personal y a la indumentaria?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10</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Timoteo 2:9-10</a:t>
            </a:r>
          </a:p>
          <a:p>
            <a:endParaRPr lang="es-ES" sz="1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a:p>
            <a:pPr algn="l"/>
            <a:r>
              <a:rPr lang="es-ES" sz="1200" b="1" dirty="0">
                <a:solidFill>
                  <a:srgbClr val="FF3300"/>
                </a:solidFill>
                <a:latin typeface="Arial" pitchFamily="34" charset="0"/>
                <a:cs typeface="Arial" pitchFamily="34" charset="0"/>
              </a:rPr>
              <a:t>9 Asimismo que las mujeres se atavíen de ropa decorosa, con pudor y modestia; no con peinado ostentoso, ni oro, ni perlas, ni vestidos costosos,</a:t>
            </a:r>
            <a:br>
              <a:rPr lang="es-ES" sz="1200" b="1" dirty="0">
                <a:solidFill>
                  <a:srgbClr val="FF3300"/>
                </a:solidFill>
                <a:latin typeface="Arial" pitchFamily="34" charset="0"/>
                <a:cs typeface="Arial" pitchFamily="34" charset="0"/>
              </a:rPr>
            </a:br>
            <a:r>
              <a:rPr lang="es-ES" sz="1200" b="1" dirty="0">
                <a:solidFill>
                  <a:srgbClr val="FF3300"/>
                </a:solidFill>
                <a:latin typeface="Arial" pitchFamily="34" charset="0"/>
                <a:cs typeface="Arial" pitchFamily="34" charset="0"/>
              </a:rPr>
              <a:t>10 sino con buenas obras, como corresponde a mujeres que profesan piedad.</a:t>
            </a:r>
          </a:p>
          <a:p>
            <a:pPr algn="just"/>
            <a:r>
              <a:rPr lang="es-ES" sz="1200" b="1" i="1" u="sng" dirty="0">
                <a:latin typeface="Arial" pitchFamily="34" charset="0"/>
                <a:cs typeface="Arial" pitchFamily="34" charset="0"/>
              </a:rPr>
              <a:t>Usar ropa decorosa con pudor y modestia, sin ostentación.</a:t>
            </a:r>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11</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4. ¿En qué consiste el verdadero adorno de la mujer cristiana?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12</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1 Pedro 3:2-5</a:t>
            </a:r>
          </a:p>
          <a:p>
            <a:pPr algn="just"/>
            <a:r>
              <a:rPr lang="es-ES" sz="1200" b="1" dirty="0">
                <a:solidFill>
                  <a:srgbClr val="FF3300"/>
                </a:solidFill>
                <a:latin typeface="Arial" pitchFamily="34" charset="0"/>
                <a:cs typeface="Arial" pitchFamily="34" charset="0"/>
              </a:rPr>
              <a:t>2 considerando vuestra conducta casta y respetuosa. </a:t>
            </a:r>
          </a:p>
          <a:p>
            <a:pPr algn="just"/>
            <a:r>
              <a:rPr lang="es-ES" sz="1200" b="1" dirty="0">
                <a:solidFill>
                  <a:srgbClr val="FF3300"/>
                </a:solidFill>
                <a:latin typeface="Arial" pitchFamily="34" charset="0"/>
                <a:cs typeface="Arial" pitchFamily="34" charset="0"/>
              </a:rPr>
              <a:t>3 Vuestro atavío no sea el externo de peinados ostentosos, de adornos de oro o de vestidos lujosos,</a:t>
            </a:r>
          </a:p>
          <a:p>
            <a:pPr algn="just"/>
            <a:r>
              <a:rPr lang="es-ES" sz="1200" b="1" dirty="0">
                <a:solidFill>
                  <a:srgbClr val="FF3300"/>
                </a:solidFill>
                <a:latin typeface="Arial" pitchFamily="34" charset="0"/>
                <a:cs typeface="Arial" pitchFamily="34" charset="0"/>
              </a:rPr>
              <a:t>4 sino el interno, el del corazón, en el incorruptible ornato de un espíritu afable y apacible, que es de grande estima delante de Dios. </a:t>
            </a:r>
          </a:p>
          <a:p>
            <a:pPr algn="just"/>
            <a:r>
              <a:rPr lang="es-ES" sz="1200" b="1" dirty="0">
                <a:solidFill>
                  <a:srgbClr val="FF3300"/>
                </a:solidFill>
                <a:latin typeface="Arial" pitchFamily="34" charset="0"/>
                <a:cs typeface="Arial" pitchFamily="34" charset="0"/>
              </a:rPr>
              <a:t>5 Porque así también se ataviaban en otro tiempo aquellas santas mujeres que esperaban en Dios, estando sujetas a sus maridos; </a:t>
            </a:r>
          </a:p>
          <a:p>
            <a:pPr algn="just"/>
            <a:endParaRPr lang="es-ES" sz="1200" b="1" dirty="0">
              <a:solidFill>
                <a:srgbClr val="FF3300"/>
              </a:solidFill>
              <a:latin typeface="Arial" pitchFamily="34" charset="0"/>
              <a:cs typeface="Arial" pitchFamily="34" charset="0"/>
            </a:endParaRPr>
          </a:p>
          <a:p>
            <a:pPr algn="just"/>
            <a:r>
              <a:rPr lang="es-ES" sz="1200" b="1" i="1" u="sng" dirty="0">
                <a:latin typeface="Arial" pitchFamily="34" charset="0"/>
                <a:cs typeface="Arial" pitchFamily="34" charset="0"/>
              </a:rPr>
              <a:t>En su espíritu afable y apacible.</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13</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¿Qué embellece en realidad a la persona?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14</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Proverbios 15:13</a:t>
            </a:r>
          </a:p>
          <a:p>
            <a:pPr algn="just"/>
            <a:r>
              <a:rPr lang="es-ES" sz="1200" b="1" dirty="0">
                <a:solidFill>
                  <a:srgbClr val="FF3300"/>
                </a:solidFill>
                <a:latin typeface="Arial" pitchFamily="34" charset="0"/>
                <a:cs typeface="Arial" pitchFamily="34" charset="0"/>
              </a:rPr>
              <a:t>“El corazón alegre hermosea el rostro; Mas por el dolor del corazón el espíritu se abate.” </a:t>
            </a:r>
          </a:p>
          <a:p>
            <a:pPr algn="just"/>
            <a:r>
              <a:rPr lang="es-ES" sz="1200" b="1" i="1" u="sng" dirty="0">
                <a:latin typeface="Arial" pitchFamily="34" charset="0"/>
                <a:cs typeface="Arial" pitchFamily="34" charset="0"/>
              </a:rPr>
              <a:t>El corazón alegre hermosea el rostro.</a:t>
            </a:r>
          </a:p>
          <a:p>
            <a:pPr algn="just"/>
            <a:endParaRPr lang="es-ES" sz="1200" b="1" i="1" u="sng" dirty="0">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Las mujeres del antiguo Israel llevaban una cinta azul en sus vestidos para distinguirse de los paganos idólatras. ¿Cuál es la cinta azul que nos distingue hoy? La modestia en el vestir, el evitar los adornos de oro, las pinturas y teñidos que a menudo afectan la salud, fomentan la vanidad y deforman la persona de ser como la hizo Dios. Le decimos al Creador en otras palabras: "No estoy conforme como me creaste". Un rostro alegre y natural, un carácter afable y sincero deben ser nuestro verdadero adorno.</a:t>
            </a:r>
            <a:endParaRPr lang="es-AR" sz="1200" kern="1200" dirty="0">
              <a:solidFill>
                <a:schemeClr val="tx1"/>
              </a:solidFill>
              <a:effectLst/>
              <a:latin typeface="+mn-lt"/>
              <a:ea typeface="+mn-ea"/>
              <a:cs typeface="+mn-cs"/>
            </a:endParaRPr>
          </a:p>
          <a:p>
            <a:pPr algn="just"/>
            <a:endParaRPr lang="es-ES" sz="1200" b="1" u="sng"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¿Qué clase de vestimenta desagrada al Señor además?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16</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Deuteronomio 22:5</a:t>
            </a:r>
          </a:p>
          <a:p>
            <a:pPr algn="just"/>
            <a:r>
              <a:rPr lang="es-ES" sz="1200" b="1" dirty="0">
                <a:solidFill>
                  <a:srgbClr val="FF3300"/>
                </a:solidFill>
                <a:latin typeface="Arial" pitchFamily="34" charset="0"/>
                <a:cs typeface="Arial" pitchFamily="34" charset="0"/>
              </a:rPr>
              <a:t>“No vestirá la mujer traje de hombre, ni el hombre vestirá ropa de mujer; porque abominación es a Jehová tu Dios cualquiera que esto hace.”</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7. ¿Menciona la Biblia algo sobre el largo del cabello?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18</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1ª Corintios 11:14-15</a:t>
            </a:r>
          </a:p>
          <a:p>
            <a:pPr algn="just"/>
            <a:r>
              <a:rPr lang="es-ES" sz="1200" b="1" dirty="0">
                <a:solidFill>
                  <a:srgbClr val="FF3300"/>
                </a:solidFill>
                <a:latin typeface="Arial" pitchFamily="34" charset="0"/>
                <a:cs typeface="Arial" pitchFamily="34" charset="0"/>
              </a:rPr>
              <a:t>14 La naturaleza misma ¿no os enseña que al varón le es deshonroso dejarse crecer el cabello? </a:t>
            </a:r>
          </a:p>
          <a:p>
            <a:pPr algn="just"/>
            <a:r>
              <a:rPr lang="es-ES" sz="1200" b="1" dirty="0">
                <a:solidFill>
                  <a:srgbClr val="FF3300"/>
                </a:solidFill>
                <a:latin typeface="Arial" pitchFamily="34" charset="0"/>
                <a:cs typeface="Arial" pitchFamily="34" charset="0"/>
              </a:rPr>
              <a:t>15 Por el contrario, a la mujer dejarse crecer el cabello le es honroso; porque en lugar de velo le es dado el cabello. </a:t>
            </a:r>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A la mujer le es hermoso dejar crecer el cabello,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Pero ¿le agradará a Dios una persona desarreglada, sucia y desgreñada. Por cierto que no. Vistamos con gusto, con ropa de buena calidad si es posible, llevando hábitos de estricta higiene.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Irradiemos frescura, simpatía y sencillez, que cada persona vea que en nosotros hay algo diferente, no obstante evitemos que la opinión de lo que otros piensan de nosotros dirija nuestras acciones.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Mantengamos una noble independencia, tratando de vivir para Dios. El gozo de haber amado y obedecido a Jesús será nuestra recompensa. Isaías 3:16-26, describe el fin de las vanidosas y desobedientes.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19</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Irradiemos frescura, simpatía y sencillez, que cada persona vea que en nosotros hay algo diferente, no obstante evitemos que la opinión de lo que otros piensan de nosotros dirija nuestras acciones.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Mantengamos una noble independencia, tratando de vivir para Dios. El gozo de haber amado y obedecido a Jesús será nuestra recompensa. Isaías 3:16-26, describe el fin de las vanidosas y desobedientes.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20</a:t>
            </a:fld>
            <a:endParaRPr lang="es-ES"/>
          </a:p>
        </p:txBody>
      </p:sp>
    </p:spTree>
    <p:extLst>
      <p:ext uri="{BB962C8B-B14F-4D97-AF65-F5344CB8AC3E}">
        <p14:creationId xmlns:p14="http://schemas.microsoft.com/office/powerpoint/2010/main" val="80679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LAS DIVERSIONES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21</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¿Qué principios revelados en la Biblia podemos aplicar a nuestras diversiones y pasatiempos?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22</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Filipenses 4:8</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“Por lo demás, hermanos, todo lo que es verdadero, todo lo honesto, todo lo justo, todo lo puro, todo lo amable, todo lo que es de buen nombre; si hay virtud alguna, si algo digno de alabanza, en esto pensad.”</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Todo lo verdadero, honesto, justo, puro, amable, de buen nombre.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Juzguemos la conveniencia de nuestros pasatiempos a la luz de este texto. Trátese de lecturas, cine, T.V. , deportes, etc.</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23</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9. ¿Pueden afectar nuestra espiritualidad cuando nos dedicamos a observar escenas de crimen, violencia o adulterio, aunque sean ficticias?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24</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Isaías 33:15-17</a:t>
            </a:r>
          </a:p>
          <a:p>
            <a:pPr algn="just"/>
            <a:r>
              <a:rPr lang="es-ES" sz="1200" b="1" dirty="0">
                <a:solidFill>
                  <a:srgbClr val="FF3300"/>
                </a:solidFill>
                <a:latin typeface="Arial" pitchFamily="34" charset="0"/>
                <a:cs typeface="Arial" pitchFamily="34" charset="0"/>
              </a:rPr>
              <a:t>15 El que camina en justicia y habla lo recto; el que aborrece la ganancia de violencias, el que sacude sus manos para no recibir cohecho, el que tapa sus oídos para no oír propuestas sanguinarias; el que cierra sus ojos para no ver cosa mala; </a:t>
            </a:r>
          </a:p>
          <a:p>
            <a:pPr algn="just"/>
            <a:r>
              <a:rPr lang="es-ES" sz="1200" b="1" dirty="0">
                <a:solidFill>
                  <a:srgbClr val="FF3300"/>
                </a:solidFill>
                <a:latin typeface="Arial" pitchFamily="34" charset="0"/>
                <a:cs typeface="Arial" pitchFamily="34" charset="0"/>
              </a:rPr>
              <a:t>16 éste habitará en las alturas; fortaleza de rocas será su lugar de refugio; se le dará su pan, y sus aguas serán seguras. </a:t>
            </a:r>
          </a:p>
          <a:p>
            <a:pPr algn="just"/>
            <a:r>
              <a:rPr lang="es-ES" sz="1200" b="1" dirty="0">
                <a:solidFill>
                  <a:srgbClr val="FF3300"/>
                </a:solidFill>
                <a:latin typeface="Arial" pitchFamily="34" charset="0"/>
                <a:cs typeface="Arial" pitchFamily="34" charset="0"/>
              </a:rPr>
              <a:t>17 Tus ojos verán al Rey en su hermosura; verán la tierra que está lejos. </a:t>
            </a:r>
          </a:p>
          <a:p>
            <a:pPr algn="just"/>
            <a:r>
              <a:rPr lang="es-ES" sz="1200" b="1" i="1" u="sng" dirty="0">
                <a:latin typeface="Arial" pitchFamily="34" charset="0"/>
                <a:cs typeface="Arial" pitchFamily="34" charset="0"/>
              </a:rPr>
              <a:t>Si, el que tapa sus oídos para no oír... cierra sus ojos...</a:t>
            </a:r>
            <a:endParaRPr lang="es-ES" sz="1200" b="1" u="sng"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25</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10. ¿Qué consejo se da a los que deseen buscar las cosas buenas y elevadoras?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26</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1 Juan 2:15-17</a:t>
            </a:r>
          </a:p>
          <a:p>
            <a:pPr algn="just"/>
            <a:r>
              <a:rPr lang="es-ES" sz="1200" b="1" dirty="0">
                <a:solidFill>
                  <a:srgbClr val="FF3300"/>
                </a:solidFill>
                <a:latin typeface="Arial" pitchFamily="34" charset="0"/>
                <a:cs typeface="Arial" pitchFamily="34" charset="0"/>
              </a:rPr>
              <a:t>15 No améis al mundo, ni las cosas que están en el mundo. Si alguno ama al mundo, el amor del Padre no está en él. </a:t>
            </a:r>
          </a:p>
          <a:p>
            <a:pPr algn="just"/>
            <a:r>
              <a:rPr lang="es-ES" sz="1200" b="1" dirty="0">
                <a:solidFill>
                  <a:srgbClr val="FF3300"/>
                </a:solidFill>
                <a:latin typeface="Arial" pitchFamily="34" charset="0"/>
                <a:cs typeface="Arial" pitchFamily="34" charset="0"/>
              </a:rPr>
              <a:t>16 Porque todo lo que hay en el mundo, los deseos de la carne, los deseos de los ojos, y la vanagloria de la vida, no proviene del Padre, sino del mundo. </a:t>
            </a:r>
          </a:p>
          <a:p>
            <a:pPr algn="just"/>
            <a:r>
              <a:rPr lang="es-ES" sz="1200" b="1" dirty="0">
                <a:solidFill>
                  <a:srgbClr val="FF3300"/>
                </a:solidFill>
                <a:latin typeface="Arial" pitchFamily="34" charset="0"/>
                <a:cs typeface="Arial" pitchFamily="34" charset="0"/>
              </a:rPr>
              <a:t>17 Y el mundo pasa, y sus deseos; pero el que hace la voluntad de Dios permanece para siempre.</a:t>
            </a:r>
          </a:p>
          <a:p>
            <a:pPr algn="just"/>
            <a:r>
              <a:rPr lang="es-ES" sz="1200" b="1" i="1" u="sng" dirty="0">
                <a:latin typeface="Arial" pitchFamily="34" charset="0"/>
                <a:cs typeface="Arial" pitchFamily="34" charset="0"/>
              </a:rPr>
              <a:t>No améis el mundo ni las cosas que están en el mundo.</a:t>
            </a: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¿Qué llamado dirige Dios a los que desean mostrar su gratitud a Jesús por haberles salvado?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28</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1ª Pedro 1:13-19 </a:t>
            </a:r>
            <a:r>
              <a:rPr lang="es-ES_tradnl" sz="1200" i="1" kern="1200" dirty="0">
                <a:solidFill>
                  <a:schemeClr val="tx1"/>
                </a:solidFill>
                <a:effectLst/>
                <a:latin typeface="+mn-lt"/>
                <a:ea typeface="+mn-ea"/>
                <a:cs typeface="+mn-cs"/>
              </a:rPr>
              <a:t>(mencione tres cosas).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13 Por tanto, ceñid los lomos de vuestro entendimiento, sed sobrios, y esperad por completo en la gracia que se os traerá cuando Jesucristo sea manifestado; 14 como hijos obedientes, no os conforméis a los deseos que antes teníais estando en vuestra ignorancia; 15 sino, como aquel que os llamó es santo, sed también vosotros santos en toda vuestra manera de vivir;16 porque escrito está: Sed santos, porque yo soy santo.17 Y si invocáis por Padre a aquel que sin acepción de personas juzga según la obra de cada uno, conducíos en temor todo el tiempo de vuestra peregrinación; 18 sabiendo que fuisteis rescatados de vuestra vana manera de vivir, la cual recibisteis de vuestros padres, no con cosas corruptibles, como oro o plata, 19 sino con la sangre preciosa de Cristo, como de un cordero sin mancha y sin contaminación,</a:t>
            </a:r>
            <a:endParaRPr lang="es-ES" sz="1200" b="1" i="1" dirty="0">
              <a:solidFill>
                <a:srgbClr val="FF3300"/>
              </a:solidFill>
              <a:latin typeface="Arial" pitchFamily="34" charset="0"/>
              <a:cs typeface="Arial" pitchFamily="34" charset="0"/>
            </a:endParaRPr>
          </a:p>
          <a:p>
            <a:endParaRPr lang="es-ES_tradnl" sz="1200" i="1"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Sed sobrios, no os conforméis a los deseos que antes teníais... Sed santos.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Hay quienes creen que pueden comprar el cielo con sus obras.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Sin embargo debemos entender que aunque no somos salvos por nuestras obras, somos salvos para hacer buenas obras y vivir bajo la regencia del Espíritu de Dios. Las buenas obras, y una vida que se identifica con la vida de Cristo, son el producto del evangelio y la evidencia de haber aceptado a Cristo como Señor de nuestra vida.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29</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LA VERDADERA</a:t>
            </a:r>
            <a:r>
              <a:rPr lang="de-DE" sz="1200" b="1"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BELLEZA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qué consiste?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¿Cómo podemos tenerla?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Una joven llamaba la atención por su belleza. Su rostro era hermoso, su cuerpo esbelto y simétrico, su cabello sedoso, su piel suave y sonrosada.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Habría ganado un concurso de belleza, pero un admirador que la observaba deslumbrado entró a conocerla en su ambiente. Notó que en su carácter era egoísta, orgullosa y falsa, y su vocabulario era vulgar. Se desilusionó terriblemente, la apariencia lo había engañado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verdadera belleza no está en la apariencia exterior, en el arreglo personal, en joyas y pinturas que se puedan utilizar, ni en ropas que se puedan lucir, sino en el adorno interior de un carácter afable, atrayente.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¡Qué bien nos sentimos con esa persona, aunque no sea tan linda! ¿Verdad?</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Tampoco es tan importante cómo nos ve el hombre, sino, considerar cómo nos ve Dios.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1ª Pedro 1:13-19 </a:t>
            </a:r>
            <a:r>
              <a:rPr lang="es-ES_tradnl" sz="1200" i="1" kern="1200" dirty="0">
                <a:solidFill>
                  <a:schemeClr val="tx1"/>
                </a:solidFill>
                <a:effectLst/>
                <a:latin typeface="+mn-lt"/>
                <a:ea typeface="+mn-ea"/>
                <a:cs typeface="+mn-cs"/>
              </a:rPr>
              <a:t>(mencione tres cosas).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13 Por tanto, ceñid los lomos de vuestro entendimiento, sed sobrios, y esperad por completo en la gracia que se os traerá cuando Jesucristo sea manifestado; 14 como hijos obedientes, no os conforméis a los deseos que antes teníais estando en vuestra ignorancia; 15 sino, como aquel que os llamó es santo, sed también vosotros santos en toda vuestra manera de vivir;16 porque escrito está: Sed santos, porque yo soy santo.17 Y si invocáis por Padre a aquel que sin acepción de personas juzga según la obra de cada uno, conducíos en temor todo el tiempo de vuestra peregrinación; 18 sabiendo que fuisteis rescatados de vuestra vana manera de vivir, la cual recibisteis de vuestros padres, no con cosas corruptibles, como oro o plata, 19 sino con la sangre preciosa de Cristo, como de un cordero sin mancha y sin contaminación,</a:t>
            </a:r>
            <a:endParaRPr lang="es-ES" sz="1200" b="1" i="1" dirty="0">
              <a:solidFill>
                <a:srgbClr val="FF3300"/>
              </a:solidFill>
              <a:latin typeface="Arial" pitchFamily="34" charset="0"/>
              <a:cs typeface="Arial" pitchFamily="34" charset="0"/>
            </a:endParaRPr>
          </a:p>
          <a:p>
            <a:endParaRPr lang="es-ES_tradnl" sz="1200" i="1"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Sed sobrios, no os conforméis a los deseos que antes teníais... Sed santos.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Hay quienes creen que pueden comprar el cielo con sus obras.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Sin embargo debemos entender que aunque no somos salvos por nuestras obras, somos salvos para hacer buenas obras y vivir bajo la regencia del Espíritu de Dios. Las buenas obras, y una vida que se identifica con la vida de Cristo, son el producto del evangelio y la evidencia de haber aceptado a Cristo como Señor de nuestra vida.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30</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12. ¿Cuál debe ser el único móvil que nos lleve a obedecer?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31</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Pedro 2:21-25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21 Pues para esto fuisteis llamados; porque también Cristo padeció por nosotros, dejándonos ejemplo, para que sigáis sus pisadas; 22 el cual no hizo pecado, ni se halló engaño en su boca;23 quien cuando le maldecían, no respondía con maldición; cuando padecía, no amenazaba, sino encomendaba la causa al que juzga justamente; 24 quien llevó él mismo nuestros pecados en su cuerpo sobre el madero, para que nosotros, estando muertos a los pecados, vivamos a la justicia; y por cuya herida fuisteis sanados.25 Porque vosotros erais como ovejas descarriadas, pero ahora habéis vuelto al Pastor y Obispo de vuestras almas. </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La fe y el amor, Conducíos en temor.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Cuando Saulo era un perseguidor y Jesús le apareció en el camino, llamándole a seguirle, preguntó: </a:t>
            </a:r>
            <a:r>
              <a:rPr lang="es-ES_tradnl" sz="1200" b="1" i="1" kern="1200" dirty="0">
                <a:solidFill>
                  <a:schemeClr val="tx1"/>
                </a:solidFill>
                <a:effectLst/>
                <a:latin typeface="+mn-lt"/>
                <a:ea typeface="+mn-ea"/>
                <a:cs typeface="+mn-cs"/>
              </a:rPr>
              <a:t>"Señor, ¿qué quieres que yo haga?".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Hec</a:t>
            </a:r>
            <a:r>
              <a:rPr lang="es-ES_tradnl" sz="1200" kern="1200" dirty="0">
                <a:solidFill>
                  <a:schemeClr val="tx1"/>
                </a:solidFill>
                <a:effectLst/>
                <a:latin typeface="+mn-lt"/>
                <a:ea typeface="+mn-ea"/>
                <a:cs typeface="+mn-cs"/>
              </a:rPr>
              <a:t>. 9:6). Esta debiera ser también nuestra actitud. La respuesta la recibiremos si nos preguntamos: ¿qué haría Jesús si estuviera en mi lugar?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Digámosle: Señor, yo deseo actuar como lo harías tú, si estuvieras en mi lugar; y El nos mostrará lo que nos conviene hacer.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32</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Pedro 2:21-25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21 Pues para esto fuisteis llamados; porque también Cristo padeció por nosotros, dejándonos ejemplo, para que sigáis sus pisadas; 22 el cual no hizo pecado, ni se halló engaño en su boca;23 quien cuando le maldecían, no respondía con maldición; cuando padecía, no amenazaba, sino encomendaba la causa al que juzga justamente; 24 quien llevó él mismo nuestros pecados en su cuerpo sobre el madero, para que nosotros, estando muertos a los pecados, vivamos a la justicia; y por cuya herida fuisteis sanados.25 Porque vosotros erais como ovejas descarriadas, pero ahora habéis vuelto al Pastor y Obispo de vuestras almas. </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La fe y el amor, Conducíos en temor.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Cuando Saulo era un perseguidor y Jesús le apareció en el camino, llamándole a seguirle, preguntó: </a:t>
            </a:r>
            <a:r>
              <a:rPr lang="es-ES_tradnl" sz="1200" b="1" i="1" kern="1200" dirty="0">
                <a:solidFill>
                  <a:schemeClr val="tx1"/>
                </a:solidFill>
                <a:effectLst/>
                <a:latin typeface="+mn-lt"/>
                <a:ea typeface="+mn-ea"/>
                <a:cs typeface="+mn-cs"/>
              </a:rPr>
              <a:t>"Señor, ¿qué quieres que yo haga?".	</a:t>
            </a: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Hec</a:t>
            </a:r>
            <a:r>
              <a:rPr lang="es-ES_tradnl" sz="1200" kern="1200" dirty="0">
                <a:solidFill>
                  <a:schemeClr val="tx1"/>
                </a:solidFill>
                <a:effectLst/>
                <a:latin typeface="+mn-lt"/>
                <a:ea typeface="+mn-ea"/>
                <a:cs typeface="+mn-cs"/>
              </a:rPr>
              <a:t>. 9:6). Esta debiera ser también nuestra actitud. La respuesta la recibiremos si nos preguntamos: ¿qué haría Jesús si estuviera en mi lugar?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Digámosle: Señor, yo deseo actuar como lo harías tú, si estuvieras en mi lugar; y El nos mostrará lo que nos conviene hacer.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33</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34</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¿De dónde podemos sacar fuerzas para cambiar nuestros hábitos y costumbres?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Filipenses 2:13; 4:13</a:t>
            </a:r>
          </a:p>
          <a:p>
            <a:pPr algn="just"/>
            <a:endParaRPr lang="es-ES" sz="1200" b="1" dirty="0">
              <a:solidFill>
                <a:srgbClr val="FF3300"/>
              </a:solidFill>
              <a:latin typeface="Arial" pitchFamily="34" charset="0"/>
              <a:cs typeface="Arial" pitchFamily="34" charset="0"/>
            </a:endParaRPr>
          </a:p>
          <a:p>
            <a:pPr algn="just"/>
            <a:r>
              <a:rPr lang="es-ES" sz="1200" b="1" dirty="0">
                <a:solidFill>
                  <a:srgbClr val="FF3300"/>
                </a:solidFill>
                <a:latin typeface="Arial" pitchFamily="34" charset="0"/>
                <a:cs typeface="Arial" pitchFamily="34" charset="0"/>
              </a:rPr>
              <a:t>“porque Dios es el que en vosotros produce así el querer como el hacer, por su buena voluntad.”</a:t>
            </a:r>
          </a:p>
          <a:p>
            <a:pPr algn="just"/>
            <a:r>
              <a:rPr lang="es-ES" sz="1200" b="1" dirty="0">
                <a:solidFill>
                  <a:srgbClr val="FF3300"/>
                </a:solidFill>
                <a:latin typeface="Arial" pitchFamily="34" charset="0"/>
                <a:cs typeface="Arial" pitchFamily="34" charset="0"/>
              </a:rPr>
              <a:t> “Todo lo puedo en Cristo que me fortalece.”</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Dios da el querer y el hacer. Todo lo puedo en Cristo...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Necesitamos fe solamente para reclamar la ayuda de Dios.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¿Qué es fe? - se le preguntó a un niño. ¿Fe? Pues es hacer la voluntad de Dios sin hacer preguntas- respondió el niño.</a:t>
            </a:r>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36</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14. ¿Qué recompensa espera a los vencedores?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37</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latin typeface="Arial" pitchFamily="34" charset="0"/>
                <a:cs typeface="Arial" pitchFamily="34" charset="0"/>
              </a:rPr>
              <a:t>Marcos 10:28-30; (1ª Corintios 9:23-27)</a:t>
            </a:r>
          </a:p>
          <a:p>
            <a:pPr algn="just"/>
            <a:r>
              <a:rPr lang="es-ES" sz="1200" b="1" dirty="0">
                <a:solidFill>
                  <a:srgbClr val="FF3300"/>
                </a:solidFill>
                <a:latin typeface="Arial" pitchFamily="34" charset="0"/>
                <a:cs typeface="Arial" pitchFamily="34" charset="0"/>
              </a:rPr>
              <a:t>28 Entonces Pedro comenzó a decirle: He aquí, nosotros lo hemos dejado todo, y te hemos seguido. </a:t>
            </a:r>
          </a:p>
          <a:p>
            <a:pPr algn="just"/>
            <a:r>
              <a:rPr lang="es-ES" sz="1200" b="1" dirty="0">
                <a:solidFill>
                  <a:srgbClr val="FF3300"/>
                </a:solidFill>
                <a:latin typeface="Arial" pitchFamily="34" charset="0"/>
                <a:cs typeface="Arial" pitchFamily="34" charset="0"/>
              </a:rPr>
              <a:t>29 Respondió Jesús y dijo: De cierto os digo que no hay ninguno que haya dejado casa, o hermanos, o hermanas, o padre, o madre, o mujer, o hijos, o tierras, por causa de mí y del evangelio, </a:t>
            </a:r>
          </a:p>
          <a:p>
            <a:pPr algn="just"/>
            <a:r>
              <a:rPr lang="es-ES" sz="1200" b="1" dirty="0">
                <a:solidFill>
                  <a:srgbClr val="FF3300"/>
                </a:solidFill>
                <a:latin typeface="Arial" pitchFamily="34" charset="0"/>
                <a:cs typeface="Arial" pitchFamily="34" charset="0"/>
              </a:rPr>
              <a:t>30 que no reciba cien veces más ahora en este tiempo; casas, hermanos, hermanas, madres, hijos, y tierras, con persecuciones; y en el siglo venidero la vida eterna. </a:t>
            </a:r>
            <a:endParaRPr lang="es-ES" sz="1200" b="1" dirty="0">
              <a:latin typeface="Arial" pitchFamily="34" charset="0"/>
              <a:cs typeface="Arial" pitchFamily="34" charset="0"/>
            </a:endParaRPr>
          </a:p>
          <a:p>
            <a:pPr algn="just"/>
            <a:r>
              <a:rPr lang="es-ES" sz="1200" b="1" i="1" u="sng" dirty="0">
                <a:latin typeface="Arial" pitchFamily="34" charset="0"/>
                <a:cs typeface="Arial" pitchFamily="34" charset="0"/>
              </a:rPr>
              <a:t>Cien veces tanto. La vida eterna.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38</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Una madre tiene colgada en la cocina de su casa una pequeña pizarra donde, cuando tiene que salir, suele escribir recados a su familia. Frecuentemente escribe una lista de trabajitos que debe hacer su hijo de doce años, cuando este llega de la escuela.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Un día se le olvidó hacer dicha lista pero al volver a su hogar, encontró que alguien había llevado la ropa limpia de la soga y la había doblado cuidadosamente, había sacado la basura de la cocina y había cortado el césped del frente.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"Pero yo no dejé ninguna nota diciéndote que hicieras estas cosas", -le dijo la madre a su hijo. "Ya lo sé", - contestó el niño, "pero en mi corazón yo quería hacer algo que te agradara a ti".</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Asimismo debemos actuar delante de Dios. Gratitud, por lo que hizo por mi, por lo que hace por mí - intercediendo a mi favor- y por las hermosas promesas de la vida eterna.</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¿Desearía decirle también Ud. a Dios lo que ese niño le dijo a su madre?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¡Deseo hacer algo que te agrade a ti!</a:t>
            </a:r>
          </a:p>
          <a:p>
            <a:endParaRPr lang="es-ES_tradnl"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006600"/>
                </a:solidFill>
                <a:effectLst>
                  <a:outerShdw blurRad="76200" dist="50800" dir="5400000" algn="tl" rotWithShape="0">
                    <a:srgbClr val="000000">
                      <a:alpha val="65000"/>
                    </a:srgbClr>
                  </a:outerShdw>
                </a:effectLst>
                <a:latin typeface="Myriad Pro" pitchFamily="34" charset="0"/>
              </a:rPr>
              <a:t>¡Gracias, Señor por enseñarme a agradarte!</a:t>
            </a:r>
          </a:p>
          <a:p>
            <a:endParaRPr lang="es-AR" sz="1200" kern="1200" dirty="0">
              <a:solidFill>
                <a:schemeClr val="tx1"/>
              </a:solidFill>
              <a:effectLst/>
              <a:latin typeface="+mn-lt"/>
              <a:ea typeface="+mn-ea"/>
              <a:cs typeface="+mn-cs"/>
            </a:endParaRPr>
          </a:p>
          <a:p>
            <a:endParaRPr lang="es-ES" dirty="0"/>
          </a:p>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EL ADORNO DEL ALMA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a:t>
            </a:fld>
            <a:endParaRPr lang="es-ES"/>
          </a:p>
        </p:txBody>
      </p:sp>
    </p:spTree>
    <p:extLst>
      <p:ext uri="{BB962C8B-B14F-4D97-AF65-F5344CB8AC3E}">
        <p14:creationId xmlns:p14="http://schemas.microsoft.com/office/powerpoint/2010/main" val="396115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¿Cómo se denomina la verdadera belleza, que actúa mediante la ayuda del Espíritu Santo desde adentro hacia afuera?</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5</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Ese proceso de perfeccionamiento se denomina: Santificación.</a:t>
            </a:r>
            <a:endParaRPr lang="es-ES" sz="1200" dirty="0">
              <a:latin typeface="Arial" pitchFamily="34" charset="0"/>
              <a:cs typeface="Arial" pitchFamily="34" charset="0"/>
            </a:endParaRP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1 Tesalonicenses 4:3, 7; </a:t>
            </a:r>
            <a:endParaRPr lang="es-ES" sz="1200" b="1" kern="1200" dirty="0">
              <a:solidFill>
                <a:schemeClr val="tx1"/>
              </a:solidFill>
              <a:effectLst/>
              <a:latin typeface="+mn-lt"/>
              <a:ea typeface="+mn-ea"/>
              <a:cs typeface="+mn-cs"/>
            </a:endParaRPr>
          </a:p>
          <a:p>
            <a:pPr algn="just"/>
            <a:r>
              <a:rPr lang="es-ES" sz="1200" b="1" dirty="0">
                <a:solidFill>
                  <a:srgbClr val="FF3300"/>
                </a:solidFill>
                <a:latin typeface="Arial" pitchFamily="34" charset="0"/>
                <a:cs typeface="Arial" pitchFamily="34" charset="0"/>
              </a:rPr>
              <a:t>“3 Pues la voluntad de Dios es vuestra santificación; que os apartéis de fornicación;</a:t>
            </a:r>
          </a:p>
          <a:p>
            <a:pPr algn="just"/>
            <a:r>
              <a:rPr lang="es-ES" sz="1200" b="1" dirty="0">
                <a:solidFill>
                  <a:srgbClr val="FF3300"/>
                </a:solidFill>
                <a:latin typeface="Arial" pitchFamily="34" charset="0"/>
                <a:cs typeface="Arial" pitchFamily="34" charset="0"/>
              </a:rPr>
              <a:t>7 Pues no nos ha llamado Dios a inmundicia, sino a santificación.”</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FF3300"/>
                </a:solidFill>
                <a:latin typeface="Arial" pitchFamily="34" charset="0"/>
                <a:cs typeface="Arial" pitchFamily="34" charset="0"/>
              </a:rPr>
              <a:t>Romanos 6:22</a:t>
            </a:r>
          </a:p>
          <a:p>
            <a:pPr algn="just"/>
            <a:r>
              <a:rPr lang="es-ES" sz="1200" b="1" dirty="0">
                <a:solidFill>
                  <a:srgbClr val="FF3300"/>
                </a:solidFill>
                <a:latin typeface="Arial" pitchFamily="34" charset="0"/>
                <a:cs typeface="Arial" pitchFamily="34" charset="0"/>
              </a:rPr>
              <a:t>“Mas ahora que habéis sido libertados del pecado y hechos siervos de Dios, tenéis por vuestro fruto la santificación, y como fin, la vida eterna.”</a:t>
            </a:r>
            <a:endParaRPr lang="es-ES" sz="1100" b="1" dirty="0">
              <a:solidFill>
                <a:srgbClr val="FF3300"/>
              </a:solidFill>
              <a:latin typeface="Arial" pitchFamily="34" charset="0"/>
              <a:cs typeface="Arial" pitchFamily="34" charset="0"/>
            </a:endParaRPr>
          </a:p>
          <a:p>
            <a:endParaRPr lang="es-ES_tradnl" sz="1100" kern="1200" dirty="0">
              <a:solidFill>
                <a:schemeClr val="tx1"/>
              </a:solidFill>
              <a:effectLst/>
              <a:latin typeface="+mn-lt"/>
              <a:ea typeface="+mn-ea"/>
              <a:cs typeface="+mn-cs"/>
            </a:endParaRPr>
          </a:p>
          <a:p>
            <a:r>
              <a:rPr lang="es-ES_tradnl" sz="1100" kern="1200" dirty="0">
                <a:solidFill>
                  <a:schemeClr val="tx1"/>
                </a:solidFill>
                <a:effectLst/>
                <a:latin typeface="+mn-lt"/>
                <a:ea typeface="+mn-ea"/>
                <a:cs typeface="+mn-cs"/>
              </a:rPr>
              <a:t>Cuando el alfarero trabaja el barro, y sobre la rueda moldea un jarro, lo hace desde adentro hacia afuera. Dios desea también transformar nuestro interior, para que se vea en el exterior la expresión de su santa voluntad. Ese proceso de perfeccionamiento se denomina: Santificación.</a:t>
            </a:r>
            <a:endParaRPr lang="es-ES" sz="1100" dirty="0">
              <a:latin typeface="Arial" pitchFamily="34" charset="0"/>
              <a:cs typeface="Arial" pitchFamily="34" charset="0"/>
            </a:endParaRPr>
          </a:p>
          <a:p>
            <a:pPr algn="just"/>
            <a:endParaRPr lang="es-ES" sz="1100" b="1" dirty="0">
              <a:solidFill>
                <a:srgbClr val="00FFFF"/>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7</a:t>
            </a:fld>
            <a:endParaRPr lang="es-ES"/>
          </a:p>
        </p:txBody>
      </p:sp>
    </p:spTree>
    <p:extLst>
      <p:ext uri="{BB962C8B-B14F-4D97-AF65-F5344CB8AC3E}">
        <p14:creationId xmlns:p14="http://schemas.microsoft.com/office/powerpoint/2010/main" val="366797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2. ¿Qué aspecto de nuestro ser debe ser santificado por la obra de la gracia de Espíritu Santo en nosotros? </a:t>
            </a:r>
            <a:endParaRPr lang="es-AR"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8</a:t>
            </a:fld>
            <a:endParaRPr lang="es-ES"/>
          </a:p>
        </p:txBody>
      </p:sp>
    </p:spTree>
    <p:extLst>
      <p:ext uri="{BB962C8B-B14F-4D97-AF65-F5344CB8AC3E}">
        <p14:creationId xmlns:p14="http://schemas.microsoft.com/office/powerpoint/2010/main" val="3243376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Tesalonicenses 5:23</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3300"/>
                </a:solidFill>
                <a:latin typeface="Arial" pitchFamily="34" charset="0"/>
                <a:cs typeface="Arial" pitchFamily="34" charset="0"/>
              </a:rPr>
              <a:t>“Y el mismo Dios de paz os santifique por completo; y todo vuestro ser, espíritu, alma y cuerpo, sea guardado irreprensible para la venida de nuestro Señor Jesucristo.” </a:t>
            </a:r>
            <a:endParaRPr lang="es-ES_tradnl" sz="1200" b="1"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Espíritu, alma y cuerpo.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Nuestros pensamientos, sentimientos y acciones deben ser santificados. En nuestros hábitos de comer, vestir, hablar y vivir debe notarse que somos seguidores de Jesús.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5647034A-C78E-4FA5-A1FD-A9872B087509}" type="slidenum">
              <a:rPr lang="es-ES" smtClean="0"/>
              <a:t>9</a:t>
            </a:fld>
            <a:endParaRPr lang="es-ES"/>
          </a:p>
        </p:txBody>
      </p:sp>
    </p:spTree>
    <p:extLst>
      <p:ext uri="{BB962C8B-B14F-4D97-AF65-F5344CB8AC3E}">
        <p14:creationId xmlns:p14="http://schemas.microsoft.com/office/powerpoint/2010/main" val="366797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6818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4098451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523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pic>
        <p:nvPicPr>
          <p:cNvPr id="7" name="Picture 2" descr="C:\Users\Gerhard\Documents\_Estudios Biblicos PPT\29 La verdadera belleza\efecto.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74876"/>
          <a:stretch/>
        </p:blipFill>
        <p:spPr bwMode="auto">
          <a:xfrm>
            <a:off x="-17709" y="-387424"/>
            <a:ext cx="9160910" cy="172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33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019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822986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3300736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4568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2563145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979452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1AA75F-0AF0-4BC9-A137-5F423464ADBC}"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31D15F2-7D39-4873-83A5-0341DC67227D}" type="slidenum">
              <a:rPr lang="es-ES" smtClean="0"/>
              <a:t>‹Nº›</a:t>
            </a:fld>
            <a:endParaRPr lang="es-ES"/>
          </a:p>
        </p:txBody>
      </p:sp>
    </p:spTree>
    <p:extLst>
      <p:ext uri="{BB962C8B-B14F-4D97-AF65-F5344CB8AC3E}">
        <p14:creationId xmlns:p14="http://schemas.microsoft.com/office/powerpoint/2010/main" val="197972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A75F-0AF0-4BC9-A137-5F423464ADBC}"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15F2-7D39-4873-83A5-0341DC67227D}" type="slidenum">
              <a:rPr lang="es-ES" smtClean="0"/>
              <a:t>‹Nº›</a:t>
            </a:fld>
            <a:endParaRPr lang="es-ES"/>
          </a:p>
        </p:txBody>
      </p:sp>
    </p:spTree>
    <p:extLst>
      <p:ext uri="{BB962C8B-B14F-4D97-AF65-F5344CB8AC3E}">
        <p14:creationId xmlns:p14="http://schemas.microsoft.com/office/powerpoint/2010/main" val="70388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Gerhard\Documents\_Estudios Biblicos PPT\29 La verdadera belleza\GIB 29.8.jpg"/>
          <p:cNvPicPr>
            <a:picLocks noChangeAspect="1" noChangeArrowheads="1"/>
          </p:cNvPicPr>
          <p:nvPr/>
        </p:nvPicPr>
        <p:blipFill rotWithShape="1">
          <a:blip r:embed="rId4">
            <a:extLst>
              <a:ext uri="{28A0092B-C50C-407E-A947-70E740481C1C}">
                <a14:useLocalDpi xmlns:a14="http://schemas.microsoft.com/office/drawing/2010/main" val="0"/>
              </a:ext>
            </a:extLst>
          </a:blip>
          <a:srcRect l="27571"/>
          <a:stretch/>
        </p:blipFill>
        <p:spPr bwMode="auto">
          <a:xfrm>
            <a:off x="0" y="0"/>
            <a:ext cx="9144000" cy="7101408"/>
          </a:xfrm>
          <a:prstGeom prst="rect">
            <a:avLst/>
          </a:prstGeom>
          <a:noFill/>
          <a:effectLst>
            <a:softEdge rad="6731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8610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Que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conselho</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nos é dado </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com</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relação</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à</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indumentária</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endParaRPr lang="es-ES"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5035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29 La verdadera belleza\GIB 29.8.jpg"/>
          <p:cNvPicPr>
            <a:picLocks noChangeAspect="1" noChangeArrowheads="1"/>
          </p:cNvPicPr>
          <p:nvPr/>
        </p:nvPicPr>
        <p:blipFill rotWithShape="1">
          <a:blip r:embed="rId4">
            <a:extLst>
              <a:ext uri="{28A0092B-C50C-407E-A947-70E740481C1C}">
                <a14:useLocalDpi xmlns:a14="http://schemas.microsoft.com/office/drawing/2010/main" val="0"/>
              </a:ext>
            </a:extLst>
          </a:blip>
          <a:srcRect l="71240" r="1"/>
          <a:stretch/>
        </p:blipFill>
        <p:spPr bwMode="auto">
          <a:xfrm>
            <a:off x="5513294" y="0"/>
            <a:ext cx="3630705" cy="7101408"/>
          </a:xfrm>
          <a:prstGeom prst="rect">
            <a:avLst/>
          </a:prstGeom>
          <a:noFill/>
          <a:effectLst>
            <a:softEdge rad="9017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05030" y="300108"/>
            <a:ext cx="358784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Timóteo</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2:9-10</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333703" y="1116527"/>
            <a:ext cx="6110941" cy="4624945"/>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“Que do mesmo modo 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mulheres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ataviem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traje honesto,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pudor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modéstia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tranças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ouro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pérolas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vestidos preciosos, mas como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convém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mulheres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fazem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profissão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servir a Deus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boas obras.”</a:t>
            </a:r>
          </a:p>
        </p:txBody>
      </p:sp>
    </p:spTree>
    <p:extLst>
      <p:ext uri="{BB962C8B-B14F-4D97-AF65-F5344CB8AC3E}">
        <p14:creationId xmlns:p14="http://schemas.microsoft.com/office/powerpoint/2010/main" val="47410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62075" t="17168" b="33321"/>
          <a:stretch/>
        </p:blipFill>
        <p:spPr>
          <a:xfrm>
            <a:off x="-540568" y="-531440"/>
            <a:ext cx="8591600" cy="6309320"/>
          </a:xfrm>
          <a:prstGeom prst="rect">
            <a:avLst/>
          </a:prstGeom>
          <a:effectLst>
            <a:softEdge rad="1270000"/>
          </a:effectLst>
        </p:spPr>
      </p:pic>
      <p:sp>
        <p:nvSpPr>
          <p:cNvPr id="5" name="1 Título"/>
          <p:cNvSpPr txBox="1">
            <a:spLocks/>
          </p:cNvSpPr>
          <p:nvPr/>
        </p:nvSpPr>
        <p:spPr>
          <a:xfrm>
            <a:off x="-262880" y="4365104"/>
            <a:ext cx="9649072" cy="1944216"/>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Em que consiste o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verdadeiro</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b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adorno da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mulher</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cristã</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endParaRPr lang="es-ES" sz="48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782120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816" y="0"/>
            <a:ext cx="12192000" cy="6858000"/>
          </a:xfrm>
          <a:prstGeom prst="rect">
            <a:avLst/>
          </a:prstGeom>
        </p:spPr>
      </p:pic>
      <p:sp>
        <p:nvSpPr>
          <p:cNvPr id="4" name="3 Rectángulo"/>
          <p:cNvSpPr/>
          <p:nvPr/>
        </p:nvSpPr>
        <p:spPr>
          <a:xfrm>
            <a:off x="333267" y="548680"/>
            <a:ext cx="266419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Pedro 3:2-5</a:t>
            </a:r>
          </a:p>
        </p:txBody>
      </p:sp>
      <p:sp>
        <p:nvSpPr>
          <p:cNvPr id="6" name="2 Marcador de contenido"/>
          <p:cNvSpPr txBox="1">
            <a:spLocks/>
          </p:cNvSpPr>
          <p:nvPr/>
        </p:nvSpPr>
        <p:spPr>
          <a:xfrm>
            <a:off x="400405" y="1268760"/>
            <a:ext cx="6403843" cy="4632668"/>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“Considerando a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vida casta, em temor.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O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enfeite</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delas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seja</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o exterior</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frisado dos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cabelos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uso de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jóias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ouro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compostura dos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vestidos; </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Mas…, no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incorruptível</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traje de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espírito</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manso e quieto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é precioso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diante</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 Porque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assim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adornavam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também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antiguamente as santas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mulheres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esperavam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Deus,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estavam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sujeitas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próprios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maridos.”</a:t>
            </a:r>
          </a:p>
          <a:p>
            <a:pPr marL="0" indent="0">
              <a:buNone/>
            </a:pPr>
            <a:endPar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00381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Documents\_Estudios Biblicos PPT\29 La verdadera belleza\shutterstock_33892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69"/>
          <a:stretch/>
        </p:blipFill>
        <p:spPr bwMode="auto">
          <a:xfrm>
            <a:off x="109728" y="-108417"/>
            <a:ext cx="9033473" cy="696641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653136"/>
            <a:ext cx="9649072" cy="165618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O que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embeleza</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realmente  </a:t>
            </a:r>
          </a:p>
          <a:p>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as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pessoas</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endParaRPr lang="es-ES" sz="48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468008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937" y="-51510"/>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29 La verdadera belleza\shutterstock_33892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52"/>
          <a:stretch/>
        </p:blipFill>
        <p:spPr bwMode="auto">
          <a:xfrm rot="16200000">
            <a:off x="3043674" y="768148"/>
            <a:ext cx="6833873" cy="5400599"/>
          </a:xfrm>
          <a:prstGeom prst="rect">
            <a:avLst/>
          </a:prstGeom>
          <a:noFill/>
          <a:effectLst>
            <a:softEdge rad="9525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54675" y="882856"/>
            <a:ext cx="352929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Provérbios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15:13</a:t>
            </a:r>
          </a:p>
        </p:txBody>
      </p:sp>
      <p:sp>
        <p:nvSpPr>
          <p:cNvPr id="6" name="2 Marcador de contenido"/>
          <p:cNvSpPr txBox="1">
            <a:spLocks/>
          </p:cNvSpPr>
          <p:nvPr/>
        </p:nvSpPr>
        <p:spPr>
          <a:xfrm>
            <a:off x="189251" y="2276872"/>
            <a:ext cx="4382749" cy="3777283"/>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coração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alegre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aformoseia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rosto, mas pela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espírito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abate.”</a:t>
            </a:r>
          </a:p>
        </p:txBody>
      </p:sp>
    </p:spTree>
    <p:extLst>
      <p:ext uri="{BB962C8B-B14F-4D97-AF65-F5344CB8AC3E}">
        <p14:creationId xmlns:p14="http://schemas.microsoft.com/office/powerpoint/2010/main" val="21416758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Gerhard\Documents\_Estudios Biblicos PPT\29 La verdadera belleza\11258226_10205751828627900_868097268502032904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2" y="-387424"/>
            <a:ext cx="9144001"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437112"/>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Que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classe</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de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roupa</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b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desagrada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ao</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Senhor</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endParaRPr lang="es-ES"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56181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403828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Deuteronómio</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22:5</a:t>
            </a:r>
          </a:p>
        </p:txBody>
      </p:sp>
      <p:pic>
        <p:nvPicPr>
          <p:cNvPr id="9" name="Picture 2" descr="C:\Users\Gerhard\Documents\_Estudios Biblicos PPT\29 La verdadera belleza\11258226_10205751828627900_868097268502032904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806" y="2060848"/>
            <a:ext cx="7008778" cy="525658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07969" y="1654811"/>
            <a:ext cx="8127165" cy="3777283"/>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haverá</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traje de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homem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mulher</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vestirá 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homem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roupa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mulher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qualquer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faz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abominação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Deus.”</a:t>
            </a:r>
          </a:p>
        </p:txBody>
      </p:sp>
    </p:spTree>
    <p:extLst>
      <p:ext uri="{BB962C8B-B14F-4D97-AF65-F5344CB8AC3E}">
        <p14:creationId xmlns:p14="http://schemas.microsoft.com/office/powerpoint/2010/main" val="10607476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Gerhard\Documents\_Estudios Biblicos PPT\29 La verdadera belleza\situacion-de-los-jove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40" y="-459432"/>
            <a:ext cx="9361040" cy="621339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87220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Menciona a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Bíblia</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algo </a:t>
            </a:r>
            <a:b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sobre o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comprimento</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do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cabelo</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endParaRPr lang="es-ES" sz="48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773827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421461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Coríntios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11:14-15</a:t>
            </a:r>
          </a:p>
        </p:txBody>
      </p:sp>
      <p:pic>
        <p:nvPicPr>
          <p:cNvPr id="9" name="Picture 2" descr="C:\Users\Gerhard\Documents\_Estudios Biblicos PPT\29 La verdadera belleza\situacion-de-los-joven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074970"/>
            <a:ext cx="6156177" cy="40861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33267" y="1540358"/>
            <a:ext cx="8064896" cy="3777283"/>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ensina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mesma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natureza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é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desonra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para 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homem</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ter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cabelo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crescido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Mas ter 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mulher</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cabelo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crescido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lhe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é honroso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cabelo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dado em lugar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véu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a:p>
            <a:pPr marL="0" indent="0">
              <a:buNone/>
            </a:pPr>
            <a:endPar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2486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5" name="Picture 3" descr="C:\Users\Gerhard\Documents\_Estudios Biblicos PPT\29 La verdadera belleza\or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539750" y="5087069"/>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Impact" pitchFamily="34" charset="0"/>
              </a:rPr>
              <a:t>Um </a:t>
            </a:r>
            <a:r>
              <a:rPr lang="en-US" sz="4800"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Impact" pitchFamily="34" charset="0"/>
              </a:rPr>
              <a:t>momento</a:t>
            </a:r>
            <a:r>
              <a:rPr lang="en-US" sz="4800"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Impact" pitchFamily="34" charset="0"/>
              </a:rPr>
              <a:t> de </a:t>
            </a:r>
            <a:r>
              <a:rPr lang="en-US" sz="4800"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Impact" pitchFamily="34" charset="0"/>
              </a:rPr>
              <a:t>oração</a:t>
            </a:r>
            <a:r>
              <a:rPr lang="en-US" sz="4800"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Impact" pitchFamily="34" charset="0"/>
              </a:rPr>
              <a:t>…</a:t>
            </a:r>
            <a:endParaRPr lang="en-US" sz="4800"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lin ang="5400000" scaled="1"/>
                <a:tileRect/>
              </a:gradFill>
              <a:effectLst>
                <a:outerShdw blurRad="50800" algn="tl" rotWithShape="0">
                  <a:srgbClr val="000000"/>
                </a:outerShdw>
              </a:effectLst>
              <a:latin typeface="Verdana" pitchFamily="34" charset="0"/>
            </a:endParaRPr>
          </a:p>
        </p:txBody>
      </p:sp>
    </p:spTree>
    <p:extLst>
      <p:ext uri="{BB962C8B-B14F-4D97-AF65-F5344CB8AC3E}">
        <p14:creationId xmlns:p14="http://schemas.microsoft.com/office/powerpoint/2010/main" val="4280426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Gerhard\Documents\_Estudios Biblicos PPT\29 La verdadera belleza\Yellow-blur-backgrou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6"/>
            <a:ext cx="9144000" cy="695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803845"/>
            <a:ext cx="8229600" cy="5505475"/>
          </a:xfrm>
        </p:spPr>
        <p:txBody>
          <a:bodyPr>
            <a:normAutofit/>
          </a:bodyPr>
          <a:lstStyle/>
          <a:p>
            <a:r>
              <a:rPr lang="es-ES_tradnl" b="1" i="1" dirty="0">
                <a:solidFill>
                  <a:srgbClr val="C00000"/>
                </a:solidFill>
              </a:rPr>
              <a:t>Irradiemos frescura, </a:t>
            </a:r>
            <a:r>
              <a:rPr lang="es-ES_tradnl" b="1" i="1" dirty="0" err="1">
                <a:solidFill>
                  <a:srgbClr val="C00000"/>
                </a:solidFill>
              </a:rPr>
              <a:t>simpatia</a:t>
            </a:r>
            <a:r>
              <a:rPr lang="es-ES_tradnl" b="1" i="1" dirty="0">
                <a:solidFill>
                  <a:srgbClr val="C00000"/>
                </a:solidFill>
              </a:rPr>
              <a:t> e </a:t>
            </a:r>
            <a:r>
              <a:rPr lang="es-ES_tradnl" b="1" i="1" dirty="0" err="1">
                <a:solidFill>
                  <a:srgbClr val="C00000"/>
                </a:solidFill>
              </a:rPr>
              <a:t>simplicidade</a:t>
            </a:r>
            <a:r>
              <a:rPr lang="es-ES_tradnl" b="1" i="1" dirty="0">
                <a:solidFill>
                  <a:srgbClr val="C00000"/>
                </a:solidFill>
              </a:rPr>
              <a:t>, que cada </a:t>
            </a:r>
            <a:r>
              <a:rPr lang="es-ES_tradnl" b="1" i="1" dirty="0" err="1">
                <a:solidFill>
                  <a:srgbClr val="C00000"/>
                </a:solidFill>
              </a:rPr>
              <a:t>pessoa</a:t>
            </a:r>
            <a:r>
              <a:rPr lang="es-ES_tradnl" b="1" i="1" dirty="0">
                <a:solidFill>
                  <a:srgbClr val="C00000"/>
                </a:solidFill>
              </a:rPr>
              <a:t> veja que </a:t>
            </a:r>
            <a:r>
              <a:rPr lang="es-ES_tradnl" b="1" i="1" dirty="0" err="1">
                <a:solidFill>
                  <a:srgbClr val="C00000"/>
                </a:solidFill>
              </a:rPr>
              <a:t>há</a:t>
            </a:r>
            <a:r>
              <a:rPr lang="es-ES_tradnl" b="1" i="1" dirty="0">
                <a:solidFill>
                  <a:srgbClr val="C00000"/>
                </a:solidFill>
              </a:rPr>
              <a:t> algo diferente em </a:t>
            </a:r>
            <a:r>
              <a:rPr lang="es-ES_tradnl" b="1" i="1" dirty="0" err="1">
                <a:solidFill>
                  <a:srgbClr val="C00000"/>
                </a:solidFill>
              </a:rPr>
              <a:t>nós</a:t>
            </a:r>
            <a:r>
              <a:rPr lang="es-ES_tradnl" b="1" i="1" dirty="0">
                <a:solidFill>
                  <a:srgbClr val="C00000"/>
                </a:solidFill>
              </a:rPr>
              <a:t>, evitando </a:t>
            </a:r>
            <a:r>
              <a:rPr lang="es-ES_tradnl" b="1" i="1" dirty="0" err="1">
                <a:solidFill>
                  <a:srgbClr val="C00000"/>
                </a:solidFill>
              </a:rPr>
              <a:t>ao</a:t>
            </a:r>
            <a:r>
              <a:rPr lang="es-ES_tradnl" b="1" i="1" dirty="0">
                <a:solidFill>
                  <a:srgbClr val="C00000"/>
                </a:solidFill>
              </a:rPr>
              <a:t> mesmo tempo que a </a:t>
            </a:r>
            <a:r>
              <a:rPr lang="es-ES_tradnl" b="1" i="1" dirty="0" err="1">
                <a:solidFill>
                  <a:srgbClr val="C00000"/>
                </a:solidFill>
              </a:rPr>
              <a:t>opinião</a:t>
            </a:r>
            <a:r>
              <a:rPr lang="es-ES_tradnl" b="1" i="1" dirty="0">
                <a:solidFill>
                  <a:srgbClr val="C00000"/>
                </a:solidFill>
              </a:rPr>
              <a:t> de </a:t>
            </a:r>
            <a:r>
              <a:rPr lang="es-ES_tradnl" b="1" i="1" dirty="0" err="1">
                <a:solidFill>
                  <a:srgbClr val="C00000"/>
                </a:solidFill>
              </a:rPr>
              <a:t>outras</a:t>
            </a:r>
            <a:r>
              <a:rPr lang="es-ES_tradnl" b="1" i="1" dirty="0">
                <a:solidFill>
                  <a:srgbClr val="C00000"/>
                </a:solidFill>
              </a:rPr>
              <a:t> </a:t>
            </a:r>
            <a:r>
              <a:rPr lang="es-ES_tradnl" b="1" i="1" dirty="0" err="1">
                <a:solidFill>
                  <a:srgbClr val="C00000"/>
                </a:solidFill>
              </a:rPr>
              <a:t>pessoas</a:t>
            </a:r>
            <a:r>
              <a:rPr lang="es-ES_tradnl" b="1" i="1" dirty="0">
                <a:solidFill>
                  <a:srgbClr val="C00000"/>
                </a:solidFill>
              </a:rPr>
              <a:t> dirija as </a:t>
            </a:r>
            <a:r>
              <a:rPr lang="es-ES_tradnl" b="1" i="1" dirty="0" err="1">
                <a:solidFill>
                  <a:srgbClr val="C00000"/>
                </a:solidFill>
              </a:rPr>
              <a:t>nossas</a:t>
            </a:r>
            <a:r>
              <a:rPr lang="es-ES_tradnl" b="1" i="1" dirty="0">
                <a:solidFill>
                  <a:srgbClr val="C00000"/>
                </a:solidFill>
              </a:rPr>
              <a:t> </a:t>
            </a:r>
            <a:r>
              <a:rPr lang="es-ES_tradnl" b="1" i="1" dirty="0" err="1">
                <a:solidFill>
                  <a:srgbClr val="C00000"/>
                </a:solidFill>
              </a:rPr>
              <a:t>ações</a:t>
            </a:r>
            <a:r>
              <a:rPr lang="es-ES_tradnl" b="1" i="1" dirty="0">
                <a:solidFill>
                  <a:srgbClr val="C00000"/>
                </a:solidFill>
              </a:rPr>
              <a:t> .</a:t>
            </a:r>
          </a:p>
          <a:p>
            <a:pPr marL="0" indent="0">
              <a:buNone/>
            </a:pPr>
            <a:endParaRPr lang="es-ES_tradnl" b="1" i="1" dirty="0">
              <a:solidFill>
                <a:srgbClr val="C00000"/>
              </a:solidFill>
            </a:endParaRPr>
          </a:p>
          <a:p>
            <a:r>
              <a:rPr lang="es-ES_tradnl" i="1" dirty="0" err="1"/>
              <a:t>Devemos</a:t>
            </a:r>
            <a:r>
              <a:rPr lang="es-ES_tradnl" i="1" dirty="0"/>
              <a:t> tratar de agradar e de </a:t>
            </a:r>
            <a:r>
              <a:rPr lang="es-ES_tradnl" i="1" dirty="0" err="1"/>
              <a:t>viver</a:t>
            </a:r>
            <a:r>
              <a:rPr lang="es-ES_tradnl" i="1" dirty="0"/>
              <a:t> para Deus. O gozo de ter amado e obedecido a </a:t>
            </a:r>
            <a:r>
              <a:rPr lang="es-ES_tradnl" i="1" dirty="0" err="1"/>
              <a:t>Jesus</a:t>
            </a:r>
            <a:r>
              <a:rPr lang="es-ES_tradnl" i="1" dirty="0"/>
              <a:t> será a </a:t>
            </a:r>
            <a:r>
              <a:rPr lang="es-ES_tradnl" i="1" dirty="0" err="1"/>
              <a:t>nossa</a:t>
            </a:r>
            <a:r>
              <a:rPr lang="es-ES_tradnl" i="1" dirty="0"/>
              <a:t> recompensa. Isaías 3:16-26, </a:t>
            </a:r>
            <a:r>
              <a:rPr lang="es-ES_tradnl" i="1" dirty="0" err="1"/>
              <a:t>descreve</a:t>
            </a:r>
            <a:r>
              <a:rPr lang="es-ES_tradnl" i="1" dirty="0"/>
              <a:t> o </a:t>
            </a:r>
            <a:r>
              <a:rPr lang="es-ES_tradnl" i="1" dirty="0" err="1"/>
              <a:t>fim</a:t>
            </a:r>
            <a:r>
              <a:rPr lang="es-ES_tradnl" i="1" dirty="0"/>
              <a:t> das </a:t>
            </a:r>
            <a:r>
              <a:rPr lang="es-ES_tradnl" i="1" dirty="0" err="1"/>
              <a:t>vaidosas</a:t>
            </a:r>
            <a:r>
              <a:rPr lang="es-ES_tradnl" i="1" dirty="0"/>
              <a:t> e desobedientes.</a:t>
            </a:r>
          </a:p>
        </p:txBody>
      </p:sp>
    </p:spTree>
    <p:extLst>
      <p:ext uri="{BB962C8B-B14F-4D97-AF65-F5344CB8AC3E}">
        <p14:creationId xmlns:p14="http://schemas.microsoft.com/office/powerpoint/2010/main" val="2511335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Gerhard\Documents\_Estudios Biblicos PPT\29 La verdadera belleza\soft-pink-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 y="0"/>
            <a:ext cx="916091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Gerhard\Documents\_Estudios Biblicos PPT\29 La verdadera belleza\dsc1275.jpg"/>
          <p:cNvPicPr>
            <a:picLocks noChangeAspect="1" noChangeArrowheads="1"/>
          </p:cNvPicPr>
          <p:nvPr/>
        </p:nvPicPr>
        <p:blipFill rotWithShape="1">
          <a:blip r:embed="rId5">
            <a:extLst>
              <a:ext uri="{28A0092B-C50C-407E-A947-70E740481C1C}">
                <a14:useLocalDpi xmlns:a14="http://schemas.microsoft.com/office/drawing/2010/main" val="0"/>
              </a:ext>
            </a:extLst>
          </a:blip>
          <a:srcRect l="12394"/>
          <a:stretch/>
        </p:blipFill>
        <p:spPr bwMode="auto">
          <a:xfrm>
            <a:off x="-17709" y="3"/>
            <a:ext cx="9160910" cy="685799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611560" y="3573016"/>
            <a:ext cx="6480720" cy="27363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72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AS DIVERSÕES</a:t>
            </a:r>
          </a:p>
        </p:txBody>
      </p:sp>
    </p:spTree>
    <p:extLst>
      <p:ext uri="{BB962C8B-B14F-4D97-AF65-F5344CB8AC3E}">
        <p14:creationId xmlns:p14="http://schemas.microsoft.com/office/powerpoint/2010/main" val="964582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Gerhard\Documents\_Estudios Biblicos PPT\29 La verdadera belleza\playas-bonito-viajar-1-1024x576.jpg"/>
          <p:cNvPicPr>
            <a:picLocks noChangeAspect="1" noChangeArrowheads="1"/>
          </p:cNvPicPr>
          <p:nvPr/>
        </p:nvPicPr>
        <p:blipFill rotWithShape="1">
          <a:blip r:embed="rId4">
            <a:extLst>
              <a:ext uri="{28A0092B-C50C-407E-A947-70E740481C1C}">
                <a14:useLocalDpi xmlns:a14="http://schemas.microsoft.com/office/drawing/2010/main" val="0"/>
              </a:ext>
            </a:extLst>
          </a:blip>
          <a:srcRect l="19294" r="5342"/>
          <a:stretch/>
        </p:blipFill>
        <p:spPr bwMode="auto">
          <a:xfrm>
            <a:off x="0" y="33729"/>
            <a:ext cx="9143201" cy="682427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5464" y="260648"/>
            <a:ext cx="9649072" cy="2448272"/>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Que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princípios</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revelados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na</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Bíblia</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podemos aplicar a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nossas</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b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diversões</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e </a:t>
            </a:r>
            <a:r>
              <a:rPr lang="es-AR" sz="4000"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passatempos</a:t>
            </a:r>
            <a:r>
              <a:rPr lang="es-AR" sz="40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endParaRPr lang="es-ES"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126636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29 La verdadera belleza\playas-bonito-viajar-1-1024x576.jpg"/>
          <p:cNvPicPr>
            <a:picLocks noChangeAspect="1" noChangeArrowheads="1"/>
          </p:cNvPicPr>
          <p:nvPr/>
        </p:nvPicPr>
        <p:blipFill rotWithShape="1">
          <a:blip r:embed="rId4">
            <a:extLst>
              <a:ext uri="{28A0092B-C50C-407E-A947-70E740481C1C}">
                <a14:useLocalDpi xmlns:a14="http://schemas.microsoft.com/office/drawing/2010/main" val="0"/>
              </a:ext>
            </a:extLst>
          </a:blip>
          <a:srcRect l="-879" r="5342"/>
          <a:stretch/>
        </p:blipFill>
        <p:spPr bwMode="auto">
          <a:xfrm>
            <a:off x="1703706" y="2088885"/>
            <a:ext cx="8136904" cy="479082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363353"/>
            <a:ext cx="274087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Filipenses 4:8</a:t>
            </a:r>
          </a:p>
        </p:txBody>
      </p:sp>
      <p:sp>
        <p:nvSpPr>
          <p:cNvPr id="6" name="2 Marcador de contenido"/>
          <p:cNvSpPr txBox="1">
            <a:spLocks/>
          </p:cNvSpPr>
          <p:nvPr/>
        </p:nvSpPr>
        <p:spPr>
          <a:xfrm>
            <a:off x="333267" y="1133455"/>
            <a:ext cx="5552225" cy="3960440"/>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verdadeiro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honesto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justo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puro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amável</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é de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boa fama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alguna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virtude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se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há</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algum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louvor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nisso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pensai</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a:p>
            <a:pPr marL="0" indent="0" algn="ctr">
              <a:buNone/>
            </a:pPr>
            <a:endPar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552207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Gerhard\Documents\_Estudios Biblicos PPT\29 La verdadera belleza\people-watching-tv.jpg"/>
          <p:cNvPicPr>
            <a:picLocks noChangeAspect="1" noChangeArrowheads="1"/>
          </p:cNvPicPr>
          <p:nvPr/>
        </p:nvPicPr>
        <p:blipFill rotWithShape="1">
          <a:blip r:embed="rId4">
            <a:extLst>
              <a:ext uri="{28A0092B-C50C-407E-A947-70E740481C1C}">
                <a14:useLocalDpi xmlns:a14="http://schemas.microsoft.com/office/drawing/2010/main" val="0"/>
              </a:ext>
            </a:extLst>
          </a:blip>
          <a:srcRect l="17183" r="8874"/>
          <a:stretch/>
        </p:blipFill>
        <p:spPr bwMode="auto">
          <a:xfrm>
            <a:off x="0" y="-17341"/>
            <a:ext cx="9143201" cy="61826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2996952"/>
            <a:ext cx="9299376" cy="345638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Pode a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nossa</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espiritualidade</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ser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afetada</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quando</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nos dedicamos a observar cenas de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crime</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p>
          <a:p>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violência</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ou</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adultério</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ainda</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p>
          <a:p>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que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sejam</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fictícias</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t>
            </a:r>
            <a:endParaRPr lang="es-ES"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64640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9 La verdadera belleza\people-watching-tv.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83" r="8874"/>
          <a:stretch/>
        </p:blipFill>
        <p:spPr bwMode="auto">
          <a:xfrm>
            <a:off x="4355976" y="2897513"/>
            <a:ext cx="6003949" cy="40598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341994"/>
            <a:ext cx="298549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Isaías 33:15-17</a:t>
            </a:r>
          </a:p>
        </p:txBody>
      </p:sp>
      <p:sp>
        <p:nvSpPr>
          <p:cNvPr id="6" name="2 Marcador de contenido"/>
          <p:cNvSpPr txBox="1">
            <a:spLocks/>
          </p:cNvSpPr>
          <p:nvPr/>
        </p:nvSpPr>
        <p:spPr>
          <a:xfrm>
            <a:off x="333267" y="1268761"/>
            <a:ext cx="8271181" cy="4320480"/>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 que anda em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justiça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o que fala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retidão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rejeita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ganho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opressão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sacode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mãos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todo o presente; o que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tapa os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ouvidos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ouvir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falar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derramamento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sangue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fecha os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olhos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para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ver o mal</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Este habitará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alturas; as fortalezas das rochas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serão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alto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refúgio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lhe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será dado, 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águas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serão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certas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teus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formosura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terra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está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longe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3337623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Gerhard\Documents\_Estudios Biblicos PPT\29 La verdadera belleza\10.jpg"/>
          <p:cNvPicPr>
            <a:picLocks noChangeAspect="1" noChangeArrowheads="1"/>
          </p:cNvPicPr>
          <p:nvPr/>
        </p:nvPicPr>
        <p:blipFill rotWithShape="1">
          <a:blip r:embed="rId4">
            <a:extLst>
              <a:ext uri="{28A0092B-C50C-407E-A947-70E740481C1C}">
                <a14:useLocalDpi xmlns:a14="http://schemas.microsoft.com/office/drawing/2010/main" val="0"/>
              </a:ext>
            </a:extLst>
          </a:blip>
          <a:srcRect l="5656" r="5462"/>
          <a:stretch/>
        </p:blipFill>
        <p:spPr bwMode="auto">
          <a:xfrm>
            <a:off x="0" y="0"/>
            <a:ext cx="9143201" cy="685799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933056"/>
            <a:ext cx="9649072" cy="2304256"/>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Que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conselho</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é dado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aos</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que </a:t>
            </a:r>
            <a:b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desejam</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buscar as </a:t>
            </a:r>
            <a:r>
              <a:rPr lang="es-AR" b="1" i="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coisas</a:t>
            </a: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 </a:t>
            </a:r>
            <a:b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rPr>
              <a:t>boas e elevadas? </a:t>
            </a:r>
            <a:endParaRPr lang="es-ES" sz="4800" b="1" i="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0311311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09648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João 2:15-17</a:t>
            </a:r>
          </a:p>
        </p:txBody>
      </p:sp>
      <p:pic>
        <p:nvPicPr>
          <p:cNvPr id="9" name="Picture 2" descr="C:\Users\Gerhard\Documents\_Estudios Biblicos PPT\29 La verdadera belleza\10.jpg"/>
          <p:cNvPicPr>
            <a:picLocks noChangeAspect="1" noChangeArrowheads="1"/>
          </p:cNvPicPr>
          <p:nvPr/>
        </p:nvPicPr>
        <p:blipFill rotWithShape="1">
          <a:blip r:embed="rId4">
            <a:extLst>
              <a:ext uri="{28A0092B-C50C-407E-A947-70E740481C1C}">
                <a14:useLocalDpi xmlns:a14="http://schemas.microsoft.com/office/drawing/2010/main" val="0"/>
              </a:ext>
            </a:extLst>
          </a:blip>
          <a:srcRect l="5656" r="5462"/>
          <a:stretch/>
        </p:blipFill>
        <p:spPr bwMode="auto">
          <a:xfrm>
            <a:off x="4427984" y="3399928"/>
            <a:ext cx="4993995" cy="37458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23250" y="1412776"/>
            <a:ext cx="8055157" cy="4311769"/>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ameis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o mundo,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nem</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o que no mundo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há</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alguém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ama o mundo, o amor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está Nele. Porque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há</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 mundo,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concupiscência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carne,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concupiscência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olhos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soberba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vida,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do mundo.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E o mundo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passa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e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sua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concupiscência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mas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aquele</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que faz a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vontade</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de Deus permanece para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sempre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05327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Gerhard\Documents\_Estudios Biblicos PPT\29 La verdadera belleza\Avery-QuadSi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 y="0"/>
            <a:ext cx="9109622" cy="663540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221088"/>
            <a:ext cx="9649072" cy="216024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Que chamado dirige Deus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aos</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que </a:t>
            </a:r>
            <a:b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desejam</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mostrar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sua</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gratidão</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 </a:t>
            </a:r>
          </a:p>
          <a:p>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Jesus</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por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lhes</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oferecer</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 </a:t>
            </a:r>
            <a:r>
              <a:rPr lang="es-AR" sz="4000"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salvação</a:t>
            </a:r>
            <a:r>
              <a:rPr lang="es-AR" sz="40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endParaRPr lang="es-ES"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539329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Avery-QuadSi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4583796"/>
            <a:ext cx="3456384" cy="25176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22203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Pedro 1:13-19 </a:t>
            </a:r>
          </a:p>
        </p:txBody>
      </p:sp>
      <p:sp>
        <p:nvSpPr>
          <p:cNvPr id="6" name="2 Marcador de contenido"/>
          <p:cNvSpPr txBox="1">
            <a:spLocks/>
          </p:cNvSpPr>
          <p:nvPr/>
        </p:nvSpPr>
        <p:spPr>
          <a:xfrm>
            <a:off x="333267" y="1235893"/>
            <a:ext cx="7983149" cy="4569371"/>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Portanto,cingindo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os lombos 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entendimento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sóbrios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esperai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inteiramente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graça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se vos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ofereceu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revelação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Jesus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Cristo; Como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filhos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obedientes,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vos conformando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concupiscências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que antes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havia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em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vossa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ignorância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como é santo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aquele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vos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chamou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sede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vós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também</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santos em toda a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vossa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maneira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viver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porquanto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está escrito: Sede santos, porque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santo.</a:t>
            </a:r>
          </a:p>
        </p:txBody>
      </p:sp>
    </p:spTree>
    <p:extLst>
      <p:ext uri="{BB962C8B-B14F-4D97-AF65-F5344CB8AC3E}">
        <p14:creationId xmlns:p14="http://schemas.microsoft.com/office/powerpoint/2010/main" val="37461645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9 La verdadera belleza\titulo tema 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87624" y="2348880"/>
            <a:ext cx="7524329" cy="3614451"/>
          </a:xfrm>
          <a:prstGeom prst="rect">
            <a:avLst/>
          </a:prstGeom>
          <a:noFill/>
          <a:effectLst>
            <a:glow rad="736600">
              <a:schemeClr val="bg1">
                <a:alpha val="54000"/>
              </a:schemeClr>
            </a:glow>
            <a:softEdge rad="190500"/>
          </a:effectLst>
        </p:spPr>
        <p:txBody>
          <a:bodyPr wrap="square">
            <a:spAutoFit/>
            <a:scene3d>
              <a:camera prst="perspectiveContrastingRightFacing"/>
              <a:lightRig rig="glow" dir="tl">
                <a:rot lat="0" lon="0" rev="5400000"/>
              </a:lightRig>
            </a:scene3d>
            <a:sp3d contourW="12700">
              <a:bevelT w="25400" h="25400"/>
              <a:contourClr>
                <a:schemeClr val="accent6">
                  <a:shade val="73000"/>
                </a:schemeClr>
              </a:contourClr>
            </a:sp3d>
          </a:bodyPr>
          <a:lstStyle/>
          <a:p>
            <a:pPr algn="r">
              <a:lnSpc>
                <a:spcPts val="9000"/>
              </a:lnSpc>
            </a:pPr>
            <a:r>
              <a:rPr lang="es-AR" sz="11500" b="1" dirty="0">
                <a:ln w="11430"/>
                <a:gradFill>
                  <a:gsLst>
                    <a:gs pos="18000">
                      <a:schemeClr val="bg1"/>
                    </a:gs>
                    <a:gs pos="41000">
                      <a:schemeClr val="accent6">
                        <a:tint val="93000"/>
                        <a:satMod val="120000"/>
                      </a:schemeClr>
                    </a:gs>
                    <a:gs pos="58000">
                      <a:srgbClr val="FF0000"/>
                    </a:gs>
                    <a:gs pos="72000">
                      <a:srgbClr val="C00000"/>
                    </a:gs>
                    <a:gs pos="93000">
                      <a:schemeClr val="tx1"/>
                    </a:gs>
                  </a:gsLst>
                  <a:lin ang="5400000"/>
                </a:gradFill>
                <a:effectLst>
                  <a:outerShdw blurRad="80000" dist="101600" dir="1920000" algn="tl">
                    <a:srgbClr val="000000">
                      <a:alpha val="45000"/>
                    </a:srgbClr>
                  </a:outerShdw>
                </a:effectLst>
                <a:latin typeface="Swis721 BlkCn BT" pitchFamily="34" charset="0"/>
              </a:rPr>
              <a:t>A</a:t>
            </a:r>
          </a:p>
          <a:p>
            <a:pPr algn="r">
              <a:lnSpc>
                <a:spcPts val="9000"/>
              </a:lnSpc>
            </a:pPr>
            <a:r>
              <a:rPr lang="es-AR" sz="11500" b="1" dirty="0" err="1">
                <a:ln w="11430"/>
                <a:gradFill>
                  <a:gsLst>
                    <a:gs pos="18000">
                      <a:schemeClr val="bg1"/>
                    </a:gs>
                    <a:gs pos="41000">
                      <a:schemeClr val="accent6">
                        <a:tint val="93000"/>
                        <a:satMod val="120000"/>
                      </a:schemeClr>
                    </a:gs>
                    <a:gs pos="58000">
                      <a:srgbClr val="FF0000"/>
                    </a:gs>
                    <a:gs pos="72000">
                      <a:srgbClr val="C00000"/>
                    </a:gs>
                    <a:gs pos="93000">
                      <a:schemeClr val="tx1"/>
                    </a:gs>
                  </a:gsLst>
                  <a:lin ang="5400000"/>
                </a:gradFill>
                <a:effectLst>
                  <a:outerShdw blurRad="80000" dist="101600" dir="1920000" algn="tl">
                    <a:srgbClr val="000000">
                      <a:alpha val="45000"/>
                    </a:srgbClr>
                  </a:outerShdw>
                </a:effectLst>
                <a:latin typeface="Swis721 BlkCn BT" pitchFamily="34" charset="0"/>
              </a:rPr>
              <a:t>Verdadeira</a:t>
            </a:r>
            <a:endParaRPr lang="es-AR" sz="11500" b="1" dirty="0">
              <a:ln w="11430"/>
              <a:gradFill>
                <a:gsLst>
                  <a:gs pos="18000">
                    <a:schemeClr val="bg1"/>
                  </a:gs>
                  <a:gs pos="41000">
                    <a:schemeClr val="accent6">
                      <a:tint val="93000"/>
                      <a:satMod val="120000"/>
                    </a:schemeClr>
                  </a:gs>
                  <a:gs pos="58000">
                    <a:srgbClr val="FF0000"/>
                  </a:gs>
                  <a:gs pos="72000">
                    <a:srgbClr val="C00000"/>
                  </a:gs>
                  <a:gs pos="93000">
                    <a:schemeClr val="tx1"/>
                  </a:gs>
                </a:gsLst>
                <a:lin ang="5400000"/>
              </a:gradFill>
              <a:effectLst>
                <a:outerShdw blurRad="80000" dist="101600" dir="1920000" algn="tl">
                  <a:srgbClr val="000000">
                    <a:alpha val="45000"/>
                  </a:srgbClr>
                </a:outerShdw>
              </a:effectLst>
              <a:latin typeface="Swis721 BlkCn BT" pitchFamily="34" charset="0"/>
            </a:endParaRPr>
          </a:p>
          <a:p>
            <a:pPr algn="r">
              <a:lnSpc>
                <a:spcPts val="9000"/>
              </a:lnSpc>
            </a:pPr>
            <a:r>
              <a:rPr lang="es-AR" sz="11500" b="1" dirty="0" err="1">
                <a:ln w="11430"/>
                <a:gradFill>
                  <a:gsLst>
                    <a:gs pos="18000">
                      <a:schemeClr val="bg1"/>
                    </a:gs>
                    <a:gs pos="41000">
                      <a:schemeClr val="accent6">
                        <a:tint val="93000"/>
                        <a:satMod val="120000"/>
                      </a:schemeClr>
                    </a:gs>
                    <a:gs pos="58000">
                      <a:srgbClr val="FF0000"/>
                    </a:gs>
                    <a:gs pos="72000">
                      <a:srgbClr val="C00000"/>
                    </a:gs>
                    <a:gs pos="93000">
                      <a:schemeClr val="tx1"/>
                    </a:gs>
                  </a:gsLst>
                  <a:lin ang="5400000"/>
                </a:gradFill>
                <a:effectLst>
                  <a:outerShdw blurRad="80000" dist="101600" dir="1920000" algn="tl">
                    <a:srgbClr val="000000">
                      <a:alpha val="45000"/>
                    </a:srgbClr>
                  </a:outerShdw>
                </a:effectLst>
                <a:latin typeface="Swis721 BlkCn BT" pitchFamily="34" charset="0"/>
              </a:rPr>
              <a:t>Beleza</a:t>
            </a:r>
            <a:endParaRPr lang="es-AR" sz="11500" b="1" dirty="0">
              <a:ln w="11430"/>
              <a:gradFill>
                <a:gsLst>
                  <a:gs pos="18000">
                    <a:schemeClr val="bg1"/>
                  </a:gs>
                  <a:gs pos="41000">
                    <a:schemeClr val="accent6">
                      <a:tint val="93000"/>
                      <a:satMod val="120000"/>
                    </a:schemeClr>
                  </a:gs>
                  <a:gs pos="58000">
                    <a:srgbClr val="FF0000"/>
                  </a:gs>
                  <a:gs pos="72000">
                    <a:srgbClr val="C00000"/>
                  </a:gs>
                  <a:gs pos="93000">
                    <a:schemeClr val="tx1"/>
                  </a:gs>
                </a:gsLst>
                <a:lin ang="5400000"/>
              </a:gradFill>
              <a:effectLst>
                <a:outerShdw blurRad="80000" dist="101600" dir="1920000" algn="tl">
                  <a:srgbClr val="000000">
                    <a:alpha val="45000"/>
                  </a:srgbClr>
                </a:outerShdw>
              </a:effectLst>
              <a:latin typeface="Swis721 BlkCn B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30</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3092158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Avery-QuadSi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9320" y="3521798"/>
            <a:ext cx="5013240" cy="36516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22203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Pedro 1:13-19 </a:t>
            </a:r>
          </a:p>
        </p:txBody>
      </p:sp>
      <p:sp>
        <p:nvSpPr>
          <p:cNvPr id="6" name="2 Marcador de contenido"/>
          <p:cNvSpPr txBox="1">
            <a:spLocks/>
          </p:cNvSpPr>
          <p:nvPr/>
        </p:nvSpPr>
        <p:spPr>
          <a:xfrm>
            <a:off x="358274" y="1484784"/>
            <a:ext cx="8487205" cy="4632668"/>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se invocáis por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aquele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acepção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pessoas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julga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segundo a obra de cada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andai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temor, durante o tempo 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peregrinação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sabendo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foi</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coisas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corruptíveis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como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prata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ouro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fostes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resgatados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vã</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maneira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viver</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por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tradição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recebestes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precioso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sangue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Cristo, como de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um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cordeiro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imaculado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incontaminado.”</a:t>
            </a:r>
          </a:p>
        </p:txBody>
      </p:sp>
    </p:spTree>
    <p:extLst>
      <p:ext uri="{BB962C8B-B14F-4D97-AF65-F5344CB8AC3E}">
        <p14:creationId xmlns:p14="http://schemas.microsoft.com/office/powerpoint/2010/main" val="305413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Gerhard\Documents\_Estudios Biblicos PPT\29 La verdadera belleza\Jesús3.jpg"/>
          <p:cNvPicPr>
            <a:picLocks noChangeAspect="1" noChangeArrowheads="1"/>
          </p:cNvPicPr>
          <p:nvPr/>
        </p:nvPicPr>
        <p:blipFill rotWithShape="1">
          <a:blip r:embed="rId4">
            <a:extLst>
              <a:ext uri="{28A0092B-C50C-407E-A947-70E740481C1C}">
                <a14:useLocalDpi xmlns:a14="http://schemas.microsoft.com/office/drawing/2010/main" val="0"/>
              </a:ext>
            </a:extLst>
          </a:blip>
          <a:srcRect t="10607" b="13790"/>
          <a:stretch/>
        </p:blipFill>
        <p:spPr bwMode="auto">
          <a:xfrm>
            <a:off x="971600" y="-10647"/>
            <a:ext cx="7061395" cy="686864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365104"/>
            <a:ext cx="9649072" cy="1944216"/>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O que nos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deve</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impelir</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p>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 obedecer a Deus? </a:t>
            </a:r>
            <a:endParaRPr lang="es-ES" sz="48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539329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9 La verdadera belleza\Jesús3.jpg"/>
          <p:cNvPicPr>
            <a:picLocks noChangeAspect="1" noChangeArrowheads="1"/>
          </p:cNvPicPr>
          <p:nvPr/>
        </p:nvPicPr>
        <p:blipFill rotWithShape="1">
          <a:blip r:embed="rId4">
            <a:extLst>
              <a:ext uri="{28A0092B-C50C-407E-A947-70E740481C1C}">
                <a14:useLocalDpi xmlns:a14="http://schemas.microsoft.com/office/drawing/2010/main" val="0"/>
              </a:ext>
            </a:extLst>
          </a:blip>
          <a:srcRect t="2110" b="-71"/>
          <a:stretch/>
        </p:blipFill>
        <p:spPr bwMode="auto">
          <a:xfrm>
            <a:off x="4522118" y="144018"/>
            <a:ext cx="5234458" cy="659735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13226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Pedro 2:21-25</a:t>
            </a:r>
          </a:p>
        </p:txBody>
      </p:sp>
      <p:sp>
        <p:nvSpPr>
          <p:cNvPr id="6" name="2 Marcador de contenido"/>
          <p:cNvSpPr txBox="1">
            <a:spLocks/>
          </p:cNvSpPr>
          <p:nvPr/>
        </p:nvSpPr>
        <p:spPr>
          <a:xfrm>
            <a:off x="333267" y="1133456"/>
            <a:ext cx="5894917" cy="4632668"/>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“Porque para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isto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sois chamados;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também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Cristo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padeceu</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por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nós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deixando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-nos 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exemplo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sigais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pisadas.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cometeu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pecado,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nem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boca se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achou</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engano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qual</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injuriavam</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injuriava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quando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padecia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ameaçava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entregava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àquele</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julga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justamente;</a:t>
            </a:r>
          </a:p>
        </p:txBody>
      </p:sp>
    </p:spTree>
    <p:extLst>
      <p:ext uri="{BB962C8B-B14F-4D97-AF65-F5344CB8AC3E}">
        <p14:creationId xmlns:p14="http://schemas.microsoft.com/office/powerpoint/2010/main" val="2101528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9 La verdadera belleza\Jesús3.jpg"/>
          <p:cNvPicPr>
            <a:picLocks noChangeAspect="1" noChangeArrowheads="1"/>
          </p:cNvPicPr>
          <p:nvPr/>
        </p:nvPicPr>
        <p:blipFill rotWithShape="1">
          <a:blip r:embed="rId4">
            <a:extLst>
              <a:ext uri="{28A0092B-C50C-407E-A947-70E740481C1C}">
                <a14:useLocalDpi xmlns:a14="http://schemas.microsoft.com/office/drawing/2010/main" val="0"/>
              </a:ext>
            </a:extLst>
          </a:blip>
          <a:srcRect t="2110" b="-71"/>
          <a:stretch/>
        </p:blipFill>
        <p:spPr bwMode="auto">
          <a:xfrm>
            <a:off x="4522118" y="144018"/>
            <a:ext cx="5234458" cy="659735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13226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Pedro 2:21-25</a:t>
            </a:r>
          </a:p>
        </p:txBody>
      </p:sp>
      <p:sp>
        <p:nvSpPr>
          <p:cNvPr id="6" name="2 Marcador de contenido"/>
          <p:cNvSpPr txBox="1">
            <a:spLocks/>
          </p:cNvSpPr>
          <p:nvPr/>
        </p:nvSpPr>
        <p:spPr>
          <a:xfrm>
            <a:off x="333267" y="1133456"/>
            <a:ext cx="5318853" cy="4632668"/>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Levando ele mesmo em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seu</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corpo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os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nossos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pecados </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sobre o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madeiro</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que,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mortos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os pecados,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pudésemos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viver</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para a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justiça</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pelas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feridas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fostes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sarados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Porque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éreis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como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ovelhas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desgarradas; mas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agora</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tendes</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voltado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000" b="1" i="1" spc="50" dirty="0" err="1">
                <a:ln w="11430"/>
                <a:solidFill>
                  <a:srgbClr val="FF0000"/>
                </a:solidFill>
                <a:effectLst>
                  <a:outerShdw blurRad="76200" dist="50800" dir="5400000" algn="tl" rotWithShape="0">
                    <a:srgbClr val="000000">
                      <a:alpha val="65000"/>
                    </a:srgbClr>
                  </a:outerShdw>
                </a:effectLst>
                <a:latin typeface="Myriad Pro" pitchFamily="34" charset="0"/>
              </a:rPr>
              <a:t>ao</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 Pastor </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Bispo das </a:t>
            </a:r>
            <a:r>
              <a:rPr lang="es-AR" sz="30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vossas</a:t>
            </a:r>
            <a:r>
              <a:rPr lang="es-AR" sz="3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almas.”</a:t>
            </a:r>
          </a:p>
        </p:txBody>
      </p:sp>
    </p:spTree>
    <p:extLst>
      <p:ext uri="{BB962C8B-B14F-4D97-AF65-F5344CB8AC3E}">
        <p14:creationId xmlns:p14="http://schemas.microsoft.com/office/powerpoint/2010/main" val="374616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Gerhard\Documents\_Estudios Biblicos PPT\29 La verdadera belleza\soft-pink-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 y="0"/>
            <a:ext cx="916091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Gerhard\Documents\_Estudios Biblicos PPT\29 La verdadera belleza\rose-301406_12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2" y="872716"/>
            <a:ext cx="9416431" cy="612068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95536" y="476672"/>
            <a:ext cx="8352928" cy="122413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72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CONCLUSÃO</a:t>
            </a:r>
          </a:p>
        </p:txBody>
      </p:sp>
    </p:spTree>
    <p:extLst>
      <p:ext uri="{BB962C8B-B14F-4D97-AF65-F5344CB8AC3E}">
        <p14:creationId xmlns:p14="http://schemas.microsoft.com/office/powerpoint/2010/main" val="2071805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Gerhard\Documents\_Estudios Biblicos PPT\29 La verdadera belleza\girls-529013_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r="15208"/>
          <a:stretch/>
        </p:blipFill>
        <p:spPr bwMode="auto">
          <a:xfrm>
            <a:off x="1" y="0"/>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005064"/>
            <a:ext cx="9649072" cy="2160240"/>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De onde podemos tirar</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forças</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para mudar os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nossos</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hábitos e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costumes</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t>
            </a:r>
            <a:endParaRPr lang="es-ES" sz="48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31687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29 La verdadera belleza\girls-529013_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r="15208"/>
          <a:stretch/>
        </p:blipFill>
        <p:spPr bwMode="auto">
          <a:xfrm>
            <a:off x="2699792" y="1412776"/>
            <a:ext cx="7380312" cy="553523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99442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Filipenses 2:13; 4:13</a:t>
            </a:r>
          </a:p>
        </p:txBody>
      </p:sp>
      <p:sp>
        <p:nvSpPr>
          <p:cNvPr id="6" name="2 Marcador de contenido"/>
          <p:cNvSpPr txBox="1">
            <a:spLocks/>
          </p:cNvSpPr>
          <p:nvPr/>
        </p:nvSpPr>
        <p:spPr>
          <a:xfrm>
            <a:off x="333267" y="1403721"/>
            <a:ext cx="4742789" cy="4176464"/>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“Porque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Deus é o que opera em </a:t>
            </a:r>
            <a:r>
              <a:rPr lang="es-AR" b="1" i="1" spc="50" dirty="0" err="1">
                <a:ln w="11430"/>
                <a:solidFill>
                  <a:srgbClr val="FF0000"/>
                </a:solidFill>
                <a:effectLst>
                  <a:outerShdw blurRad="76200" dist="50800" dir="5400000" algn="tl" rotWithShape="0">
                    <a:srgbClr val="000000">
                      <a:alpha val="65000"/>
                    </a:srgbClr>
                  </a:outerShdw>
                </a:effectLst>
                <a:latin typeface="Myriad Pro" pitchFamily="34" charset="0"/>
              </a:rPr>
              <a:t>vós</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 tanto o querer como o efectuar</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segundo 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sua</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boa </a:t>
            </a:r>
            <a:r>
              <a:rPr lang="es-AR"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vontade</a:t>
            </a:r>
            <a:r>
              <a:rPr lang="es-AR"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a:p>
            <a:pPr marL="0" indent="0">
              <a:buNone/>
            </a:pPr>
            <a:endParaRPr lang="es-AR" sz="11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a:p>
            <a:pPr marL="0" indent="0">
              <a:buNone/>
            </a:pP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Posso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todas as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coisas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 em Cristo que me fortalece</a:t>
            </a:r>
            <a:r>
              <a:rPr lang="es-AR" sz="40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20771428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anim calcmode="lin" valueType="num">
                                      <p:cBhvr>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29 La verdadera belleza\nueva-tierra-dos.jpg"/>
          <p:cNvPicPr>
            <a:picLocks noChangeAspect="1" noChangeArrowheads="1"/>
          </p:cNvPicPr>
          <p:nvPr/>
        </p:nvPicPr>
        <p:blipFill rotWithShape="1">
          <a:blip r:embed="rId4">
            <a:extLst>
              <a:ext uri="{28A0092B-C50C-407E-A947-70E740481C1C}">
                <a14:useLocalDpi xmlns:a14="http://schemas.microsoft.com/office/drawing/2010/main" val="0"/>
              </a:ext>
            </a:extLst>
          </a:blip>
          <a:srcRect r="25036"/>
          <a:stretch/>
        </p:blipFill>
        <p:spPr bwMode="auto">
          <a:xfrm>
            <a:off x="1" y="0"/>
            <a:ext cx="9144000" cy="685799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4581128"/>
            <a:ext cx="9649072" cy="1656184"/>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Que recompensa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aguardam</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p>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os vencedores? </a:t>
            </a:r>
            <a:endParaRPr lang="es-ES" sz="4800"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4158383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9 La verdadera belleza\nueva-tierra-dos.jpg"/>
          <p:cNvPicPr>
            <a:picLocks noChangeAspect="1" noChangeArrowheads="1"/>
          </p:cNvPicPr>
          <p:nvPr/>
        </p:nvPicPr>
        <p:blipFill rotWithShape="1">
          <a:blip r:embed="rId4">
            <a:extLst>
              <a:ext uri="{28A0092B-C50C-407E-A947-70E740481C1C}">
                <a14:useLocalDpi xmlns:a14="http://schemas.microsoft.com/office/drawing/2010/main" val="0"/>
              </a:ext>
            </a:extLst>
          </a:blip>
          <a:srcRect r="25036"/>
          <a:stretch/>
        </p:blipFill>
        <p:spPr bwMode="auto">
          <a:xfrm>
            <a:off x="3902838" y="1594980"/>
            <a:ext cx="7653938" cy="574045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9 La verdadera belleza\efec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 y="-387424"/>
            <a:ext cx="9160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328153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Marcos 10:28-30</a:t>
            </a:r>
          </a:p>
        </p:txBody>
      </p:sp>
      <p:sp>
        <p:nvSpPr>
          <p:cNvPr id="6" name="2 Marcador de contenido"/>
          <p:cNvSpPr txBox="1">
            <a:spLocks/>
          </p:cNvSpPr>
          <p:nvPr/>
        </p:nvSpPr>
        <p:spPr>
          <a:xfrm>
            <a:off x="539552" y="1502115"/>
            <a:ext cx="7839132" cy="4599801"/>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Pedro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começou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dizer-lhe</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Eis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nós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tudo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deixamos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te seguimos.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Jesus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respondendo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disse</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verdade</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vos digo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ninguém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há</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tenha</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deixado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casa,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pai</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mãe</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mulher</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filhos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ou</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campos, por amor de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mim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do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evangelho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receba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cem</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veces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mais</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já</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neste</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tempo</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em casas,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irmãs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mães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filhos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campo,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com</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perseguições</a:t>
            </a:r>
            <a:r>
              <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 no </a:t>
            </a:r>
            <a:r>
              <a:rPr lang="es-A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século</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futuro a vida eterna. </a:t>
            </a:r>
          </a:p>
          <a:p>
            <a:pPr marL="0" indent="0">
              <a:buNone/>
            </a:pPr>
            <a:endParaRPr lang="es-AR" sz="28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172177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soft-pink-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 y="0"/>
            <a:ext cx="916091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Users\Gerhard\Documents\_Estudios Biblicos PPT\29 La verdadera belleza\girlpray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400"/>
            <a:ext cx="5717954" cy="744934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828600" y="3933056"/>
            <a:ext cx="10513168" cy="2996951"/>
          </a:xfrm>
          <a:prstGeom prst="rect">
            <a:avLst/>
          </a:prstGeom>
          <a:solidFill>
            <a:schemeClr val="bg1">
              <a:alpha val="60000"/>
            </a:schemeClr>
          </a:solidFill>
          <a:ln w="0">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2 Marcador de contenido"/>
          <p:cNvSpPr txBox="1">
            <a:spLocks/>
          </p:cNvSpPr>
          <p:nvPr/>
        </p:nvSpPr>
        <p:spPr>
          <a:xfrm>
            <a:off x="3203848" y="4121695"/>
            <a:ext cx="5760640" cy="27363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AR" sz="4800" b="1" i="1" spc="50" dirty="0" err="1">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Obrigado</a:t>
            </a:r>
            <a: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 </a:t>
            </a:r>
            <a:r>
              <a:rPr lang="es-AR" sz="4800" b="1" i="1" spc="50" dirty="0" err="1">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Senhor</a:t>
            </a:r>
            <a:b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br>
            <a: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por me </a:t>
            </a:r>
            <a:r>
              <a:rPr lang="es-AR" sz="4800" b="1" i="1" spc="50" dirty="0" err="1">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ensinares</a:t>
            </a:r>
            <a: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 </a:t>
            </a:r>
            <a:b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br>
            <a:r>
              <a:rPr lang="es-AR" sz="48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a agradar-te!</a:t>
            </a:r>
          </a:p>
        </p:txBody>
      </p:sp>
    </p:spTree>
    <p:extLst>
      <p:ext uri="{BB962C8B-B14F-4D97-AF65-F5344CB8AC3E}">
        <p14:creationId xmlns:p14="http://schemas.microsoft.com/office/powerpoint/2010/main" val="3187463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par>
                          <p:cTn id="8" fill="hold">
                            <p:stCondLst>
                              <p:cond delay="7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8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Gerhard\Documents\_Estudios Biblicos PPT\29 La verdadera belleza\soft-pink-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 y="0"/>
            <a:ext cx="916091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1"/>
          <p:cNvPicPr>
            <a:picLocks noChangeAspect="1"/>
          </p:cNvPicPr>
          <p:nvPr/>
        </p:nvPicPr>
        <p:blipFill rotWithShape="1">
          <a:blip r:embed="rId4">
            <a:extLst>
              <a:ext uri="{28A0092B-C50C-407E-A947-70E740481C1C}">
                <a14:useLocalDpi xmlns:a14="http://schemas.microsoft.com/office/drawing/2010/main" val="0"/>
              </a:ext>
            </a:extLst>
          </a:blip>
          <a:srcRect l="24978"/>
          <a:stretch/>
        </p:blipFill>
        <p:spPr>
          <a:xfrm>
            <a:off x="0" y="0"/>
            <a:ext cx="9146735" cy="6858000"/>
          </a:xfrm>
          <a:prstGeom prst="rect">
            <a:avLst/>
          </a:prstGeom>
        </p:spPr>
      </p:pic>
      <p:pic>
        <p:nvPicPr>
          <p:cNvPr id="6" name="Picture 2" descr="C:\Users\Gerhard\Documents\_Estudios Biblicos PPT\29 La verdadera belleza\efec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 y="-387424"/>
            <a:ext cx="9160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467544" y="2564904"/>
            <a:ext cx="5400600" cy="27363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72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rPr>
              <a:t>O ADORNO DA ALMA</a:t>
            </a:r>
            <a:endParaRPr lang="es-ES" sz="5400" b="1" i="1" spc="50" dirty="0">
              <a:ln w="11430">
                <a:solidFill>
                  <a:srgbClr val="FF99FF"/>
                </a:solidFill>
              </a:ln>
              <a:gradFill>
                <a:gsLst>
                  <a:gs pos="12000">
                    <a:srgbClr val="660066"/>
                  </a:gs>
                  <a:gs pos="38000">
                    <a:srgbClr val="FF00FF"/>
                  </a:gs>
                  <a:gs pos="67000">
                    <a:srgbClr val="FF99FF"/>
                  </a:gs>
                  <a:gs pos="93000">
                    <a:srgbClr val="FFFFFF"/>
                  </a:gs>
                </a:gsLst>
                <a:lin ang="16200000" scaled="1"/>
              </a:gradFill>
              <a:effectLst>
                <a:glow rad="50800">
                  <a:schemeClr val="bg1">
                    <a:alpha val="31000"/>
                  </a:schemeClr>
                </a:glow>
                <a:outerShdw blurRad="50800" dist="38100" dir="2700000" algn="tl" rotWithShape="0">
                  <a:srgbClr val="660066">
                    <a:alpha val="40000"/>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73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_Estudios Biblicos PPT\29 La verdadera belleza\potters-410294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86"/>
            <a:ext cx="9153905" cy="605731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717032"/>
            <a:ext cx="9649072" cy="259228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Como se denomina a </a:t>
            </a:r>
            <a:r>
              <a:rPr lang="es-AR" sz="4000" b="1" i="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verdadeira</a:t>
            </a: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 </a:t>
            </a:r>
            <a:b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br>
            <a:r>
              <a:rPr lang="es-AR" sz="4000" b="1" i="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beleza</a:t>
            </a: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 que </a:t>
            </a:r>
            <a:r>
              <a:rPr lang="es-AR" sz="4000" b="1" i="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actua</a:t>
            </a: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 mediante </a:t>
            </a:r>
            <a:b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b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a </a:t>
            </a:r>
            <a:r>
              <a:rPr lang="es-AR" sz="4000" b="1" i="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ajuda</a:t>
            </a: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 do Espírito Santo </a:t>
            </a:r>
            <a:b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b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desde dentro para </a:t>
            </a:r>
            <a:r>
              <a:rPr lang="es-AR" sz="4000" b="1" i="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fora</a:t>
            </a:r>
            <a:r>
              <a:rPr lang="es-AR"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rPr>
              <a:t>?</a:t>
            </a:r>
            <a:endParaRPr lang="es-ES" sz="4000" b="1" i="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5024615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9 La verdadera belleza\potters-410294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1867" y="3861049"/>
            <a:ext cx="4529043" cy="29969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333267" y="548680"/>
            <a:ext cx="484139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Tessalonicenses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4:3, 7</a:t>
            </a:r>
            <a:endParaRPr lang="es-ES"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6" name="2 Marcador de contenido"/>
          <p:cNvSpPr txBox="1">
            <a:spLocks/>
          </p:cNvSpPr>
          <p:nvPr/>
        </p:nvSpPr>
        <p:spPr>
          <a:xfrm>
            <a:off x="333267" y="1682134"/>
            <a:ext cx="6696744" cy="406531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“Porque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essa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é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vontade</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Deus,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santificação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que vos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abstenhais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fornicação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porque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nos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chamou</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Deus para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imundícia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mas para 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santificação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850249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2" presetClass="entr" presetSubtype="1" fill="hold" nodeType="after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wipe(up)">
                                      <p:cBhvr>
                                        <p:cTn id="18"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24855"/>
          <a:stretch/>
        </p:blipFill>
        <p:spPr>
          <a:xfrm>
            <a:off x="-18508" y="0"/>
            <a:ext cx="9161709" cy="6858000"/>
          </a:xfrm>
          <a:prstGeom prst="rect">
            <a:avLst/>
          </a:prstGeom>
        </p:spPr>
      </p:pic>
      <p:sp>
        <p:nvSpPr>
          <p:cNvPr id="4" name="3 Rectángulo"/>
          <p:cNvSpPr/>
          <p:nvPr/>
        </p:nvSpPr>
        <p:spPr>
          <a:xfrm>
            <a:off x="333267" y="548680"/>
            <a:ext cx="284084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Romanos 6:22</a:t>
            </a:r>
          </a:p>
        </p:txBody>
      </p:sp>
      <p:sp>
        <p:nvSpPr>
          <p:cNvPr id="6" name="2 Marcador de contenido"/>
          <p:cNvSpPr txBox="1">
            <a:spLocks/>
          </p:cNvSpPr>
          <p:nvPr/>
        </p:nvSpPr>
        <p:spPr>
          <a:xfrm>
            <a:off x="333267" y="1412776"/>
            <a:ext cx="5246845" cy="4824536"/>
          </a:xfrm>
          <a:prstGeom prst="rect">
            <a:avLst/>
          </a:prstGeom>
        </p:spPr>
        <p:txBody>
          <a:bodyPr vert="horz" lIns="91440" tIns="45720" rIns="91440" bIns="45720" rtlCol="0" anchor="t">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“Mas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agora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libertados do pecado,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feitos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servos de Deus,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tendes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fruto para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santificação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por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fim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 vida eterna.”</a:t>
            </a:r>
          </a:p>
        </p:txBody>
      </p:sp>
    </p:spTree>
    <p:extLst>
      <p:ext uri="{BB962C8B-B14F-4D97-AF65-F5344CB8AC3E}">
        <p14:creationId xmlns:p14="http://schemas.microsoft.com/office/powerpoint/2010/main" val="2544567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Gerhard\Documents\_Estudios Biblicos PPT\29 La verdadera belleza\esqu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36" y="1"/>
            <a:ext cx="1119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erhard\Documents\_Estudios Biblicos PPT\29 La verdadera belleza\niñ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9050"/>
            <a:ext cx="6981826" cy="68770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2880" y="3429000"/>
            <a:ext cx="9649072" cy="2952328"/>
          </a:xfrm>
          <a:prstGeom prst="rect">
            <a:avLst/>
          </a:prstGeom>
          <a:solidFill>
            <a:schemeClr val="bg1">
              <a:alpha val="27000"/>
            </a:schemeClr>
          </a:solidFill>
          <a:effectLst>
            <a:glow rad="508000">
              <a:schemeClr val="bg1">
                <a:alpha val="6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Que aspecto do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nosso</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ser </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deve</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ser santificado pela obra </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da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graça</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do Espírito Santo </a:t>
            </a:r>
            <a:b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b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em </a:t>
            </a:r>
            <a:r>
              <a:rPr lang="es-AR" b="1" i="1" spc="50" dirty="0" err="1">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nós</a:t>
            </a:r>
            <a:r>
              <a:rPr lang="es-AR"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rPr>
              <a:t>? </a:t>
            </a:r>
            <a:endParaRPr lang="es-ES" b="1" i="1" spc="50" dirty="0">
              <a:ln w="11430"/>
              <a:gradFill flip="none" rotWithShape="1">
                <a:gsLst>
                  <a:gs pos="0">
                    <a:srgbClr val="FFF200"/>
                  </a:gs>
                  <a:gs pos="45000">
                    <a:srgbClr val="FF7A00"/>
                  </a:gs>
                  <a:gs pos="70000">
                    <a:srgbClr val="FF0300"/>
                  </a:gs>
                  <a:gs pos="100000">
                    <a:srgbClr val="4D0808"/>
                  </a:gs>
                </a:gsLst>
                <a:lin ang="54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4952152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832" y="-35841"/>
            <a:ext cx="12192000" cy="6858000"/>
          </a:xfrm>
          <a:prstGeom prst="rect">
            <a:avLst/>
          </a:prstGeom>
        </p:spPr>
      </p:pic>
      <p:sp>
        <p:nvSpPr>
          <p:cNvPr id="4" name="3 Rectángulo"/>
          <p:cNvSpPr/>
          <p:nvPr/>
        </p:nvSpPr>
        <p:spPr>
          <a:xfrm>
            <a:off x="305246" y="346973"/>
            <a:ext cx="460414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1 </a:t>
            </a:r>
            <a:r>
              <a:rPr lang="es-ES_tradnl" sz="3200" b="1" spc="50" dirty="0" err="1">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Tessalonicenses</a:t>
            </a:r>
            <a:r>
              <a:rPr lang="es-ES_tradnl" sz="3200" b="1" spc="50" dirty="0">
                <a:ln w="1143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5:23</a:t>
            </a:r>
          </a:p>
        </p:txBody>
      </p:sp>
      <p:sp>
        <p:nvSpPr>
          <p:cNvPr id="6" name="2 Marcador de contenido"/>
          <p:cNvSpPr txBox="1">
            <a:spLocks/>
          </p:cNvSpPr>
          <p:nvPr/>
        </p:nvSpPr>
        <p:spPr>
          <a:xfrm>
            <a:off x="305500" y="1479350"/>
            <a:ext cx="4958813" cy="453650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 o mesmo Deus de paz vos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santifique em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tudo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todo o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vosso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espírito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e alma, 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corpo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sejam</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plenamente conservados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irrepreensíveis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para a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vinda</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de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nosso</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Senhor</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a:t>
            </a:r>
            <a:r>
              <a:rPr lang="es-AR" sz="3600" b="1" i="1" spc="50" dirty="0" err="1">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Jesus</a:t>
            </a:r>
            <a:r>
              <a:rPr lang="es-AR" sz="3600" b="1" i="1" spc="50" dirty="0">
                <a:ln w="11430"/>
                <a:gradFill>
                  <a:gsLst>
                    <a:gs pos="12000">
                      <a:schemeClr val="tx1"/>
                    </a:gs>
                    <a:gs pos="38000">
                      <a:srgbClr val="00B050"/>
                    </a:gs>
                    <a:gs pos="67000">
                      <a:srgbClr val="92D050"/>
                    </a:gs>
                    <a:gs pos="93000">
                      <a:srgbClr val="FFFFFF"/>
                    </a:gs>
                  </a:gsLst>
                  <a:lin ang="16200000" scaled="1"/>
                </a:gradFill>
                <a:effectLst>
                  <a:outerShdw blurRad="76200" dist="50800" dir="5400000" algn="tl" rotWithShape="0">
                    <a:srgbClr val="000000">
                      <a:alpha val="65000"/>
                    </a:srgbClr>
                  </a:outerShdw>
                </a:effectLst>
                <a:latin typeface="Myriad Pro" pitchFamily="34" charset="0"/>
              </a:rPr>
              <a:t> Cristo.” </a:t>
            </a:r>
          </a:p>
        </p:txBody>
      </p:sp>
      <p:sp>
        <p:nvSpPr>
          <p:cNvPr id="9" name="Rectángulo 2"/>
          <p:cNvSpPr/>
          <p:nvPr/>
        </p:nvSpPr>
        <p:spPr>
          <a:xfrm>
            <a:off x="6104695" y="1076477"/>
            <a:ext cx="2808312" cy="190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457200" indent="-457200" eaLnBrk="0" fontAlgn="base" hangingPunct="0">
              <a:spcBef>
                <a:spcPct val="0"/>
              </a:spcBef>
              <a:spcAft>
                <a:spcPct val="0"/>
              </a:spcAft>
              <a:buFont typeface="Arial" panose="020B0604020202020204" pitchFamily="34" charset="0"/>
              <a:buChar char="•"/>
            </a:pPr>
            <a:r>
              <a:rPr lang="es-ES_tradnl" sz="2800" dirty="0" err="1">
                <a:solidFill>
                  <a:srgbClr val="C00000"/>
                </a:solidFill>
                <a:latin typeface="Century Gothic" panose="020B0502020202020204" pitchFamily="34" charset="0"/>
                <a:ea typeface="+mj-ea"/>
                <a:cs typeface="+mj-cs"/>
              </a:rPr>
              <a:t>espírito</a:t>
            </a:r>
            <a:r>
              <a:rPr lang="es-ES_tradnl" sz="2800" dirty="0">
                <a:solidFill>
                  <a:srgbClr val="C00000"/>
                </a:solidFill>
                <a:latin typeface="Century Gothic" panose="020B0502020202020204" pitchFamily="34" charset="0"/>
                <a:ea typeface="+mj-ea"/>
                <a:cs typeface="+mj-cs"/>
              </a:rPr>
              <a:t>, </a:t>
            </a:r>
          </a:p>
          <a:p>
            <a:pPr marL="457200" indent="-457200" eaLnBrk="0" fontAlgn="base" hangingPunct="0">
              <a:spcBef>
                <a:spcPct val="0"/>
              </a:spcBef>
              <a:spcAft>
                <a:spcPct val="0"/>
              </a:spcAft>
              <a:buFont typeface="Arial" panose="020B0604020202020204" pitchFamily="34" charset="0"/>
              <a:buChar char="•"/>
            </a:pPr>
            <a:r>
              <a:rPr lang="es-ES_tradnl" sz="2800" dirty="0">
                <a:solidFill>
                  <a:srgbClr val="C00000"/>
                </a:solidFill>
                <a:latin typeface="Century Gothic" panose="020B0502020202020204" pitchFamily="34" charset="0"/>
                <a:ea typeface="+mj-ea"/>
                <a:cs typeface="+mj-cs"/>
              </a:rPr>
              <a:t>alma  </a:t>
            </a:r>
          </a:p>
          <a:p>
            <a:pPr marL="457200" indent="-457200" eaLnBrk="0" fontAlgn="base" hangingPunct="0">
              <a:spcBef>
                <a:spcPct val="0"/>
              </a:spcBef>
              <a:spcAft>
                <a:spcPct val="0"/>
              </a:spcAft>
              <a:buFont typeface="Arial" panose="020B0604020202020204" pitchFamily="34" charset="0"/>
              <a:buChar char="•"/>
            </a:pPr>
            <a:r>
              <a:rPr lang="es-ES_tradnl" sz="2800" dirty="0" err="1">
                <a:solidFill>
                  <a:srgbClr val="C00000"/>
                </a:solidFill>
                <a:latin typeface="Century Gothic" panose="020B0502020202020204" pitchFamily="34" charset="0"/>
                <a:ea typeface="+mj-ea"/>
                <a:cs typeface="+mj-cs"/>
              </a:rPr>
              <a:t>corpo</a:t>
            </a:r>
            <a:r>
              <a:rPr lang="es-ES_tradnl" sz="2800" dirty="0">
                <a:solidFill>
                  <a:srgbClr val="C00000"/>
                </a:solidFill>
                <a:latin typeface="Century Gothic" panose="020B0502020202020204" pitchFamily="34" charset="0"/>
                <a:ea typeface="+mj-ea"/>
                <a:cs typeface="+mj-cs"/>
              </a:rPr>
              <a:t>.</a:t>
            </a:r>
            <a:endParaRPr lang="es-AR" sz="2800" dirty="0">
              <a:solidFill>
                <a:srgbClr val="C00000"/>
              </a:solidFill>
              <a:latin typeface="Century Gothic" panose="020B0502020202020204" pitchFamily="34" charset="0"/>
              <a:ea typeface="+mj-ea"/>
              <a:cs typeface="+mj-cs"/>
            </a:endParaRPr>
          </a:p>
        </p:txBody>
      </p:sp>
      <p:sp>
        <p:nvSpPr>
          <p:cNvPr id="10" name="CuadroTexto 5"/>
          <p:cNvSpPr txBox="1"/>
          <p:nvPr/>
        </p:nvSpPr>
        <p:spPr>
          <a:xfrm>
            <a:off x="5436096" y="539969"/>
            <a:ext cx="3240360" cy="584775"/>
          </a:xfrm>
          <a:prstGeom prst="rect">
            <a:avLst/>
          </a:prstGeom>
          <a:noFill/>
        </p:spPr>
        <p:txBody>
          <a:bodyPr wrap="square" rtlCol="0">
            <a:spAutoFit/>
          </a:bodyPr>
          <a:lstStyle/>
          <a:p>
            <a:pPr algn="ctr"/>
            <a:r>
              <a:rPr lang="es-US" sz="3200" b="1" dirty="0" err="1">
                <a:solidFill>
                  <a:schemeClr val="bg1"/>
                </a:solidFill>
                <a:latin typeface="Segoe UI" panose="020B0502040204020203" pitchFamily="34" charset="0"/>
                <a:cs typeface="Segoe UI" panose="020B0502040204020203" pitchFamily="34" charset="0"/>
              </a:rPr>
              <a:t>Tudo</a:t>
            </a:r>
            <a:endParaRPr lang="es-AR" sz="3200" b="1" dirty="0">
              <a:solidFill>
                <a:schemeClr val="bg1"/>
              </a:solidFill>
              <a:latin typeface="Segoe UI" panose="020B0502040204020203" pitchFamily="34" charset="0"/>
              <a:cs typeface="Segoe UI" panose="020B0502040204020203" pitchFamily="34" charset="0"/>
            </a:endParaRPr>
          </a:p>
        </p:txBody>
      </p:sp>
      <p:sp>
        <p:nvSpPr>
          <p:cNvPr id="11" name="Abrir llave 6"/>
          <p:cNvSpPr/>
          <p:nvPr/>
        </p:nvSpPr>
        <p:spPr>
          <a:xfrm rot="5400000">
            <a:off x="6855320" y="325853"/>
            <a:ext cx="401910" cy="1903159"/>
          </a:xfrm>
          <a:prstGeom prst="leftBrace">
            <a:avLst>
              <a:gd name="adj1" fmla="val 41637"/>
              <a:gd name="adj2" fmla="val 52344"/>
            </a:avLst>
          </a:prstGeom>
          <a:ln w="38100">
            <a:solidFill>
              <a:schemeClr val="bg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2379125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250"/>
                            </p:stCondLst>
                            <p:childTnLst>
                              <p:par>
                                <p:cTn id="23" presetID="22"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2750"/>
                            </p:stCondLst>
                            <p:childTnLst>
                              <p:par>
                                <p:cTn id="27" presetID="22" presetClass="entr" presetSubtype="1"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up)">
                                      <p:cBhvr>
                                        <p:cTn id="29" dur="500"/>
                                        <p:tgtEl>
                                          <p:spTgt spid="9">
                                            <p:txEl>
                                              <p:pRg st="0" end="0"/>
                                            </p:txEl>
                                          </p:spTgt>
                                        </p:tgtEl>
                                      </p:cBhvr>
                                    </p:animEffect>
                                  </p:childTnLst>
                                </p:cTn>
                              </p:par>
                            </p:childTnLst>
                          </p:cTn>
                        </p:par>
                        <p:par>
                          <p:cTn id="30" fill="hold">
                            <p:stCondLst>
                              <p:cond delay="3250"/>
                            </p:stCondLst>
                            <p:childTnLst>
                              <p:par>
                                <p:cTn id="31" presetID="22" presetClass="entr" presetSubtype="1" fill="hold" grpId="0" nodeType="after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up)">
                                      <p:cBhvr>
                                        <p:cTn id="33" dur="500"/>
                                        <p:tgtEl>
                                          <p:spTgt spid="9">
                                            <p:txEl>
                                              <p:pRg st="1" end="1"/>
                                            </p:txEl>
                                          </p:spTgt>
                                        </p:tgtEl>
                                      </p:cBhvr>
                                    </p:animEffect>
                                  </p:childTnLst>
                                </p:cTn>
                              </p:par>
                            </p:childTnLst>
                          </p:cTn>
                        </p:par>
                        <p:par>
                          <p:cTn id="34" fill="hold">
                            <p:stCondLst>
                              <p:cond delay="3750"/>
                            </p:stCondLst>
                            <p:childTnLst>
                              <p:par>
                                <p:cTn id="35" presetID="22" presetClass="entr" presetSubtype="1" fill="hold" grpId="0" nodeType="after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up)">
                                      <p:cBhvr>
                                        <p:cTn id="3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build="p"/>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777&quot;&gt;&lt;object type=&quot;3&quot; unique_id=&quot;11180&quot;&gt;&lt;property id=&quot;20148&quot; value=&quot;5&quot;/&gt;&lt;property id=&quot;20300&quot; value=&quot;Diapositiva 1&quot;/&gt;&lt;property id=&quot;20307&quot; value=&quot;393&quot;/&gt;&lt;/object&gt;&lt;object type=&quot;3&quot; unique_id=&quot;11181&quot;&gt;&lt;property id=&quot;20148&quot; value=&quot;5&quot;/&gt;&lt;property id=&quot;20300&quot; value=&quot;Diapositiva 2&quot;/&gt;&lt;property id=&quot;20307&quot; value=&quot;291&quot;/&gt;&lt;/object&gt;&lt;object type=&quot;3&quot; unique_id=&quot;11182&quot;&gt;&lt;property id=&quot;20148&quot; value=&quot;5&quot;/&gt;&lt;property id=&quot;20300&quot; value=&quot;Diapositiva 3&quot;/&gt;&lt;property id=&quot;20307&quot; value=&quot;292&quot;/&gt;&lt;/object&gt;&lt;object type=&quot;3&quot; unique_id=&quot;11183&quot;&gt;&lt;property id=&quot;20148&quot; value=&quot;5&quot;/&gt;&lt;property id=&quot;20300&quot; value=&quot;Diapositiva 4&quot;/&gt;&lt;property id=&quot;20307&quot; value=&quot;264&quot;/&gt;&lt;/object&gt;&lt;object type=&quot;3&quot; unique_id=&quot;11184&quot;&gt;&lt;property id=&quot;20148&quot; value=&quot;5&quot;/&gt;&lt;property id=&quot;20300&quot; value=&quot;Diapositiva 5&quot;/&gt;&lt;property id=&quot;20307&quot; value=&quot;334&quot;/&gt;&lt;/object&gt;&lt;object type=&quot;3&quot; unique_id=&quot;11185&quot;&gt;&lt;property id=&quot;20148&quot; value=&quot;5&quot;/&gt;&lt;property id=&quot;20300&quot; value=&quot;Diapositiva 6&quot;/&gt;&lt;property id=&quot;20307&quot; value=&quot;335&quot;/&gt;&lt;/object&gt;&lt;object type=&quot;3&quot; unique_id=&quot;11186&quot;&gt;&lt;property id=&quot;20148&quot; value=&quot;5&quot;/&gt;&lt;property id=&quot;20300&quot; value=&quot;Diapositiva 7&quot;/&gt;&lt;property id=&quot;20307&quot; value=&quot;384&quot;/&gt;&lt;/object&gt;&lt;object type=&quot;3&quot; unique_id=&quot;11187&quot;&gt;&lt;property id=&quot;20148&quot; value=&quot;5&quot;/&gt;&lt;property id=&quot;20300&quot; value=&quot;Diapositiva 8&quot;/&gt;&lt;property id=&quot;20307&quot; value=&quot;337&quot;/&gt;&lt;/object&gt;&lt;object type=&quot;3&quot; unique_id=&quot;11188&quot;&gt;&lt;property id=&quot;20148&quot; value=&quot;5&quot;/&gt;&lt;property id=&quot;20300&quot; value=&quot;Diapositiva 9&quot;/&gt;&lt;property id=&quot;20307&quot; value=&quot;341&quot;/&gt;&lt;/object&gt;&lt;object type=&quot;3&quot; unique_id=&quot;11189&quot;&gt;&lt;property id=&quot;20148&quot; value=&quot;5&quot;/&gt;&lt;property id=&quot;20300&quot; value=&quot;Diapositiva 10&quot;/&gt;&lt;property id=&quot;20307&quot; value=&quot;343&quot;/&gt;&lt;/object&gt;&lt;object type=&quot;3&quot; unique_id=&quot;11190&quot;&gt;&lt;property id=&quot;20148&quot; value=&quot;5&quot;/&gt;&lt;property id=&quot;20300&quot; value=&quot;Diapositiva 11&quot;/&gt;&lt;property id=&quot;20307&quot; value=&quot;344&quot;/&gt;&lt;/object&gt;&lt;object type=&quot;3&quot; unique_id=&quot;11191&quot;&gt;&lt;property id=&quot;20148&quot; value=&quot;5&quot;/&gt;&lt;property id=&quot;20300&quot; value=&quot;Diapositiva 12&quot;/&gt;&lt;property id=&quot;20307&quot; value=&quot;351&quot;/&gt;&lt;/object&gt;&lt;object type=&quot;3&quot; unique_id=&quot;11192&quot;&gt;&lt;property id=&quot;20148&quot; value=&quot;5&quot;/&gt;&lt;property id=&quot;20300&quot; value=&quot;Diapositiva 13&quot;/&gt;&lt;property id=&quot;20307&quot; value=&quot;352&quot;/&gt;&lt;/object&gt;&lt;object type=&quot;3&quot; unique_id=&quot;11193&quot;&gt;&lt;property id=&quot;20148&quot; value=&quot;5&quot;/&gt;&lt;property id=&quot;20300&quot; value=&quot;Diapositiva 14&quot;/&gt;&lt;property id=&quot;20307&quot; value=&quot;354&quot;/&gt;&lt;/object&gt;&lt;object type=&quot;3&quot; unique_id=&quot;11194&quot;&gt;&lt;property id=&quot;20148&quot; value=&quot;5&quot;/&gt;&lt;property id=&quot;20300&quot; value=&quot;Diapositiva 15&quot;/&gt;&lt;property id=&quot;20307&quot; value=&quot;359&quot;/&gt;&lt;/object&gt;&lt;object type=&quot;3&quot; unique_id=&quot;11195&quot;&gt;&lt;property id=&quot;20148&quot; value=&quot;5&quot;/&gt;&lt;property id=&quot;20300&quot; value=&quot;Diapositiva 16&quot;/&gt;&lt;property id=&quot;20307&quot; value=&quot;360&quot;/&gt;&lt;/object&gt;&lt;object type=&quot;3&quot; unique_id=&quot;11196&quot;&gt;&lt;property id=&quot;20148&quot; value=&quot;5&quot;/&gt;&lt;property id=&quot;20300&quot; value=&quot;Diapositiva 17&quot;/&gt;&lt;property id=&quot;20307&quot; value=&quot;361&quot;/&gt;&lt;/object&gt;&lt;object type=&quot;3&quot; unique_id=&quot;11197&quot;&gt;&lt;property id=&quot;20148&quot; value=&quot;5&quot;/&gt;&lt;property id=&quot;20300&quot; value=&quot;Diapositiva 18&quot;/&gt;&lt;property id=&quot;20307&quot; value=&quot;366&quot;/&gt;&lt;/object&gt;&lt;object type=&quot;3&quot; unique_id=&quot;11198&quot;&gt;&lt;property id=&quot;20148&quot; value=&quot;5&quot;/&gt;&lt;property id=&quot;20300&quot; value=&quot;Diapositiva 19&quot;/&gt;&lt;property id=&quot;20307&quot; value=&quot;367&quot;/&gt;&lt;/object&gt;&lt;object type=&quot;3&quot; unique_id=&quot;11199&quot;&gt;&lt;property id=&quot;20148&quot; value=&quot;5&quot;/&gt;&lt;property id=&quot;20300&quot; value=&quot;Diapositiva 20&quot;/&gt;&lt;property id=&quot;20307&quot; value=&quot;385&quot;/&gt;&lt;/object&gt;&lt;object type=&quot;3&quot; unique_id=&quot;11200&quot;&gt;&lt;property id=&quot;20148&quot; value=&quot;5&quot;/&gt;&lt;property id=&quot;20300&quot; value=&quot;Diapositiva 21&quot;/&gt;&lt;property id=&quot;20307&quot; value=&quot;386&quot;/&gt;&lt;/object&gt;&lt;object type=&quot;3&quot; unique_id=&quot;11201&quot;&gt;&lt;property id=&quot;20148&quot; value=&quot;5&quot;/&gt;&lt;property id=&quot;20300&quot; value=&quot;Diapositiva 22&quot;/&gt;&lt;property id=&quot;20307&quot; value=&quot;369&quot;/&gt;&lt;/object&gt;&lt;object type=&quot;3&quot; unique_id=&quot;11202&quot;&gt;&lt;property id=&quot;20148&quot; value=&quot;5&quot;/&gt;&lt;property id=&quot;20300&quot; value=&quot;Diapositiva 23&quot;/&gt;&lt;property id=&quot;20307&quot; value=&quot;370&quot;/&gt;&lt;/object&gt;&lt;object type=&quot;3&quot; unique_id=&quot;11203&quot;&gt;&lt;property id=&quot;20148&quot; value=&quot;5&quot;/&gt;&lt;property id=&quot;20300&quot; value=&quot;Diapositiva 24&quot;/&gt;&lt;property id=&quot;20307&quot; value=&quot;371&quot;/&gt;&lt;/object&gt;&lt;object type=&quot;3&quot; unique_id=&quot;11204&quot;&gt;&lt;property id=&quot;20148&quot; value=&quot;5&quot;/&gt;&lt;property id=&quot;20300&quot; value=&quot;Diapositiva 25&quot;/&gt;&lt;property id=&quot;20307&quot; value=&quot;375&quot;/&gt;&lt;/object&gt;&lt;object type=&quot;3&quot; unique_id=&quot;11205&quot;&gt;&lt;property id=&quot;20148&quot; value=&quot;5&quot;/&gt;&lt;property id=&quot;20300&quot; value=&quot;Diapositiva 26&quot;/&gt;&lt;property id=&quot;20307&quot; value=&quot;376&quot;/&gt;&lt;/object&gt;&lt;object type=&quot;3&quot; unique_id=&quot;11206&quot;&gt;&lt;property id=&quot;20148&quot; value=&quot;5&quot;/&gt;&lt;property id=&quot;20300&quot; value=&quot;Diapositiva 27&quot;/&gt;&lt;property id=&quot;20307&quot; value=&quot;377&quot;/&gt;&lt;/object&gt;&lt;object type=&quot;3&quot; unique_id=&quot;11207&quot;&gt;&lt;property id=&quot;20148&quot; value=&quot;5&quot;/&gt;&lt;property id=&quot;20300&quot; value=&quot;Diapositiva 28&quot;/&gt;&lt;property id=&quot;20307&quot; value=&quot;389&quot;/&gt;&lt;/object&gt;&lt;object type=&quot;3&quot; unique_id=&quot;11208&quot;&gt;&lt;property id=&quot;20148&quot; value=&quot;5&quot;/&gt;&lt;property id=&quot;20300&quot; value=&quot;Diapositiva 29&quot;/&gt;&lt;property id=&quot;20307&quot; value=&quot;390&quot;/&gt;&lt;/object&gt;&lt;object type=&quot;3&quot; unique_id=&quot;11209&quot;&gt;&lt;property id=&quot;20148&quot; value=&quot;5&quot;/&gt;&lt;property id=&quot;20300&quot; value=&quot;Diapositiva 30&quot;/&gt;&lt;property id=&quot;20307&quot; value=&quot;391&quot;/&gt;&lt;/object&gt;&lt;object type=&quot;3&quot; unique_id=&quot;11210&quot;&gt;&lt;property id=&quot;20148&quot; value=&quot;5&quot;/&gt;&lt;property id=&quot;20300&quot; value=&quot;Diapositiva 31&quot;/&gt;&lt;property id=&quot;20307&quot; value=&quot;387&quot;/&gt;&lt;/object&gt;&lt;object type=&quot;3&quot; unique_id=&quot;11211&quot;&gt;&lt;property id=&quot;20148&quot; value=&quot;5&quot;/&gt;&lt;property id=&quot;20300&quot; value=&quot;Diapositiva 32&quot;/&gt;&lt;property id=&quot;20307&quot; value=&quot;392&quot;/&gt;&lt;/object&gt;&lt;object type=&quot;3&quot; unique_id=&quot;11212&quot;&gt;&lt;property id=&quot;20148&quot; value=&quot;5&quot;/&gt;&lt;property id=&quot;20300&quot; value=&quot;Diapositiva 33&quot;/&gt;&lt;property id=&quot;20307&quot; value=&quot;388&quot;/&gt;&lt;/object&gt;&lt;object type=&quot;3&quot; unique_id=&quot;11213&quot;&gt;&lt;property id=&quot;20148&quot; value=&quot;5&quot;/&gt;&lt;property id=&quot;20300&quot; value=&quot;Diapositiva 34&quot;/&gt;&lt;property id=&quot;20307&quot; value=&quot;378&quot;/&gt;&lt;/object&gt;&lt;object type=&quot;3&quot; unique_id=&quot;11214&quot;&gt;&lt;property id=&quot;20148&quot; value=&quot;5&quot;/&gt;&lt;property id=&quot;20300&quot; value=&quot;Diapositiva 35&quot;/&gt;&lt;property id=&quot;20307&quot; value=&quot;380&quot;/&gt;&lt;/object&gt;&lt;object type=&quot;3&quot; unique_id=&quot;11215&quot;&gt;&lt;property id=&quot;20148&quot; value=&quot;5&quot;/&gt;&lt;property id=&quot;20300&quot; value=&quot;Diapositiva 36&quot;/&gt;&lt;property id=&quot;20307&quot; value=&quot;381&quot;/&gt;&lt;/object&gt;&lt;object type=&quot;3&quot; unique_id=&quot;11216&quot;&gt;&lt;property id=&quot;20148&quot; value=&quot;5&quot;/&gt;&lt;property id=&quot;20300&quot; value=&quot;Diapositiva 37&quot;/&gt;&lt;property id=&quot;20307&quot; value=&quot;382&quot;/&gt;&lt;/object&gt;&lt;object type=&quot;3&quot; unique_id=&quot;11217&quot;&gt;&lt;property id=&quot;20148&quot; value=&quot;5&quot;/&gt;&lt;property id=&quot;20300&quot; value=&quot;Diapositiva 38&quot;/&gt;&lt;property id=&quot;20307&quot; value=&quot;383&quot;/&gt;&lt;/object&gt;&lt;object type=&quot;3&quot; unique_id=&quot;11218&quot;&gt;&lt;property id=&quot;20148&quot; value=&quot;5&quot;/&gt;&lt;property id=&quot;20300&quot; value=&quot;Diapositiva 39&quot;/&gt;&lt;property id=&quot;20307&quot; value=&quot;322&quot;/&gt;&lt;/object&gt;&lt;object type=&quot;3&quot; unique_id=&quot;11219&quot;&gt;&lt;property id=&quot;20148&quot; value=&quot;5&quot;/&gt;&lt;property id=&quot;20300&quot; value=&quot;Diapositiva 40&quot;/&gt;&lt;property id=&quot;20307&quot; value=&quot;323&quot;/&gt;&lt;/object&gt;&lt;object type=&quot;3&quot; unique_id=&quot;11220&quot;&gt;&lt;property id=&quot;20148&quot; value=&quot;5&quot;/&gt;&lt;property id=&quot;20300&quot; value=&quot;Diapositiva 41&quot;/&gt;&lt;property id=&quot;20307&quot; value=&quot;325&quot;/&gt;&lt;/object&gt;&lt;/object&gt;&lt;object type=&quot;8&quot; unique_id=&quot;10871&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4676</TotalTime>
  <Words>4255</Words>
  <Application>Microsoft Office PowerPoint</Application>
  <PresentationFormat>Presentación en pantalla (4:3)</PresentationFormat>
  <Paragraphs>252</Paragraphs>
  <Slides>39</Slides>
  <Notes>39</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39</vt:i4>
      </vt:variant>
    </vt:vector>
  </HeadingPairs>
  <TitlesOfParts>
    <vt:vector size="49" baseType="lpstr">
      <vt:lpstr>Impact</vt:lpstr>
      <vt:lpstr>Calibri</vt:lpstr>
      <vt:lpstr>Century Gothic</vt:lpstr>
      <vt:lpstr>Myriad Pro</vt:lpstr>
      <vt:lpstr>Swis721 Blk BT</vt:lpstr>
      <vt:lpstr>Segoe UI</vt:lpstr>
      <vt:lpstr>Swis721 BlkCn BT</vt:lpstr>
      <vt:lpstr>Verdana</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180</cp:revision>
  <dcterms:created xsi:type="dcterms:W3CDTF">2013-09-27T10:41:28Z</dcterms:created>
  <dcterms:modified xsi:type="dcterms:W3CDTF">2022-01-20T13:14:48Z</dcterms:modified>
</cp:coreProperties>
</file>