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6"/>
  </p:notesMasterIdLst>
  <p:sldIdLst>
    <p:sldId id="323" r:id="rId2"/>
    <p:sldId id="316" r:id="rId3"/>
    <p:sldId id="319" r:id="rId4"/>
    <p:sldId id="547" r:id="rId5"/>
    <p:sldId id="548" r:id="rId6"/>
    <p:sldId id="502" r:id="rId7"/>
    <p:sldId id="596" r:id="rId8"/>
    <p:sldId id="598" r:id="rId9"/>
    <p:sldId id="599" r:id="rId10"/>
    <p:sldId id="600" r:id="rId11"/>
    <p:sldId id="601" r:id="rId12"/>
    <p:sldId id="602" r:id="rId13"/>
    <p:sldId id="603" r:id="rId14"/>
    <p:sldId id="604" r:id="rId15"/>
    <p:sldId id="605" r:id="rId16"/>
    <p:sldId id="606" r:id="rId17"/>
    <p:sldId id="607" r:id="rId18"/>
    <p:sldId id="608" r:id="rId19"/>
    <p:sldId id="609" r:id="rId20"/>
    <p:sldId id="610" r:id="rId21"/>
    <p:sldId id="611" r:id="rId22"/>
    <p:sldId id="612" r:id="rId23"/>
    <p:sldId id="613" r:id="rId24"/>
    <p:sldId id="623" r:id="rId25"/>
    <p:sldId id="624" r:id="rId26"/>
    <p:sldId id="614" r:id="rId27"/>
    <p:sldId id="615" r:id="rId28"/>
    <p:sldId id="616" r:id="rId29"/>
    <p:sldId id="617" r:id="rId30"/>
    <p:sldId id="618" r:id="rId31"/>
    <p:sldId id="558" r:id="rId32"/>
    <p:sldId id="559" r:id="rId33"/>
    <p:sldId id="560" r:id="rId34"/>
    <p:sldId id="619" r:id="rId35"/>
    <p:sldId id="563" r:id="rId36"/>
    <p:sldId id="620" r:id="rId37"/>
    <p:sldId id="621" r:id="rId38"/>
    <p:sldId id="561" r:id="rId39"/>
    <p:sldId id="582" r:id="rId40"/>
    <p:sldId id="583" r:id="rId41"/>
    <p:sldId id="625" r:id="rId42"/>
    <p:sldId id="626" r:id="rId43"/>
    <p:sldId id="627" r:id="rId44"/>
    <p:sldId id="497" r:id="rId45"/>
  </p:sldIdLst>
  <p:sldSz cx="9144000" cy="6858000" type="screen4x3"/>
  <p:notesSz cx="6858000" cy="9144000"/>
  <p:embeddedFontLst>
    <p:embeddedFont>
      <p:font typeface="Calibri" panose="020F0502020204030204" pitchFamily="34" charset="0"/>
      <p:regular r:id="rId47"/>
      <p:bold r:id="rId48"/>
      <p:italic r:id="rId49"/>
      <p:boldItalic r:id="rId50"/>
    </p:embeddedFont>
    <p:embeddedFont>
      <p:font typeface="Futura-CondensedExtraBold-Itali" pitchFamily="2" charset="0"/>
      <p:regular r:id="rId51"/>
    </p:embeddedFont>
    <p:embeddedFont>
      <p:font typeface="Impact" panose="020B0806030902050204" pitchFamily="34" charset="0"/>
      <p:regular r:id="rId52"/>
    </p:embeddedFont>
    <p:embeddedFont>
      <p:font typeface="Swis721 Blk BT" panose="020B0904030502020204" pitchFamily="34" charset="0"/>
      <p:regular r:id="rId53"/>
      <p:italic r:id="rId54"/>
    </p:embeddedFont>
    <p:embeddedFont>
      <p:font typeface="Trajan" panose="02020800000000000000" pitchFamily="18" charset="0"/>
      <p:bold r:id="rId55"/>
    </p:embeddedFont>
    <p:embeddedFont>
      <p:font typeface="Trajan Pro" panose="02020502050506020301" pitchFamily="18" charset="0"/>
      <p:regular r:id="rId56"/>
      <p:bold r:id="rId57"/>
    </p:embeddedFont>
  </p:embeddedFontLst>
  <p:custDataLst>
    <p:tags r:id="rId58"/>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3CC"/>
    <a:srgbClr val="E200D7"/>
    <a:srgbClr val="BE0EC2"/>
    <a:srgbClr val="00CC00"/>
    <a:srgbClr val="1B4C00"/>
    <a:srgbClr val="31859C"/>
    <a:srgbClr val="44281C"/>
    <a:srgbClr val="005015"/>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25" autoAdjust="0"/>
    <p:restoredTop sz="86455" autoAdjust="0"/>
  </p:normalViewPr>
  <p:slideViewPr>
    <p:cSldViewPr>
      <p:cViewPr varScale="1">
        <p:scale>
          <a:sx n="55" d="100"/>
          <a:sy n="55" d="100"/>
        </p:scale>
        <p:origin x="2154" y="4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3. Aceptar nuestra impotencia humana y unirnos a Cristo, confiando en su gracia cada día. ¿Con qué se compara esa unión?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15:4-5</a:t>
            </a:r>
          </a:p>
          <a:p>
            <a:r>
              <a:rPr lang="es-AR" sz="1200" b="1" kern="1200" dirty="0">
                <a:solidFill>
                  <a:schemeClr val="tx1"/>
                </a:solidFill>
                <a:latin typeface="+mn-lt"/>
                <a:ea typeface="+mn-ea"/>
                <a:cs typeface="+mn-cs"/>
              </a:rPr>
              <a:t>4 Permaneced en mí, y yo en vosotros. Como el pámpano no puede llevar fruto por sí mismo, si no permanece en la vid, así tampoco vosotros, si no permanecéis en mí. </a:t>
            </a:r>
            <a:br>
              <a:rPr lang="es-AR" sz="1200" b="1" kern="1200" dirty="0">
                <a:solidFill>
                  <a:schemeClr val="tx1"/>
                </a:solidFill>
                <a:latin typeface="+mn-lt"/>
                <a:ea typeface="+mn-ea"/>
                <a:cs typeface="+mn-cs"/>
              </a:rPr>
            </a:br>
            <a:r>
              <a:rPr lang="es-AR" sz="1200" b="1" kern="1200" dirty="0">
                <a:solidFill>
                  <a:schemeClr val="tx1"/>
                </a:solidFill>
                <a:latin typeface="+mn-lt"/>
                <a:ea typeface="+mn-ea"/>
                <a:cs typeface="+mn-cs"/>
              </a:rPr>
              <a:t>5 Yo soy la vid, vosotros los pámpanos; el que permanece en mí, y yo en él, éste lleva mucho fruto; porque separados de mí nada podéis hacer. </a:t>
            </a:r>
          </a:p>
          <a:p>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Con "la vid y los pámpanos".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¿Cómo podemos estar unidos a El? Manteniendo la comunión diaria con Jesús a través de la oración, del estudio de la Palabra de Dios y mediante una confianza plena en su gracia infinita y su justicia redentora.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Escudriñar diariamente la Palabra de Dios, (Hechos 17:11). ¿Con qué propósito?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Deuteronomio 17:19</a:t>
            </a:r>
          </a:p>
          <a:p>
            <a:r>
              <a:rPr lang="es-AR" sz="1200" b="1" kern="1200" dirty="0">
                <a:solidFill>
                  <a:schemeClr val="tx1"/>
                </a:solidFill>
                <a:latin typeface="+mn-lt"/>
                <a:ea typeface="+mn-ea"/>
                <a:cs typeface="+mn-cs"/>
              </a:rPr>
              <a:t>19 y lo tendrá consigo, y leerá en él todos los días de su vida, para que aprenda a temer a Jehová su Dios, para guardar todas las palabras de esta ley y estos estatutos, para ponerlos por obra; </a:t>
            </a:r>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Aprender a temer a Dios, guardar su palabra, practicarla.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Orar siempre. ¿Cuántas veces oraba Daniel al día?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6:10</a:t>
            </a:r>
          </a:p>
          <a:p>
            <a:r>
              <a:rPr lang="es-AR" sz="1200" b="1" kern="1200" dirty="0">
                <a:solidFill>
                  <a:schemeClr val="tx1"/>
                </a:solidFill>
                <a:latin typeface="+mn-lt"/>
                <a:ea typeface="+mn-ea"/>
                <a:cs typeface="+mn-cs"/>
              </a:rPr>
              <a:t>10 Cuando Daniel supo que el edicto había sido firmado, entró en su casa, y abiertas las ventanas de su cámara que daban hacia Jerusalén, se arrodillaba tres veces al día, y oraba y daba gracias delante de su Dios, como lo solía hacer antes. </a:t>
            </a:r>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Tres veces.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Tener fe. ¿Qué no podemos hacer sin ella?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11:6</a:t>
            </a:r>
          </a:p>
          <a:p>
            <a:r>
              <a:rPr lang="es-AR" sz="1200" b="1" kern="1200" dirty="0">
                <a:solidFill>
                  <a:schemeClr val="tx1"/>
                </a:solidFill>
                <a:latin typeface="+mn-lt"/>
                <a:ea typeface="+mn-ea"/>
                <a:cs typeface="+mn-cs"/>
              </a:rPr>
              <a:t>6 Pero sin fe es imposible agradar a Dios; porque es necesario que el que se acerca a Dios crea que le hay, y que es galardonador de los que le buscan. </a:t>
            </a:r>
            <a:br>
              <a:rPr lang="es-AR" sz="1200" b="1" kern="1200" dirty="0">
                <a:solidFill>
                  <a:schemeClr val="tx1"/>
                </a:solidFill>
                <a:latin typeface="+mn-lt"/>
                <a:ea typeface="+mn-ea"/>
                <a:cs typeface="+mn-cs"/>
              </a:rPr>
            </a:br>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Agradar a Dios.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Asistir a las reuniones, </a:t>
            </a:r>
          </a:p>
          <a:p>
            <a:r>
              <a:rPr lang="es-AR" sz="1200" kern="1200" dirty="0">
                <a:solidFill>
                  <a:schemeClr val="tx1"/>
                </a:solidFill>
                <a:latin typeface="+mn-lt"/>
                <a:ea typeface="+mn-ea"/>
                <a:cs typeface="+mn-cs"/>
              </a:rPr>
              <a:t>no dejando de congregarnos, como algunos tienen por costumbre…</a:t>
            </a:r>
            <a:endParaRPr lang="es-ES_tradnl" sz="1200" b="1"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Hebreos 10:25. ¿Cuál era la costumbre de Jesús?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Lucas 4:16</a:t>
            </a:r>
          </a:p>
          <a:p>
            <a:r>
              <a:rPr lang="es-AR" sz="1200" b="1" kern="1200" dirty="0">
                <a:solidFill>
                  <a:schemeClr val="tx1"/>
                </a:solidFill>
                <a:latin typeface="+mn-lt"/>
                <a:ea typeface="+mn-ea"/>
                <a:cs typeface="+mn-cs"/>
              </a:rPr>
              <a:t>16 Vino a Nazaret, donde se había criado; y en el día de reposo entró en la sinagoga, conforme a su costumbre, y se levantó a leer. </a:t>
            </a:r>
            <a:br>
              <a:rPr lang="es-AR" sz="1200" b="1" kern="1200" dirty="0">
                <a:solidFill>
                  <a:schemeClr val="tx1"/>
                </a:solidFill>
                <a:latin typeface="+mn-lt"/>
                <a:ea typeface="+mn-ea"/>
                <a:cs typeface="+mn-cs"/>
              </a:rPr>
            </a:br>
            <a:endParaRPr lang="es-ES_tradnl"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Asistir a las reuniones los Sábados.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¿Por qué son importantes las reuniones? La fe es por el oír (</a:t>
            </a:r>
            <a:r>
              <a:rPr lang="es-ES_tradnl" sz="1200" i="1" kern="1200" dirty="0" err="1">
                <a:solidFill>
                  <a:schemeClr val="tx1"/>
                </a:solidFill>
                <a:effectLst/>
                <a:latin typeface="+mn-lt"/>
                <a:ea typeface="+mn-ea"/>
                <a:cs typeface="+mn-cs"/>
              </a:rPr>
              <a:t>Rom</a:t>
            </a:r>
            <a:r>
              <a:rPr lang="es-ES_tradnl" sz="1200" i="1" kern="1200" dirty="0">
                <a:solidFill>
                  <a:schemeClr val="tx1"/>
                </a:solidFill>
                <a:effectLst/>
                <a:latin typeface="+mn-lt"/>
                <a:ea typeface="+mn-ea"/>
                <a:cs typeface="+mn-cs"/>
              </a:rPr>
              <a:t>. 10:17).</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Nos ayudarán a crecer en gracia y conocimiento. Allí adoramos a Dios y alabamos su nombre (Sal. 107:32). Damos y recibimos del pan espiritual.</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Perdonar y amar. ¿Qué ejemplo debe inspirarnos constantemente? </a:t>
            </a:r>
            <a:endParaRPr lang="es-ES" sz="1200" kern="1200" dirty="0">
              <a:solidFill>
                <a:schemeClr val="tx1"/>
              </a:solidFill>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Colosenses 3:13-14</a:t>
            </a:r>
          </a:p>
          <a:p>
            <a:r>
              <a:rPr lang="es-AR" sz="1200" b="1" kern="1200" dirty="0">
                <a:solidFill>
                  <a:schemeClr val="tx1"/>
                </a:solidFill>
                <a:latin typeface="+mn-lt"/>
                <a:ea typeface="+mn-ea"/>
                <a:cs typeface="+mn-cs"/>
              </a:rPr>
              <a:t>13 soportándoos unos a otros, y perdonándoos unos a otros si alguno tuviere queja contra otro. De la manera que Cristo os perdonó, así también hacedlo vosotros.</a:t>
            </a:r>
            <a:br>
              <a:rPr lang="es-AR" sz="1200" b="1" kern="1200" dirty="0">
                <a:solidFill>
                  <a:schemeClr val="tx1"/>
                </a:solidFill>
                <a:latin typeface="+mn-lt"/>
                <a:ea typeface="+mn-ea"/>
                <a:cs typeface="+mn-cs"/>
              </a:rPr>
            </a:br>
            <a:r>
              <a:rPr lang="es-AR" sz="1200" b="1" kern="1200" dirty="0">
                <a:solidFill>
                  <a:schemeClr val="tx1"/>
                </a:solidFill>
                <a:latin typeface="+mn-lt"/>
                <a:ea typeface="+mn-ea"/>
                <a:cs typeface="+mn-cs"/>
              </a:rPr>
              <a:t>14 Y sobre todas estas cosas vestíos de amor, que es el vínculo perfecto. </a:t>
            </a:r>
            <a:br>
              <a:rPr lang="es-AR" sz="1200" b="1" kern="1200" dirty="0">
                <a:solidFill>
                  <a:schemeClr val="tx1"/>
                </a:solidFill>
                <a:latin typeface="+mn-lt"/>
                <a:ea typeface="+mn-ea"/>
                <a:cs typeface="+mn-cs"/>
              </a:rPr>
            </a:br>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El perdón que nos dio Jesucristo.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Seguir el ejemplo de Jesús en la obediencia a sus mandamientos. </a:t>
            </a:r>
            <a:br>
              <a:rPr lang="es-ES_tradnl" sz="1200" b="1" kern="1200" dirty="0">
                <a:solidFill>
                  <a:schemeClr val="tx1"/>
                </a:solidFill>
                <a:effectLst/>
                <a:latin typeface="+mn-lt"/>
                <a:ea typeface="+mn-ea"/>
                <a:cs typeface="+mn-cs"/>
              </a:rPr>
            </a:br>
            <a:r>
              <a:rPr lang="es-ES_tradnl" sz="1200" b="1" kern="1200" dirty="0">
                <a:solidFill>
                  <a:schemeClr val="tx1"/>
                </a:solidFill>
                <a:effectLst/>
                <a:latin typeface="+mn-lt"/>
                <a:ea typeface="+mn-ea"/>
                <a:cs typeface="+mn-cs"/>
              </a:rPr>
              <a:t>¿A quiénes es prometida la salvación?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5:8-9</a:t>
            </a:r>
          </a:p>
          <a:p>
            <a:r>
              <a:rPr lang="es-AR" sz="1200" b="1" kern="1200" dirty="0">
                <a:solidFill>
                  <a:schemeClr val="tx1"/>
                </a:solidFill>
                <a:latin typeface="+mn-lt"/>
                <a:ea typeface="+mn-ea"/>
                <a:cs typeface="+mn-cs"/>
              </a:rPr>
              <a:t>8 Y aunque era Hijo, por lo que padeció aprendió la obediencia; </a:t>
            </a:r>
            <a:br>
              <a:rPr lang="es-AR" sz="1200" b="1" kern="1200" dirty="0">
                <a:solidFill>
                  <a:schemeClr val="tx1"/>
                </a:solidFill>
                <a:latin typeface="+mn-lt"/>
                <a:ea typeface="+mn-ea"/>
                <a:cs typeface="+mn-cs"/>
              </a:rPr>
            </a:br>
            <a:r>
              <a:rPr lang="es-AR" sz="1200" b="1" kern="1200" dirty="0">
                <a:solidFill>
                  <a:schemeClr val="tx1"/>
                </a:solidFill>
                <a:latin typeface="+mn-lt"/>
                <a:ea typeface="+mn-ea"/>
                <a:cs typeface="+mn-cs"/>
              </a:rPr>
              <a:t>9 y habiendo sido perfeccionado, vino a ser autor de eterna salvación para todos los que le obedecen; </a:t>
            </a:r>
            <a:br>
              <a:rPr lang="es-AR" sz="1200" b="1" kern="1200" dirty="0">
                <a:solidFill>
                  <a:schemeClr val="tx1"/>
                </a:solidFill>
                <a:latin typeface="+mn-lt"/>
                <a:ea typeface="+mn-ea"/>
                <a:cs typeface="+mn-cs"/>
              </a:rPr>
            </a:br>
            <a:endParaRPr lang="es-AR" sz="1200" b="1"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los que le </a:t>
            </a:r>
            <a:r>
              <a:rPr lang="es-ES_tradnl" sz="1200" i="1" u="sng" kern="1200" dirty="0">
                <a:solidFill>
                  <a:schemeClr val="tx1"/>
                </a:solidFill>
                <a:effectLst/>
                <a:latin typeface="+mn-lt"/>
                <a:ea typeface="+mn-ea"/>
                <a:cs typeface="+mn-cs"/>
              </a:rPr>
              <a:t>obedecen</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Mantenerse firme, sin fluctuar. ¿En qué nos podemos aferrar?	</a:t>
            </a:r>
            <a:br>
              <a:rPr lang="es-ES_tradnl" sz="1200" b="1" kern="1200" dirty="0">
                <a:solidFill>
                  <a:schemeClr val="tx1"/>
                </a:solidFill>
                <a:effectLst/>
                <a:latin typeface="+mn-lt"/>
                <a:ea typeface="+mn-ea"/>
                <a:cs typeface="+mn-cs"/>
              </a:rPr>
            </a:b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así nos ha mandado el Señor, diciendo:</a:t>
            </a:r>
          </a:p>
          <a:p>
            <a:r>
              <a:rPr lang="es-AR" sz="1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 he puesto para luz de los gentiles,</a:t>
            </a:r>
          </a:p>
          <a:p>
            <a:r>
              <a:rPr lang="es-AR" sz="1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fin de que seas para salvación hasta lo último de la tierra.”</a:t>
            </a:r>
            <a:endParaRPr lang="es-ES_tradnl" sz="1200" b="1" kern="1200" dirty="0">
              <a:solidFill>
                <a:schemeClr val="tx1"/>
              </a:solidFill>
              <a:effectLst/>
              <a:latin typeface="+mn-lt"/>
              <a:ea typeface="+mn-ea"/>
              <a:cs typeface="+mn-cs"/>
            </a:endParaRPr>
          </a:p>
          <a:p>
            <a:pPr algn="l"/>
            <a:r>
              <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Hechos 13:47</a:t>
            </a:r>
          </a:p>
          <a:p>
            <a:pPr algn="l"/>
            <a:endParaRPr lang="es-ES_tradnl" sz="12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endParaRPr>
          </a:p>
          <a:p>
            <a:r>
              <a:rPr lang="es-ES_tradnl" sz="1200" i="1" u="sng" kern="1200" dirty="0">
                <a:solidFill>
                  <a:schemeClr val="tx1"/>
                </a:solidFill>
                <a:effectLst/>
                <a:latin typeface="+mn-lt"/>
                <a:ea typeface="+mn-ea"/>
                <a:cs typeface="+mn-cs"/>
              </a:rPr>
              <a:t>Para luz de los gentiles.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Mediante nuestro trabajo y nuestros recursos, debemos colaborar en la salvación de otros.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No hay cosa más eficaz para mantenerse firme, lograr triunfos en la vida espiritual, desarrollar los talentos y experimentar una profunda satisfacción, que cuando trabajamos por Dios. Esto fortalece los músculos de la fe y nos hace sentir verdaderamente útiles.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Comience hoy mismo a compartir con otros lo que Ud. ha aprendido y recibirá los beneficios.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Mantenerse firme, sin fluctuar. ¿En qué nos podemos aferrar?	</a:t>
            </a:r>
            <a:br>
              <a:rPr lang="es-ES_tradnl" sz="1200" b="1" kern="1200" dirty="0">
                <a:solidFill>
                  <a:schemeClr val="tx1"/>
                </a:solidFill>
                <a:effectLst/>
                <a:latin typeface="+mn-lt"/>
                <a:ea typeface="+mn-ea"/>
                <a:cs typeface="+mn-cs"/>
              </a:rPr>
            </a:b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10:23</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En las promesas de Dios.</a:t>
            </a:r>
            <a:endParaRPr lang="es-AR" sz="1200" kern="12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las horas de la prueba, recordemos siempre que Dios no nos deja ser tentados más de lo que podemos soportar. 1ª Corintios 10:13.</a:t>
            </a:r>
            <a:endParaRPr lang="es-AR"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AR" sz="1200" b="1" kern="1200" dirty="0">
                <a:solidFill>
                  <a:schemeClr val="tx1"/>
                </a:solidFill>
                <a:latin typeface="+mn-lt"/>
                <a:ea typeface="+mn-ea"/>
                <a:cs typeface="+mn-cs"/>
              </a:rPr>
              <a:t>13 </a:t>
            </a:r>
            <a:r>
              <a:rPr lang="es-AR" sz="1200" kern="1200" dirty="0">
                <a:solidFill>
                  <a:schemeClr val="tx1"/>
                </a:solidFill>
                <a:latin typeface="+mn-lt"/>
                <a:ea typeface="+mn-ea"/>
                <a:cs typeface="+mn-cs"/>
              </a:rPr>
              <a:t>No os ha sobrevenido ninguna tentación que no sea humana; pero fiel es Dios, que no os dejará ser tentados más de lo que podéis resistir, sino que dará también juntamente con la tentación la salida, para que podáis soportar. </a:t>
            </a:r>
            <a:br>
              <a:rPr lang="es-AR" sz="1200" kern="1200" dirty="0">
                <a:solidFill>
                  <a:schemeClr val="tx1"/>
                </a:solidFill>
                <a:latin typeface="+mn-lt"/>
                <a:ea typeface="+mn-ea"/>
                <a:cs typeface="+mn-cs"/>
              </a:rPr>
            </a:b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Confiar y permitir que Dios obrará en nosotros. ¿Qué promesa da el Señor a los que se entregan totalmente a Jesús?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EL SECRETO</a:t>
            </a:r>
            <a:r>
              <a:rPr lang="de-DE" sz="1200" b="1" kern="120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DE LA VICTORIA</a:t>
            </a:r>
            <a:endParaRPr lang="es-AR"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Filipenses 2:12-13</a:t>
            </a:r>
          </a:p>
          <a:p>
            <a:r>
              <a:rPr lang="es-AR" sz="1200" b="1" kern="1200" dirty="0">
                <a:solidFill>
                  <a:schemeClr val="tx1"/>
                </a:solidFill>
                <a:latin typeface="+mn-lt"/>
                <a:ea typeface="+mn-ea"/>
                <a:cs typeface="+mn-cs"/>
              </a:rPr>
              <a:t>12 </a:t>
            </a:r>
            <a:r>
              <a:rPr lang="es-AR" sz="1200" kern="1200" dirty="0">
                <a:solidFill>
                  <a:schemeClr val="tx1"/>
                </a:solidFill>
                <a:latin typeface="+mn-lt"/>
                <a:ea typeface="+mn-ea"/>
                <a:cs typeface="+mn-cs"/>
              </a:rPr>
              <a:t>Por tanto, amados míos, como siempre habéis obedecido, no como en mi presencia solamente, sino mucho más ahora en mi ausencia, ocupaos en vuestra salvación con temor y temblor, </a:t>
            </a:r>
            <a:br>
              <a:rPr lang="es-AR" sz="1200" kern="1200" dirty="0">
                <a:solidFill>
                  <a:schemeClr val="tx1"/>
                </a:solidFill>
                <a:latin typeface="+mn-lt"/>
                <a:ea typeface="+mn-ea"/>
                <a:cs typeface="+mn-cs"/>
              </a:rPr>
            </a:br>
            <a:r>
              <a:rPr lang="es-AR" sz="1200" b="1" kern="1200" dirty="0">
                <a:solidFill>
                  <a:schemeClr val="tx1"/>
                </a:solidFill>
                <a:latin typeface="+mn-lt"/>
                <a:ea typeface="+mn-ea"/>
                <a:cs typeface="+mn-cs"/>
              </a:rPr>
              <a:t>13 </a:t>
            </a:r>
            <a:r>
              <a:rPr lang="es-AR" sz="1200" kern="1200" dirty="0">
                <a:solidFill>
                  <a:schemeClr val="tx1"/>
                </a:solidFill>
                <a:latin typeface="+mn-lt"/>
                <a:ea typeface="+mn-ea"/>
                <a:cs typeface="+mn-cs"/>
              </a:rPr>
              <a:t>porque Dios es el que en vosotros produce así el querer como el hacer, por su buena voluntad.</a:t>
            </a:r>
            <a:br>
              <a:rPr lang="es-AR" sz="1200" kern="1200" dirty="0">
                <a:solidFill>
                  <a:schemeClr val="tx1"/>
                </a:solidFill>
                <a:latin typeface="+mn-lt"/>
                <a:ea typeface="+mn-ea"/>
                <a:cs typeface="+mn-cs"/>
              </a:rPr>
            </a:b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da </a:t>
            </a:r>
            <a:r>
              <a:rPr lang="es-ES_tradnl" sz="1200" i="1" u="sng" kern="1200" dirty="0">
                <a:solidFill>
                  <a:schemeClr val="tx1"/>
                </a:solidFill>
                <a:effectLst/>
                <a:latin typeface="+mn-lt"/>
                <a:ea typeface="+mn-ea"/>
                <a:cs typeface="+mn-cs"/>
              </a:rPr>
              <a:t>el querer y el hacer.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Si nos hemos entregado a Jesús colocándonos de parte de lo recto, Dios pondrá en nuestro corazón el deseo de obedecerle y nos dará la fuerza necesaria para hacerlo. el ha influido mediante su Espíritu en nuestra fuerza de voluntad, pues El nos ha llamado y desea que seamos felices.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¿ES EL TRIUNFAR PRODUCTO DEL DESTINO?</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2840420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¿Qué oportunidad da Dios a cada ser humano?</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966515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Deuteronomio 30:14-16</a:t>
            </a:r>
          </a:p>
          <a:p>
            <a:pPr algn="l"/>
            <a:r>
              <a:rPr lang="es-AR" sz="1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muy cerca de ti está la palabra, en tu boca y en tu corazón, para que la cumplas.</a:t>
            </a:r>
          </a:p>
          <a:p>
            <a:pPr algn="l"/>
            <a:r>
              <a:rPr lang="es-AR" sz="1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Mira, yo he puesto delante de ti hoy la vida y el bien, la muerte y el mal; porque yo te mando hoy que ames a Jehová tu Dios, que andes en sus caminos, y guardes sus mandamientos, sus estatutos y sus decretos, para que vivas y seas multiplicado, y Jehová tu Dios te bendiga en la tierra a la cual entras para tomar posesión de ella.”</a:t>
            </a:r>
          </a:p>
          <a:p>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934020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Deuteronomio 30:19</a:t>
            </a:r>
          </a:p>
          <a:p>
            <a:r>
              <a:rPr lang="es-AR" sz="1200" b="1" kern="1200" dirty="0">
                <a:solidFill>
                  <a:schemeClr val="tx1"/>
                </a:solidFill>
                <a:latin typeface="+mn-lt"/>
                <a:ea typeface="+mn-ea"/>
                <a:cs typeface="+mn-cs"/>
              </a:rPr>
              <a:t>19 A los cielos y a la tierra llamo por testigos hoy contra vosotros, que os he puesto delante la vida y la muerte, la bendición y la maldición; escoge, pues, la vida, para que vivas tú y tu descendencia; </a:t>
            </a:r>
            <a:br>
              <a:rPr lang="es-AR" sz="1200" kern="1200" dirty="0">
                <a:solidFill>
                  <a:schemeClr val="tx1"/>
                </a:solidFill>
                <a:latin typeface="+mn-lt"/>
                <a:ea typeface="+mn-ea"/>
                <a:cs typeface="+mn-cs"/>
              </a:rPr>
            </a:br>
            <a:endParaRPr lang="es-AR" sz="1200" kern="1200" dirty="0">
              <a:solidFill>
                <a:schemeClr val="tx1"/>
              </a:solidFill>
              <a:latin typeface="+mn-lt"/>
              <a:ea typeface="+mn-ea"/>
              <a:cs typeface="+mn-cs"/>
            </a:endParaRPr>
          </a:p>
          <a:p>
            <a:r>
              <a:rPr lang="es-ES_tradnl" sz="1200" i="1" u="sng" kern="1200" dirty="0">
                <a:solidFill>
                  <a:schemeClr val="tx1"/>
                </a:solidFill>
                <a:effectLst/>
                <a:latin typeface="+mn-lt"/>
                <a:ea typeface="+mn-ea"/>
                <a:cs typeface="+mn-cs"/>
              </a:rPr>
              <a:t>Elegir entre la vida y el bien o la muerte y el mal.</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Dios desea que seamos salvos, pero no nos obliga. Nos ha dado el libre albedrío y coloca ante nosotros dos destinos: la vida y la muerte, la maldición o la bendición. Esta última la recibimos si le amamos, andamos en sus caminos y guardamos sus mandamientos. Y ¡con qué vehemencia nos suplica el Señor! ¡ </a:t>
            </a:r>
            <a:r>
              <a:rPr lang="es-ES_tradnl" sz="1200" i="1" kern="1200" dirty="0" err="1">
                <a:solidFill>
                  <a:schemeClr val="tx1"/>
                </a:solidFill>
                <a:effectLst/>
                <a:latin typeface="+mn-lt"/>
                <a:ea typeface="+mn-ea"/>
                <a:cs typeface="+mn-cs"/>
              </a:rPr>
              <a:t>Escoje</a:t>
            </a:r>
            <a:r>
              <a:rPr lang="es-ES_tradnl" sz="1200" i="1" kern="1200" dirty="0">
                <a:solidFill>
                  <a:schemeClr val="tx1"/>
                </a:solidFill>
                <a:effectLst/>
                <a:latin typeface="+mn-lt"/>
                <a:ea typeface="+mn-ea"/>
                <a:cs typeface="+mn-cs"/>
              </a:rPr>
              <a:t> pues la vida, para que vivas tú y tu descendencia! El hizo todo por salvarnos y darnos la victoria. Ahora depende de nosotros, hacer la debida elección.</a:t>
            </a:r>
            <a:endParaRPr lang="es-AR" sz="120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934020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¿Qué consejo nos da Jesús?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0158290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12:35-36</a:t>
            </a:r>
          </a:p>
          <a:p>
            <a:r>
              <a:rPr lang="es-AR" sz="1200" b="1" kern="1200" dirty="0">
                <a:solidFill>
                  <a:schemeClr val="tx1"/>
                </a:solidFill>
                <a:latin typeface="+mn-lt"/>
                <a:ea typeface="+mn-ea"/>
                <a:cs typeface="+mn-cs"/>
              </a:rPr>
              <a:t>35 Entonces Jesús les dijo: Aún por un poco está la luz entre vosotros; andad entre tanto que tenéis luz, para que no os sorprendan las tinieblas; porque el que anda en tinieblas, no sabe a dónde va. </a:t>
            </a:r>
            <a:br>
              <a:rPr lang="es-AR" sz="1200" b="1" kern="1200" dirty="0">
                <a:solidFill>
                  <a:schemeClr val="tx1"/>
                </a:solidFill>
                <a:latin typeface="+mn-lt"/>
                <a:ea typeface="+mn-ea"/>
                <a:cs typeface="+mn-cs"/>
              </a:rPr>
            </a:br>
            <a:r>
              <a:rPr lang="es-AR" sz="1200" b="1" kern="1200" dirty="0">
                <a:solidFill>
                  <a:schemeClr val="tx1"/>
                </a:solidFill>
                <a:latin typeface="+mn-lt"/>
                <a:ea typeface="+mn-ea"/>
                <a:cs typeface="+mn-cs"/>
              </a:rPr>
              <a:t>36 Entre tanto que tenéis la luz, creed en la luz, para que seáis hijos de </a:t>
            </a:r>
            <a:r>
              <a:rPr lang="es-AR" sz="1200" b="1" kern="1200" dirty="0" err="1">
                <a:solidFill>
                  <a:schemeClr val="tx1"/>
                </a:solidFill>
                <a:latin typeface="+mn-lt"/>
                <a:ea typeface="+mn-ea"/>
                <a:cs typeface="+mn-cs"/>
              </a:rPr>
              <a:t>luz.Estas</a:t>
            </a:r>
            <a:r>
              <a:rPr lang="es-AR" sz="1200" b="1" kern="1200" dirty="0">
                <a:solidFill>
                  <a:schemeClr val="tx1"/>
                </a:solidFill>
                <a:latin typeface="+mn-lt"/>
                <a:ea typeface="+mn-ea"/>
                <a:cs typeface="+mn-cs"/>
              </a:rPr>
              <a:t> cosas habló Jesús, y se fue y se ocultó de ellos. </a:t>
            </a:r>
            <a:br>
              <a:rPr lang="es-AR" sz="1200" b="1" kern="1200" dirty="0">
                <a:solidFill>
                  <a:schemeClr val="tx1"/>
                </a:solidFill>
                <a:latin typeface="+mn-lt"/>
                <a:ea typeface="+mn-ea"/>
                <a:cs typeface="+mn-cs"/>
              </a:rPr>
            </a:br>
            <a:endParaRPr lang="es-AR" sz="1200" b="1"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En tanto tenéis luz, creced en la luz, para que seáis hijos de luz.</a:t>
            </a:r>
          </a:p>
          <a:p>
            <a:endParaRPr lang="es-ES_tradnl" sz="1200" i="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 El éxito o el fracaso de nuestra vida, la perdición o la salvación, está en nuestras manos. El mensaje de Elías es dirigido a nosotros: "¿Hasta cuándo claudicaréis entre dos pensamientos? Si Jehová es Dios, seguidle; y si es </a:t>
            </a:r>
            <a:r>
              <a:rPr lang="es-ES_tradnl" sz="1200" kern="1200" dirty="0" err="1">
                <a:solidFill>
                  <a:schemeClr val="tx1"/>
                </a:solidFill>
                <a:effectLst/>
                <a:latin typeface="+mn-lt"/>
                <a:ea typeface="+mn-ea"/>
                <a:cs typeface="+mn-cs"/>
              </a:rPr>
              <a:t>Baál</a:t>
            </a:r>
            <a:r>
              <a:rPr lang="es-ES_tradnl" sz="1200" kern="1200" dirty="0">
                <a:solidFill>
                  <a:schemeClr val="tx1"/>
                </a:solidFill>
                <a:effectLst/>
                <a:latin typeface="+mn-lt"/>
                <a:ea typeface="+mn-ea"/>
                <a:cs typeface="+mn-cs"/>
              </a:rPr>
              <a:t>, id en pos de él", (1ª Reyes 18:21).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934020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Ud. ha recibido la invitación de Jesús. Ha conocido en este curso las verdades más solemnes que han sido dadas a los mortales, ¿Cuál será su respuesta?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Jesús mostró su gran amor durante su ministerio terrenal, sufriendo en el Getsemaní y el Calvario. ¡Que no sea en vano ese sacrificio!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Sufrió una angustia indecible, soportó los crueles azotes que le hicieron sangrar, la burla grotesca de la turba enardecida, el desprecio amargo de quienes Él había ayudado, la traición cruel del que había andado con Él. Soportó el peso aplastante de la cruenta cruz, las heridas sangrantes de las espinas punzantes y el sufrimiento insoportable de aquellos grandes clavos mortales y el dolor atroz de las heridas que se desgarraban mientras levantaban el madero y lo dejaban caer dentro del hoyo que sería su base. Sintió el peso de los pecados de esta infiel humanidad en ese cuerpo lacerado, despreciado y probado hasta lo sumo.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No obstante, perdonó a sus verdugos y a aquellos que le crucificaron con sus pecados y transgresiones. ¿Dejaremos que ese sacrificio haya sido en vano?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Él hizo todo para salvarnos y hoy espera una respuesta nuestra. ¡Que sea favorable! Nos ofrece el cielo y la vida eterna y nos pide muy poco: ¡Nuestro corazón! ¿Se lo daremos?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80214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SIETE HERMOSAS PROMESAS DE DIOS</a:t>
            </a:r>
          </a:p>
          <a:p>
            <a:pPr algn="l"/>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3185674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Al que venciere...</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1-</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Apocalipsis 2:7.</a:t>
            </a:r>
            <a:r>
              <a:rPr lang="es-ES_tradnl" sz="1200" kern="1200" dirty="0">
                <a:solidFill>
                  <a:schemeClr val="tx1"/>
                </a:solidFill>
                <a:effectLst/>
                <a:latin typeface="+mn-lt"/>
                <a:ea typeface="+mn-ea"/>
                <a:cs typeface="+mn-cs"/>
              </a:rPr>
              <a:t> </a:t>
            </a:r>
            <a:r>
              <a:rPr lang="es-ES_tradnl" sz="1200" b="1" i="1" kern="1200" dirty="0">
                <a:solidFill>
                  <a:schemeClr val="tx1"/>
                </a:solidFill>
                <a:effectLst/>
                <a:latin typeface="+mn-lt"/>
                <a:ea typeface="+mn-ea"/>
                <a:cs typeface="+mn-cs"/>
              </a:rPr>
              <a:t>"Le daré a comer del árbol de la vida".</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2-</a:t>
            </a:r>
            <a:r>
              <a:rPr lang="es-ES_tradnl" sz="1200" b="1" kern="1200" baseline="0" dirty="0">
                <a:solidFill>
                  <a:schemeClr val="tx1"/>
                </a:solidFill>
                <a:effectLst/>
                <a:latin typeface="+mn-lt"/>
                <a:ea typeface="+mn-ea"/>
                <a:cs typeface="+mn-cs"/>
              </a:rPr>
              <a:t> </a:t>
            </a:r>
            <a:r>
              <a:rPr lang="es-ES_tradnl" sz="1200" b="1" kern="1200" dirty="0">
                <a:solidFill>
                  <a:schemeClr val="tx1"/>
                </a:solidFill>
                <a:effectLst/>
                <a:latin typeface="+mn-lt"/>
                <a:ea typeface="+mn-ea"/>
                <a:cs typeface="+mn-cs"/>
              </a:rPr>
              <a:t>Apocalipsis 2:11.</a:t>
            </a:r>
            <a:r>
              <a:rPr lang="es-ES_tradnl" sz="1200" kern="1200" dirty="0">
                <a:solidFill>
                  <a:schemeClr val="tx1"/>
                </a:solidFill>
                <a:effectLst/>
                <a:latin typeface="+mn-lt"/>
                <a:ea typeface="+mn-ea"/>
                <a:cs typeface="+mn-cs"/>
              </a:rPr>
              <a:t> </a:t>
            </a:r>
            <a:r>
              <a:rPr lang="es-ES_tradnl" sz="1200" b="1" i="1" kern="1200" dirty="0">
                <a:solidFill>
                  <a:schemeClr val="tx1"/>
                </a:solidFill>
                <a:effectLst/>
                <a:latin typeface="+mn-lt"/>
                <a:ea typeface="+mn-ea"/>
                <a:cs typeface="+mn-cs"/>
              </a:rPr>
              <a:t>"No sufrirá de la muerte segunda".</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3- Apocalipsis 2:17. </a:t>
            </a:r>
            <a:r>
              <a:rPr lang="es-ES_tradnl" sz="1200" b="1" i="1" kern="1200" dirty="0">
                <a:solidFill>
                  <a:schemeClr val="tx1"/>
                </a:solidFill>
                <a:effectLst/>
                <a:latin typeface="+mn-lt"/>
                <a:ea typeface="+mn-ea"/>
                <a:cs typeface="+mn-cs"/>
              </a:rPr>
              <a:t>"Le daré a comer del maná escondido y una piedrecilla blanca con un nombre nuevo".</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4- Apocalipsis 2:26. </a:t>
            </a:r>
            <a:r>
              <a:rPr lang="es-ES_tradnl" sz="1200" b="1" i="1" kern="1200" dirty="0">
                <a:solidFill>
                  <a:schemeClr val="tx1"/>
                </a:solidFill>
                <a:effectLst/>
                <a:latin typeface="+mn-lt"/>
                <a:ea typeface="+mn-ea"/>
                <a:cs typeface="+mn-cs"/>
              </a:rPr>
              <a:t>"Recibirá autoridad sobre las naciones".</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5- Apocalipsis 3: 5.</a:t>
            </a:r>
            <a:r>
              <a:rPr lang="es-ES_tradnl" sz="1200" b="1" i="1" kern="1200" dirty="0">
                <a:solidFill>
                  <a:schemeClr val="tx1"/>
                </a:solidFill>
                <a:effectLst/>
                <a:latin typeface="+mn-lt"/>
                <a:ea typeface="+mn-ea"/>
                <a:cs typeface="+mn-cs"/>
              </a:rPr>
              <a:t> "Será vestido de vestiduras blancas y no borraré su nombre del libro de la vida".</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6- Apocalipsis 3:12. </a:t>
            </a:r>
            <a:r>
              <a:rPr lang="es-ES_tradnl" sz="1200" b="1" i="1" kern="1200" dirty="0">
                <a:solidFill>
                  <a:schemeClr val="tx1"/>
                </a:solidFill>
                <a:effectLst/>
                <a:latin typeface="+mn-lt"/>
                <a:ea typeface="+mn-ea"/>
                <a:cs typeface="+mn-cs"/>
              </a:rPr>
              <a:t>"Le haré columna en el templo de mi Dios y nunca más saldrá de allí".</a:t>
            </a:r>
            <a:endParaRPr lang="es-AR" sz="1200" kern="1200" dirty="0">
              <a:solidFill>
                <a:schemeClr val="tx1"/>
              </a:solidFill>
              <a:effectLst/>
              <a:latin typeface="+mn-lt"/>
              <a:ea typeface="+mn-ea"/>
              <a:cs typeface="+mn-cs"/>
            </a:endParaRPr>
          </a:p>
          <a:p>
            <a:r>
              <a:rPr lang="es-ES_tradnl" sz="1200" b="1" kern="1200" dirty="0">
                <a:solidFill>
                  <a:schemeClr val="tx1"/>
                </a:solidFill>
                <a:effectLst/>
                <a:latin typeface="+mn-lt"/>
                <a:ea typeface="+mn-ea"/>
                <a:cs typeface="+mn-cs"/>
              </a:rPr>
              <a:t>7- Apocalipsis 3:21</a:t>
            </a:r>
            <a:r>
              <a:rPr lang="es-ES_tradnl" sz="1200" b="1" i="1" kern="1200" dirty="0">
                <a:solidFill>
                  <a:schemeClr val="tx1"/>
                </a:solidFill>
                <a:effectLst/>
                <a:latin typeface="+mn-lt"/>
                <a:ea typeface="+mn-ea"/>
                <a:cs typeface="+mn-cs"/>
              </a:rPr>
              <a:t> "Le daré que se siente conmigo en mi trono".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23326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Cada ser humano tiene el deseo de triunfar.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joven en sus estudios.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madre en la educación de sus hijos.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hombre o la mujer adultos, en su profesión.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político en su ambición de poder.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deportista en su afán de ser el primero.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enfermo en su deseo de sanar.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También el cristiano, en su mira de identificarse con Cristo y heredar la vida eterna tiene que ganar victorias.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¿Cómo lo puede lograr? ¿Qué claves nos da la Biblia para triunfar en la vida temporal y en la espiritual?</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desea nuestra prosperidad y nuestro bien (3ª Juan 2), y desea darnos poder para ganar grandes victorias.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2593514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Hemos terminado el último tema de este curso y Ud. merece recibir un certificado. Los conocimientos adquiridos le han dado, sin duda, una nueva visión de las cosas de Dios y le serán de gran utilidad. Se sugiere guardar los temas en una carpeta, para poder consultar con facilidad ante cualquier pregunta que pueda surgir. Claro que si practicamos lo aprendido , recibiremos las bendiciones que el cielo nos ha prometido.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Se han preparado una serie de frases, que sirven de repaso y que contienen las decisiones más importantes. ¿Le interesaría escucharlas?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Hay quienes utilizan esta lista para evaluar su avance en la vida cristiana.</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a:t>
            </a:r>
            <a:r>
              <a:rPr lang="es-ES_tradnl" sz="1200" i="1" kern="1200" dirty="0">
                <a:solidFill>
                  <a:schemeClr val="tx1"/>
                </a:solidFill>
                <a:effectLst/>
                <a:latin typeface="+mn-lt"/>
                <a:ea typeface="+mn-ea"/>
                <a:cs typeface="+mn-cs"/>
              </a:rPr>
              <a:t>. Creo que toda la Biblia es la Palabra inspirada de Dios.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2</a:t>
            </a:r>
            <a:r>
              <a:rPr lang="es-ES_tradnl" sz="1200" i="1" kern="1200" dirty="0">
                <a:solidFill>
                  <a:schemeClr val="tx1"/>
                </a:solidFill>
                <a:effectLst/>
                <a:latin typeface="+mn-lt"/>
                <a:ea typeface="+mn-ea"/>
                <a:cs typeface="+mn-cs"/>
              </a:rPr>
              <a:t>. Creo que vivimos en los últimos días y que Jesucristo regresará pronto en forma personal y visible.</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3</a:t>
            </a:r>
            <a:r>
              <a:rPr lang="es-ES_tradnl" sz="1200" i="1" kern="1200" dirty="0">
                <a:solidFill>
                  <a:schemeClr val="tx1"/>
                </a:solidFill>
                <a:effectLst/>
                <a:latin typeface="+mn-lt"/>
                <a:ea typeface="+mn-ea"/>
                <a:cs typeface="+mn-cs"/>
              </a:rPr>
              <a:t>. Que aparte de Jesús no existe otro medio de salvación.</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4.</a:t>
            </a:r>
            <a:r>
              <a:rPr lang="es-ES_tradnl" sz="1200" i="1" kern="1200" dirty="0">
                <a:solidFill>
                  <a:schemeClr val="tx1"/>
                </a:solidFill>
                <a:effectLst/>
                <a:latin typeface="+mn-lt"/>
                <a:ea typeface="+mn-ea"/>
                <a:cs typeface="+mn-cs"/>
              </a:rPr>
              <a:t> Que soy justificado únicamente por la fe, y que las obras son simplemente el fruto de ella y la prueba de mi amor.</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5</a:t>
            </a:r>
            <a:r>
              <a:rPr lang="es-ES_tradnl" sz="1200" i="1" kern="1200" dirty="0">
                <a:solidFill>
                  <a:schemeClr val="tx1"/>
                </a:solidFill>
                <a:effectLst/>
                <a:latin typeface="+mn-lt"/>
                <a:ea typeface="+mn-ea"/>
                <a:cs typeface="+mn-cs"/>
              </a:rPr>
              <a:t>. Creo que la Santificación es la obra de Cristo hecha en mí, por medio del Espíritu Santo.</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6</a:t>
            </a:r>
            <a:r>
              <a:rPr lang="es-ES_tradnl" sz="1200" i="1" kern="1200" dirty="0">
                <a:solidFill>
                  <a:schemeClr val="tx1"/>
                </a:solidFill>
                <a:effectLst/>
                <a:latin typeface="+mn-lt"/>
                <a:ea typeface="+mn-ea"/>
                <a:cs typeface="+mn-cs"/>
              </a:rPr>
              <a:t>. Oro cada día al Señor. También pido la bendición por los alimentos.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7</a:t>
            </a:r>
            <a:r>
              <a:rPr lang="es-ES_tradnl" sz="1200" i="1" kern="1200" dirty="0">
                <a:solidFill>
                  <a:schemeClr val="tx1"/>
                </a:solidFill>
                <a:effectLst/>
                <a:latin typeface="+mn-lt"/>
                <a:ea typeface="+mn-ea"/>
                <a:cs typeface="+mn-cs"/>
              </a:rPr>
              <a:t>. Creo en la validez eterna de los 10 Mandamientos.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8</a:t>
            </a:r>
            <a:r>
              <a:rPr lang="es-ES_tradnl" sz="1200" i="1" kern="1200" dirty="0">
                <a:solidFill>
                  <a:schemeClr val="tx1"/>
                </a:solidFill>
                <a:effectLst/>
                <a:latin typeface="+mn-lt"/>
                <a:ea typeface="+mn-ea"/>
                <a:cs typeface="+mn-cs"/>
              </a:rPr>
              <a:t>. Creo que el sábado es el verdadero día de reposo y estoy dispuesto a guardarlo.</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9</a:t>
            </a:r>
            <a:r>
              <a:rPr lang="es-ES_tradnl" sz="1200" i="1" kern="1200" dirty="0">
                <a:solidFill>
                  <a:schemeClr val="tx1"/>
                </a:solidFill>
                <a:effectLst/>
                <a:latin typeface="+mn-lt"/>
                <a:ea typeface="+mn-ea"/>
                <a:cs typeface="+mn-cs"/>
              </a:rPr>
              <a:t>. Los muertos nada saben y duermen hasta la resurrección final.</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10</a:t>
            </a:r>
            <a:r>
              <a:rPr lang="es-ES_tradnl" sz="1200" i="1" kern="1200" dirty="0">
                <a:solidFill>
                  <a:schemeClr val="tx1"/>
                </a:solidFill>
                <a:effectLst/>
                <a:latin typeface="+mn-lt"/>
                <a:ea typeface="+mn-ea"/>
                <a:cs typeface="+mn-cs"/>
              </a:rPr>
              <a:t>. Creo que solamente en Jesús debemos buscar ayuda, no en videntes, curanderos, astrólogos o espiritistas.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11.</a:t>
            </a:r>
            <a:r>
              <a:rPr lang="es-ES_tradnl" sz="1200" i="1" kern="1200" dirty="0">
                <a:solidFill>
                  <a:schemeClr val="tx1"/>
                </a:solidFill>
                <a:effectLst/>
                <a:latin typeface="+mn-lt"/>
                <a:ea typeface="+mn-ea"/>
                <a:cs typeface="+mn-cs"/>
              </a:rPr>
              <a:t> Creo en la vida eterna, en que Dios creará una tierra nueva después del milenio.</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12.</a:t>
            </a:r>
            <a:r>
              <a:rPr lang="es-ES_tradnl" sz="1200" i="1" kern="1200" dirty="0">
                <a:solidFill>
                  <a:schemeClr val="tx1"/>
                </a:solidFill>
                <a:effectLst/>
                <a:latin typeface="+mn-lt"/>
                <a:ea typeface="+mn-ea"/>
                <a:cs typeface="+mn-cs"/>
              </a:rPr>
              <a:t> Que en 1844 comenzó el Juicio Investigador y que en el santuario celestial, Jesús pasó al lugar Santísimo.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5245224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kern="1200" dirty="0">
                <a:solidFill>
                  <a:schemeClr val="tx1"/>
                </a:solidFill>
                <a:effectLst/>
                <a:latin typeface="+mn-lt"/>
                <a:ea typeface="+mn-ea"/>
                <a:cs typeface="+mn-cs"/>
              </a:rPr>
              <a:t>7</a:t>
            </a:r>
            <a:r>
              <a:rPr lang="es-ES_tradnl" sz="1200" i="1" kern="1200" dirty="0">
                <a:solidFill>
                  <a:schemeClr val="tx1"/>
                </a:solidFill>
                <a:effectLst/>
                <a:latin typeface="+mn-lt"/>
                <a:ea typeface="+mn-ea"/>
                <a:cs typeface="+mn-cs"/>
              </a:rPr>
              <a:t>. Creo en la validez eterna de los 10 Mandamientos.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8</a:t>
            </a:r>
            <a:r>
              <a:rPr lang="es-ES_tradnl" sz="1200" i="1" kern="1200" dirty="0">
                <a:solidFill>
                  <a:schemeClr val="tx1"/>
                </a:solidFill>
                <a:effectLst/>
                <a:latin typeface="+mn-lt"/>
                <a:ea typeface="+mn-ea"/>
                <a:cs typeface="+mn-cs"/>
              </a:rPr>
              <a:t>. Creo que el sábado es el verdadero día de reposo y estoy dispuesto a guardarlo.</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9</a:t>
            </a:r>
            <a:r>
              <a:rPr lang="es-ES_tradnl" sz="1200" i="1" kern="1200" dirty="0">
                <a:solidFill>
                  <a:schemeClr val="tx1"/>
                </a:solidFill>
                <a:effectLst/>
                <a:latin typeface="+mn-lt"/>
                <a:ea typeface="+mn-ea"/>
                <a:cs typeface="+mn-cs"/>
              </a:rPr>
              <a:t>. Los muertos nada saben y duermen hasta la resurrección final.</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10</a:t>
            </a:r>
            <a:r>
              <a:rPr lang="es-ES_tradnl" sz="1200" i="1" kern="1200" dirty="0">
                <a:solidFill>
                  <a:schemeClr val="tx1"/>
                </a:solidFill>
                <a:effectLst/>
                <a:latin typeface="+mn-lt"/>
                <a:ea typeface="+mn-ea"/>
                <a:cs typeface="+mn-cs"/>
              </a:rPr>
              <a:t>. Creo que solamente en Jesús debemos buscar ayuda, no en videntes, curanderos, astrólogos o espiritistas.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11.</a:t>
            </a:r>
            <a:r>
              <a:rPr lang="es-ES_tradnl" sz="1200" i="1" kern="1200" dirty="0">
                <a:solidFill>
                  <a:schemeClr val="tx1"/>
                </a:solidFill>
                <a:effectLst/>
                <a:latin typeface="+mn-lt"/>
                <a:ea typeface="+mn-ea"/>
                <a:cs typeface="+mn-cs"/>
              </a:rPr>
              <a:t> Creo en la vida eterna, en que Dios creará una tierra nueva después del milenio.</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12.</a:t>
            </a:r>
            <a:r>
              <a:rPr lang="es-ES_tradnl" sz="1200" i="1" kern="1200" dirty="0">
                <a:solidFill>
                  <a:schemeClr val="tx1"/>
                </a:solidFill>
                <a:effectLst/>
                <a:latin typeface="+mn-lt"/>
                <a:ea typeface="+mn-ea"/>
                <a:cs typeface="+mn-cs"/>
              </a:rPr>
              <a:t> Que en 1844 comenzó el Juicio Investigador y que en el santuario celestial, Jesús pasó al lugar Santísimo.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5245224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kern="1200" dirty="0">
                <a:solidFill>
                  <a:schemeClr val="tx1"/>
                </a:solidFill>
                <a:effectLst/>
                <a:latin typeface="+mn-lt"/>
                <a:ea typeface="+mn-ea"/>
                <a:cs typeface="+mn-cs"/>
              </a:rPr>
              <a:t>13.</a:t>
            </a:r>
            <a:r>
              <a:rPr lang="es-ES_tradnl" sz="1200" i="1" kern="1200" dirty="0">
                <a:solidFill>
                  <a:schemeClr val="tx1"/>
                </a:solidFill>
                <a:effectLst/>
                <a:latin typeface="+mn-lt"/>
                <a:ea typeface="+mn-ea"/>
                <a:cs typeface="+mn-cs"/>
              </a:rPr>
              <a:t> Que la verdadera Iglesia se conoce en que guarda los mandamientos de Dios y tiene la fe de Jesús.</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14.</a:t>
            </a:r>
            <a:r>
              <a:rPr lang="es-ES_tradnl" sz="1200" i="1" kern="1200" dirty="0">
                <a:solidFill>
                  <a:schemeClr val="tx1"/>
                </a:solidFill>
                <a:effectLst/>
                <a:latin typeface="+mn-lt"/>
                <a:ea typeface="+mn-ea"/>
                <a:cs typeface="+mn-cs"/>
              </a:rPr>
              <a:t> Deseo ser bautizado para ser parte del cuerpo de Cristo que es su iglesia.</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15.</a:t>
            </a:r>
            <a:r>
              <a:rPr lang="es-ES_tradnl" sz="1200" i="1" kern="1200" dirty="0">
                <a:solidFill>
                  <a:schemeClr val="tx1"/>
                </a:solidFill>
                <a:effectLst/>
                <a:latin typeface="+mn-lt"/>
                <a:ea typeface="+mn-ea"/>
                <a:cs typeface="+mn-cs"/>
              </a:rPr>
              <a:t> Creo que Dios se reveló mediante el don profético a través de Elena G. de White.</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16.</a:t>
            </a:r>
            <a:r>
              <a:rPr lang="es-ES_tradnl" sz="1200" i="1" kern="1200" dirty="0">
                <a:solidFill>
                  <a:schemeClr val="tx1"/>
                </a:solidFill>
                <a:effectLst/>
                <a:latin typeface="+mn-lt"/>
                <a:ea typeface="+mn-ea"/>
                <a:cs typeface="+mn-cs"/>
              </a:rPr>
              <a:t> Me propongo alimentarme en forma natural de acuerdo a las indicaciones que Dios dio a los hombres en el principio.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524522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i="1" kern="1200" dirty="0">
                <a:solidFill>
                  <a:schemeClr val="tx1"/>
                </a:solidFill>
                <a:effectLst/>
                <a:latin typeface="+mn-lt"/>
                <a:ea typeface="+mn-ea"/>
                <a:cs typeface="+mn-cs"/>
              </a:rPr>
              <a:t>17.</a:t>
            </a:r>
            <a:r>
              <a:rPr lang="es-ES_tradnl" sz="1200" i="1" kern="1200" dirty="0">
                <a:solidFill>
                  <a:schemeClr val="tx1"/>
                </a:solidFill>
                <a:effectLst/>
                <a:latin typeface="+mn-lt"/>
                <a:ea typeface="+mn-ea"/>
                <a:cs typeface="+mn-cs"/>
              </a:rPr>
              <a:t> Reconozco que todos mis bienes son de Dios. Deseo contratarlo como mi socio dando mis diezmos y ofrendas por gratitud a El.</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18.</a:t>
            </a:r>
            <a:r>
              <a:rPr lang="es-ES_tradnl" sz="1200" i="1" kern="1200" dirty="0">
                <a:solidFill>
                  <a:schemeClr val="tx1"/>
                </a:solidFill>
                <a:effectLst/>
                <a:latin typeface="+mn-lt"/>
                <a:ea typeface="+mn-ea"/>
                <a:cs typeface="+mn-cs"/>
              </a:rPr>
              <a:t> Me propongo vestir de acuerdo a las normas cristianas y recrearme en armonía con la voluntad de Dios. </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19.</a:t>
            </a:r>
            <a:r>
              <a:rPr lang="es-ES_tradnl" sz="1200" i="1" kern="1200" dirty="0">
                <a:solidFill>
                  <a:schemeClr val="tx1"/>
                </a:solidFill>
                <a:effectLst/>
                <a:latin typeface="+mn-lt"/>
                <a:ea typeface="+mn-ea"/>
                <a:cs typeface="+mn-cs"/>
              </a:rPr>
              <a:t> Deseo compartir con otros la Palabra de Dios y hablarles de la Salvación.</a:t>
            </a:r>
            <a:endParaRPr lang="es-AR"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20.</a:t>
            </a:r>
            <a:r>
              <a:rPr lang="es-ES_tradnl" sz="1200" i="1" kern="1200" dirty="0">
                <a:solidFill>
                  <a:schemeClr val="tx1"/>
                </a:solidFill>
                <a:effectLst/>
                <a:latin typeface="+mn-lt"/>
                <a:ea typeface="+mn-ea"/>
                <a:cs typeface="+mn-cs"/>
              </a:rPr>
              <a:t> Deseo estar entre los vencedores y vivir cada día con Jesús una vida victoriosa.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524522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DOCE SECRETOS PARA TRIUNFAR</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297346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Dar a Jesús el corazón y aceptar la salvación, o sea, la justificación, (Romanos 5:1). ¿Con qué palabras se dirige a Ud.?</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_tradnl" sz="1200" b="1" kern="1200" dirty="0">
                <a:solidFill>
                  <a:schemeClr val="tx1"/>
                </a:solidFill>
                <a:effectLst/>
                <a:latin typeface="+mn-lt"/>
                <a:ea typeface="+mn-ea"/>
                <a:cs typeface="+mn-cs"/>
              </a:rPr>
              <a:t>Proverbios 23:26</a:t>
            </a:r>
          </a:p>
          <a:p>
            <a:pPr algn="just"/>
            <a:r>
              <a:rPr lang="es-AR" sz="1200" b="0" kern="1200" dirty="0">
                <a:solidFill>
                  <a:schemeClr val="tx1"/>
                </a:solidFill>
                <a:latin typeface="+mn-lt"/>
                <a:ea typeface="+mn-ea"/>
                <a:cs typeface="+mn-cs"/>
              </a:rPr>
              <a:t>26 Dame, hijo mío, tu corazón, Y miren tus ojos por mis caminos. </a:t>
            </a:r>
            <a:endParaRPr lang="es-ES_tradnl" sz="1200" b="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Dame hijo mío tu corazón.</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Cada mañana tenemos una nueva oportunidad de expresar nuestra gratitud y lealtad a Dios. Nosotros fuimos malos y El nos buscó, fuimos desobedientes y El nos ha perdonado, le ofendimos y El nos muestra su amor. Nos ofrece declararnos justos en el tribunal de Dios aunque somos culpables y todo esto sólo por gracia. ¡Cuántos motivos para amarle y darle nuestro corazón!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619625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2. Poner a Dios en primer lugar. ¿Cuáles fueron las palabras de Jesús al respecto?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423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6:33</a:t>
            </a:r>
          </a:p>
          <a:p>
            <a:r>
              <a:rPr lang="es-AR" sz="1200" b="1" kern="1200" dirty="0">
                <a:solidFill>
                  <a:schemeClr val="tx1"/>
                </a:solidFill>
                <a:latin typeface="+mn-lt"/>
                <a:ea typeface="+mn-ea"/>
                <a:cs typeface="+mn-cs"/>
              </a:rPr>
              <a:t>33 Mas buscad primeramente el reino de Dios y su justicia, y todas estas cosas os serán añadidas.</a:t>
            </a:r>
          </a:p>
          <a:p>
            <a:endParaRPr lang="es-AR"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Buscad primeramente el reino de Dios.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Colocarlo en el primer lugar significará dejar de lado ciertos gustos y conveniencias.</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Si le damos el lugar que le corresponde en nuestras decisiones, haremos nuestras todas las promesas seguras de nuestro Dios.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619625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pic>
        <p:nvPicPr>
          <p:cNvPr id="5" name="Picture 2" descr="C:\Users\Gerhard\Documents\_Estudios Biblicos PPT\ondaWEB6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1.gif"/></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1.gif"/></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1.gif"/></Relationships>
</file>

<file path=ppt/slides/_rels/slide4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1.gif"/></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Gerhard\Documents\_Estudios Biblicos PPT\30 El secreto de la victoria\vid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 y="0"/>
            <a:ext cx="9144001"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971600" y="3933056"/>
            <a:ext cx="7524836" cy="1754326"/>
          </a:xfrm>
          <a:prstGeom prst="rect">
            <a:avLst/>
          </a:prstGeom>
        </p:spPr>
        <p:txBody>
          <a:bodyPr wrap="square">
            <a:spAutoFit/>
          </a:bodyPr>
          <a:lstStyle/>
          <a:p>
            <a:pPr algn="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que é comparada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essa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união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sp>
        <p:nvSpPr>
          <p:cNvPr id="2" name="1 Rectángulo"/>
          <p:cNvSpPr/>
          <p:nvPr/>
        </p:nvSpPr>
        <p:spPr>
          <a:xfrm>
            <a:off x="503548" y="428038"/>
            <a:ext cx="6984776"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3. Aceitar a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nossa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impotência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humana e unir-nos a Cristo, confiando em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sua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graça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cada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dia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204498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vi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840" y="3181254"/>
            <a:ext cx="5188823" cy="38916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462390"/>
            <a:ext cx="7920880"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 vara de si mesma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pode dar fruto,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estiver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videira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estiverdes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Eu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videira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varas;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está em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nele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dá</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muito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fruto; porque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nada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podeis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fazer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p>
        </p:txBody>
      </p:sp>
      <p:sp>
        <p:nvSpPr>
          <p:cNvPr id="4" name="3 Rectángulo"/>
          <p:cNvSpPr/>
          <p:nvPr/>
        </p:nvSpPr>
        <p:spPr>
          <a:xfrm>
            <a:off x="-17802" y="5673442"/>
            <a:ext cx="5813938"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João 15:4-5</a:t>
            </a:r>
          </a:p>
        </p:txBody>
      </p:sp>
    </p:spTree>
    <p:extLst>
      <p:ext uri="{BB962C8B-B14F-4D97-AF65-F5344CB8AC3E}">
        <p14:creationId xmlns:p14="http://schemas.microsoft.com/office/powerpoint/2010/main" val="3564004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erhard\Documents\_Estudios Biblicos PPT\30 El secreto de la victoria\PAG-1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054"/>
          <a:stretch/>
        </p:blipFill>
        <p:spPr bwMode="auto">
          <a:xfrm>
            <a:off x="0" y="-6515"/>
            <a:ext cx="9151581"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1871700" y="4329100"/>
            <a:ext cx="6840760" cy="923330"/>
          </a:xfrm>
          <a:prstGeom prst="rect">
            <a:avLst/>
          </a:prstGeom>
        </p:spPr>
        <p:txBody>
          <a:bodyPr wrap="square">
            <a:spAutoFit/>
          </a:bodyPr>
          <a:lstStyle/>
          <a:p>
            <a:pPr algn="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que propósito?</a:t>
            </a:r>
          </a:p>
        </p:txBody>
      </p:sp>
      <p:sp>
        <p:nvSpPr>
          <p:cNvPr id="2" name="1 Rectángulo"/>
          <p:cNvSpPr/>
          <p:nvPr/>
        </p:nvSpPr>
        <p:spPr>
          <a:xfrm>
            <a:off x="503548" y="428038"/>
            <a:ext cx="6984776"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Estudar</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Palavra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Deus diariamente. </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(Atos 17:11).</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9884184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PAG-1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1054"/>
          <a:stretch/>
        </p:blipFill>
        <p:spPr bwMode="auto">
          <a:xfrm>
            <a:off x="2348645" y="1772816"/>
            <a:ext cx="6975883" cy="5227578"/>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5516" y="5637438"/>
            <a:ext cx="6804756"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Deuteronómio</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17:19</a:t>
            </a:r>
          </a:p>
        </p:txBody>
      </p:sp>
      <p:sp>
        <p:nvSpPr>
          <p:cNvPr id="3" name="2 Rectángulo"/>
          <p:cNvSpPr/>
          <p:nvPr/>
        </p:nvSpPr>
        <p:spPr>
          <a:xfrm>
            <a:off x="647564" y="656692"/>
            <a:ext cx="792088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terá</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consigo,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nele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lerá</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todos 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vida, para que aprenda a temer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Deus, para guardar todas as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palavras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desta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estes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estatutos, para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cumpri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-los.”</a:t>
            </a:r>
          </a:p>
        </p:txBody>
      </p:sp>
    </p:spTree>
    <p:extLst>
      <p:ext uri="{BB962C8B-B14F-4D97-AF65-F5344CB8AC3E}">
        <p14:creationId xmlns:p14="http://schemas.microsoft.com/office/powerpoint/2010/main" val="35366748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Gerhard\Documents\_Estudios Biblicos PPT\30 El secreto de la victoria\prayer.jpg"/>
          <p:cNvPicPr>
            <a:picLocks noChangeAspect="1" noChangeArrowheads="1"/>
          </p:cNvPicPr>
          <p:nvPr/>
        </p:nvPicPr>
        <p:blipFill rotWithShape="1">
          <a:blip r:embed="rId3">
            <a:extLst>
              <a:ext uri="{28A0092B-C50C-407E-A947-70E740481C1C}">
                <a14:useLocalDpi xmlns:a14="http://schemas.microsoft.com/office/drawing/2010/main" val="0"/>
              </a:ext>
            </a:extLst>
          </a:blip>
          <a:srcRect l="5320" r="19681"/>
          <a:stretch/>
        </p:blipFill>
        <p:spPr bwMode="auto">
          <a:xfrm>
            <a:off x="1" y="324035"/>
            <a:ext cx="9144000" cy="6858001"/>
          </a:xfrm>
          <a:prstGeom prst="rect">
            <a:avLst/>
          </a:prstGeom>
          <a:noFill/>
          <a:effectLst>
            <a:softEdge rad="10668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1835696" y="3753036"/>
            <a:ext cx="6840760" cy="1754326"/>
          </a:xfrm>
          <a:prstGeom prst="rect">
            <a:avLst/>
          </a:prstGeom>
        </p:spPr>
        <p:txBody>
          <a:bodyPr wrap="square">
            <a:spAutoFit/>
          </a:bodyPr>
          <a:lstStyle/>
          <a:p>
            <a:pPr algn="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Quantas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vez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dia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orava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Daniel? </a:t>
            </a:r>
          </a:p>
        </p:txBody>
      </p:sp>
      <p:sp>
        <p:nvSpPr>
          <p:cNvPr id="2" name="1 Rectángulo"/>
          <p:cNvSpPr/>
          <p:nvPr/>
        </p:nvSpPr>
        <p:spPr>
          <a:xfrm>
            <a:off x="503548" y="428038"/>
            <a:ext cx="698477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5. Orar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sempre</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680680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4434" y="32573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30 El secreto de la victoria\prayer.jpg"/>
          <p:cNvPicPr>
            <a:picLocks noChangeAspect="1" noChangeArrowheads="1"/>
          </p:cNvPicPr>
          <p:nvPr/>
        </p:nvPicPr>
        <p:blipFill rotWithShape="1">
          <a:blip r:embed="rId5">
            <a:extLst>
              <a:ext uri="{28A0092B-C50C-407E-A947-70E740481C1C}">
                <a14:useLocalDpi xmlns:a14="http://schemas.microsoft.com/office/drawing/2010/main" val="0"/>
              </a:ext>
            </a:extLst>
          </a:blip>
          <a:srcRect l="5320" r="19681"/>
          <a:stretch/>
        </p:blipFill>
        <p:spPr bwMode="auto">
          <a:xfrm>
            <a:off x="3724181" y="2456892"/>
            <a:ext cx="6300191" cy="4725144"/>
          </a:xfrm>
          <a:prstGeom prst="rect">
            <a:avLst/>
          </a:prstGeom>
          <a:noFill/>
          <a:effectLst>
            <a:softEdge rad="10668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548680"/>
            <a:ext cx="792088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“Daniel,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pois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quando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soube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o edito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assinado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casa (ora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havia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quarto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janelas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abertas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lado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Jerusalém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três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vezes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punha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joelhos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orava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dava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graças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diante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Deus, como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antes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costumava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fazer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0" y="5589240"/>
            <a:ext cx="5652120"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Daniel 6:10</a:t>
            </a:r>
          </a:p>
        </p:txBody>
      </p:sp>
    </p:spTree>
    <p:extLst>
      <p:ext uri="{BB962C8B-B14F-4D97-AF65-F5344CB8AC3E}">
        <p14:creationId xmlns:p14="http://schemas.microsoft.com/office/powerpoint/2010/main" val="3075349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hard\Documents\_Estudios Biblicos PPT\30 El secreto de la victoria\cross-gods-lov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206"/>
          <a:stretch/>
        </p:blipFill>
        <p:spPr bwMode="auto">
          <a:xfrm>
            <a:off x="-907" y="-255493"/>
            <a:ext cx="9144000" cy="7113494"/>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1691680" y="3294854"/>
            <a:ext cx="6840760" cy="1754326"/>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não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podemos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fazer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fé</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sp>
        <p:nvSpPr>
          <p:cNvPr id="2" name="1 Rectángulo"/>
          <p:cNvSpPr/>
          <p:nvPr/>
        </p:nvSpPr>
        <p:spPr>
          <a:xfrm>
            <a:off x="503548" y="428038"/>
            <a:ext cx="698477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6. Ter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fé</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1465133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cross-gods-lov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2206"/>
          <a:stretch/>
        </p:blipFill>
        <p:spPr bwMode="auto">
          <a:xfrm>
            <a:off x="3815916" y="1680338"/>
            <a:ext cx="6618203" cy="5148572"/>
          </a:xfrm>
          <a:prstGeom prst="rect">
            <a:avLst/>
          </a:prstGeom>
          <a:noFill/>
          <a:effectLst>
            <a:softEdge rad="1143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179512" y="5589240"/>
            <a:ext cx="5580112"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11:6</a:t>
            </a:r>
          </a:p>
        </p:txBody>
      </p:sp>
      <p:sp>
        <p:nvSpPr>
          <p:cNvPr id="3" name="2 Rectángulo"/>
          <p:cNvSpPr/>
          <p:nvPr/>
        </p:nvSpPr>
        <p:spPr>
          <a:xfrm>
            <a:off x="647564" y="656692"/>
            <a:ext cx="7920880" cy="317009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fé</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é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impossível</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agradar-</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lhe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porque é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necessário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aquele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se aproxima de Deus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creia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ele existe, e que é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galardoador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dos que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buscam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41837823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Gerhard\Documents\_Estudios Biblicos PPT\30 El secreto de la victoria\JESUS-PREGANDO.jpg"/>
          <p:cNvPicPr>
            <a:picLocks noChangeAspect="1" noChangeArrowheads="1"/>
          </p:cNvPicPr>
          <p:nvPr/>
        </p:nvPicPr>
        <p:blipFill rotWithShape="1">
          <a:blip r:embed="rId3">
            <a:extLst>
              <a:ext uri="{28A0092B-C50C-407E-A947-70E740481C1C}">
                <a14:useLocalDpi xmlns:a14="http://schemas.microsoft.com/office/drawing/2010/main" val="0"/>
              </a:ext>
            </a:extLst>
          </a:blip>
          <a:srcRect l="5249"/>
          <a:stretch/>
        </p:blipFill>
        <p:spPr bwMode="auto">
          <a:xfrm>
            <a:off x="366885" y="620688"/>
            <a:ext cx="9200778"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2303748" y="3753036"/>
            <a:ext cx="6408712" cy="1754326"/>
          </a:xfrm>
          <a:prstGeom prst="rect">
            <a:avLst/>
          </a:prstGeom>
        </p:spPr>
        <p:txBody>
          <a:bodyPr wrap="square">
            <a:spAutoFit/>
          </a:bodyPr>
          <a:lstStyle/>
          <a:p>
            <a:pPr algn="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Qual</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era o</a:t>
            </a:r>
          </a:p>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costume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Jesus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sp>
        <p:nvSpPr>
          <p:cNvPr id="2" name="1 Rectángulo"/>
          <p:cNvSpPr/>
          <p:nvPr/>
        </p:nvSpPr>
        <p:spPr>
          <a:xfrm>
            <a:off x="503548" y="428038"/>
            <a:ext cx="8388932" cy="329320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 Ser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presença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assídua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igreja</a:t>
            </a:r>
            <a:endPar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deixando</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nossa</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congregação</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como é </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costume</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alguns</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b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32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Hebreus</a:t>
            </a:r>
            <a:r>
              <a:rPr lang="es-AR"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10:25. </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916525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6024" y="5625244"/>
            <a:ext cx="4932040"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Lucas 4:16</a:t>
            </a:r>
          </a:p>
        </p:txBody>
      </p:sp>
      <p:pic>
        <p:nvPicPr>
          <p:cNvPr id="10" name="Picture 2" descr="C:\Users\Gerhard\Documents\_Estudios Biblicos PPT\30 El secreto de la victoria\JESUS-PREGANDO.jpg"/>
          <p:cNvPicPr>
            <a:picLocks noChangeAspect="1" noChangeArrowheads="1"/>
          </p:cNvPicPr>
          <p:nvPr/>
        </p:nvPicPr>
        <p:blipFill rotWithShape="1">
          <a:blip r:embed="rId5">
            <a:extLst>
              <a:ext uri="{28A0092B-C50C-407E-A947-70E740481C1C}">
                <a14:useLocalDpi xmlns:a14="http://schemas.microsoft.com/office/drawing/2010/main" val="0"/>
              </a:ext>
            </a:extLst>
          </a:blip>
          <a:srcRect l="5249"/>
          <a:stretch/>
        </p:blipFill>
        <p:spPr bwMode="auto">
          <a:xfrm>
            <a:off x="3271555" y="2312876"/>
            <a:ext cx="6629037" cy="4941097"/>
          </a:xfrm>
          <a:prstGeom prst="rect">
            <a:avLst/>
          </a:prstGeom>
          <a:noFill/>
          <a:effectLst>
            <a:softEdge rad="952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656692"/>
            <a:ext cx="7920880"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chegando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Nazaré, onde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criado,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num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sábado, segundo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costume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sinagoga,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levantou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para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704321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C:\Users\Gerhard\Documents\_Estudios Biblicos PPT\30 El secreto de la victoria\Woman-Praying1.jpg"/>
          <p:cNvPicPr>
            <a:picLocks noChangeAspect="1" noChangeArrowheads="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11087"/>
          <a:stretch/>
        </p:blipFill>
        <p:spPr bwMode="auto">
          <a:xfrm>
            <a:off x="-6897" y="0"/>
            <a:ext cx="9150897"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447764" y="3697524"/>
            <a:ext cx="6444716" cy="21688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glow" dir="tl">
                <a:rot lat="0" lon="0" rev="5400000"/>
              </a:lightRig>
            </a:scene3d>
            <a:sp3d contourW="12700">
              <a:bevelT w="25400" h="25400"/>
              <a:contourClr>
                <a:schemeClr val="accent6">
                  <a:shade val="73000"/>
                </a:schemeClr>
              </a:contourClr>
            </a:sp3d>
          </a:bodyPr>
          <a:lstStyle/>
          <a:p>
            <a:pPr algn="r"/>
            <a:r>
              <a:rPr lang="en-US" sz="5400" b="1" u="none" dirty="0">
                <a:ln w="11430"/>
                <a:solidFill>
                  <a:srgbClr val="FFC000"/>
                </a:solidFill>
                <a:effectLst>
                  <a:outerShdw blurRad="80000" dist="40000" dir="5040000" algn="tl">
                    <a:srgbClr val="000000">
                      <a:alpha val="30000"/>
                    </a:srgbClr>
                  </a:outerShdw>
                </a:effectLst>
                <a:latin typeface="Nueva Std" pitchFamily="34" charset="0"/>
                <a:cs typeface="Vijaya" pitchFamily="34" charset="0"/>
              </a:rPr>
              <a:t>Um </a:t>
            </a:r>
            <a:r>
              <a:rPr lang="en-US" sz="5400" b="1" u="none" dirty="0" err="1">
                <a:ln w="11430"/>
                <a:solidFill>
                  <a:srgbClr val="FFC000"/>
                </a:solidFill>
                <a:effectLst>
                  <a:outerShdw blurRad="80000" dist="40000" dir="5040000" algn="tl">
                    <a:srgbClr val="000000">
                      <a:alpha val="30000"/>
                    </a:srgbClr>
                  </a:outerShdw>
                </a:effectLst>
                <a:latin typeface="Nueva Std" pitchFamily="34" charset="0"/>
                <a:cs typeface="Vijaya" pitchFamily="34" charset="0"/>
              </a:rPr>
              <a:t>momento</a:t>
            </a:r>
            <a:r>
              <a:rPr lang="en-US" sz="5400" b="1" u="none" dirty="0">
                <a:ln w="11430"/>
                <a:solidFill>
                  <a:srgbClr val="FFC000"/>
                </a:solidFill>
                <a:effectLst>
                  <a:outerShdw blurRad="80000" dist="40000" dir="5040000" algn="tl">
                    <a:srgbClr val="000000">
                      <a:alpha val="30000"/>
                    </a:srgbClr>
                  </a:outerShdw>
                </a:effectLst>
                <a:latin typeface="Nueva Std" pitchFamily="34" charset="0"/>
                <a:cs typeface="Vijaya" pitchFamily="34" charset="0"/>
              </a:rPr>
              <a:t> </a:t>
            </a:r>
            <a:br>
              <a:rPr lang="en-US" sz="5400" b="1" u="none" dirty="0">
                <a:ln w="11430"/>
                <a:solidFill>
                  <a:srgbClr val="FFC000"/>
                </a:solidFill>
                <a:effectLst>
                  <a:outerShdw blurRad="80000" dist="40000" dir="5040000" algn="tl">
                    <a:srgbClr val="000000">
                      <a:alpha val="30000"/>
                    </a:srgbClr>
                  </a:outerShdw>
                </a:effectLst>
                <a:latin typeface="Nueva Std" pitchFamily="34" charset="0"/>
                <a:cs typeface="Vijaya" pitchFamily="34" charset="0"/>
              </a:rPr>
            </a:br>
            <a:r>
              <a:rPr lang="en-US" sz="5400" b="1" u="none" dirty="0">
                <a:ln w="11430"/>
                <a:solidFill>
                  <a:srgbClr val="FFC000"/>
                </a:solidFill>
                <a:effectLst>
                  <a:outerShdw blurRad="80000" dist="40000" dir="5040000" algn="tl">
                    <a:srgbClr val="000000">
                      <a:alpha val="30000"/>
                    </a:srgbClr>
                  </a:outerShdw>
                </a:effectLst>
                <a:latin typeface="Nueva Std" pitchFamily="34" charset="0"/>
                <a:cs typeface="Vijaya" pitchFamily="34" charset="0"/>
              </a:rPr>
              <a:t>de </a:t>
            </a:r>
            <a:r>
              <a:rPr lang="en-US" sz="5400" b="1" dirty="0" err="1">
                <a:ln w="11430"/>
                <a:solidFill>
                  <a:srgbClr val="FFC000"/>
                </a:solidFill>
                <a:effectLst>
                  <a:outerShdw blurRad="80000" dist="40000" dir="5040000" algn="tl">
                    <a:srgbClr val="000000">
                      <a:alpha val="30000"/>
                    </a:srgbClr>
                  </a:outerShdw>
                </a:effectLst>
                <a:latin typeface="Nueva Std" pitchFamily="34" charset="0"/>
                <a:cs typeface="Vijaya" pitchFamily="34" charset="0"/>
              </a:rPr>
              <a:t>Oração</a:t>
            </a:r>
            <a:endParaRPr lang="en-US" sz="5400" b="1" u="none" dirty="0">
              <a:ln w="11430"/>
              <a:solidFill>
                <a:srgbClr val="FFC000"/>
              </a:solidFill>
              <a:effectLst>
                <a:outerShdw blurRad="80000" dist="40000" dir="5040000" algn="tl">
                  <a:srgbClr val="000000">
                    <a:alpha val="30000"/>
                  </a:srgbClr>
                </a:outerShdw>
              </a:effectLst>
              <a:latin typeface="Nueva Std" pitchFamily="34" charset="0"/>
              <a:cs typeface="Vijaya" pitchFamily="34" charset="0"/>
            </a:endParaRPr>
          </a:p>
        </p:txBody>
      </p:sp>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Gerhard\Documents\_Estudios Biblicos PPT\30 El secreto de la victoria\ABRAZ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7" y="-279412"/>
            <a:ext cx="9144000" cy="7938135"/>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83568" y="3537012"/>
            <a:ext cx="7452828" cy="2585323"/>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Em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exemplo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devemos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inspirar constantemente? </a:t>
            </a:r>
          </a:p>
        </p:txBody>
      </p:sp>
      <p:sp>
        <p:nvSpPr>
          <p:cNvPr id="2" name="1 Rectángulo"/>
          <p:cNvSpPr/>
          <p:nvPr/>
        </p:nvSpPr>
        <p:spPr>
          <a:xfrm>
            <a:off x="503548" y="428038"/>
            <a:ext cx="6984776"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Perdoar</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 amar. </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84539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Gerhard\Documents\_Estudios Biblicos PPT\30 El secreto de la victoria\ABRAZ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427" y="2501792"/>
            <a:ext cx="5881626" cy="510598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656692"/>
            <a:ext cx="7920880"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“Suportando-vos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uns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otros,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perdoando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uns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otros, se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alguém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tiver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queixa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contra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outro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Cristo vos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perdoou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fazei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sobre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tudo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isto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revesti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-vos de amor, que é o vínculo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perfeição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11560" y="5625244"/>
            <a:ext cx="6120680"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Colossenses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3:13-14</a:t>
            </a:r>
          </a:p>
        </p:txBody>
      </p:sp>
    </p:spTree>
    <p:extLst>
      <p:ext uri="{BB962C8B-B14F-4D97-AF65-F5344CB8AC3E}">
        <p14:creationId xmlns:p14="http://schemas.microsoft.com/office/powerpoint/2010/main" val="28718864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1" y="-3902"/>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10"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835696" y="1842107"/>
            <a:ext cx="4519388" cy="457250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03548" y="428038"/>
            <a:ext cx="6984776"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9. Seguir o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exemplo</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obediência</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Seus</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mandamentos</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3" name="Rectangle 3"/>
          <p:cNvSpPr>
            <a:spLocks noChangeArrowheads="1"/>
          </p:cNvSpPr>
          <p:nvPr/>
        </p:nvSpPr>
        <p:spPr bwMode="auto">
          <a:xfrm>
            <a:off x="1887279" y="198884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14" name="Rectangle 3"/>
          <p:cNvSpPr>
            <a:spLocks noChangeArrowheads="1"/>
          </p:cNvSpPr>
          <p:nvPr/>
        </p:nvSpPr>
        <p:spPr bwMode="auto">
          <a:xfrm>
            <a:off x="1889284" y="2816932"/>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15" name="Rectangle 3"/>
          <p:cNvSpPr>
            <a:spLocks noChangeArrowheads="1"/>
          </p:cNvSpPr>
          <p:nvPr/>
        </p:nvSpPr>
        <p:spPr bwMode="auto">
          <a:xfrm>
            <a:off x="1889284" y="3753036"/>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6" name="Rectangle 3"/>
          <p:cNvSpPr>
            <a:spLocks noChangeArrowheads="1"/>
          </p:cNvSpPr>
          <p:nvPr/>
        </p:nvSpPr>
        <p:spPr bwMode="auto">
          <a:xfrm>
            <a:off x="1871700" y="4689140"/>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IV</a:t>
            </a:r>
          </a:p>
        </p:txBody>
      </p:sp>
      <p:sp>
        <p:nvSpPr>
          <p:cNvPr id="17" name="Rectangle 3"/>
          <p:cNvSpPr>
            <a:spLocks noChangeArrowheads="1"/>
          </p:cNvSpPr>
          <p:nvPr/>
        </p:nvSpPr>
        <p:spPr bwMode="auto">
          <a:xfrm>
            <a:off x="4034457" y="1700808"/>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a:t>
            </a:r>
          </a:p>
        </p:txBody>
      </p:sp>
      <p:sp>
        <p:nvSpPr>
          <p:cNvPr id="18" name="Rectangle 3"/>
          <p:cNvSpPr>
            <a:spLocks noChangeArrowheads="1"/>
          </p:cNvSpPr>
          <p:nvPr/>
        </p:nvSpPr>
        <p:spPr bwMode="auto">
          <a:xfrm>
            <a:off x="4034457" y="2343447"/>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a:t>
            </a:r>
          </a:p>
        </p:txBody>
      </p:sp>
      <p:sp>
        <p:nvSpPr>
          <p:cNvPr id="19" name="Rectangle 3"/>
          <p:cNvSpPr>
            <a:spLocks noChangeArrowheads="1"/>
          </p:cNvSpPr>
          <p:nvPr/>
        </p:nvSpPr>
        <p:spPr bwMode="auto">
          <a:xfrm>
            <a:off x="4034457" y="2991519"/>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a:t>
            </a:r>
          </a:p>
        </p:txBody>
      </p:sp>
      <p:sp>
        <p:nvSpPr>
          <p:cNvPr id="20" name="Rectangle 3"/>
          <p:cNvSpPr>
            <a:spLocks noChangeArrowheads="1"/>
          </p:cNvSpPr>
          <p:nvPr/>
        </p:nvSpPr>
        <p:spPr bwMode="auto">
          <a:xfrm>
            <a:off x="4049744" y="3675595"/>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VIII</a:t>
            </a:r>
          </a:p>
        </p:txBody>
      </p:sp>
      <p:sp>
        <p:nvSpPr>
          <p:cNvPr id="21" name="Rectangle 3"/>
          <p:cNvSpPr>
            <a:spLocks noChangeArrowheads="1"/>
          </p:cNvSpPr>
          <p:nvPr/>
        </p:nvSpPr>
        <p:spPr bwMode="auto">
          <a:xfrm>
            <a:off x="4034457" y="4359671"/>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IX</a:t>
            </a:r>
          </a:p>
        </p:txBody>
      </p:sp>
      <p:sp>
        <p:nvSpPr>
          <p:cNvPr id="22" name="Rectangle 3"/>
          <p:cNvSpPr>
            <a:spLocks noChangeArrowheads="1"/>
          </p:cNvSpPr>
          <p:nvPr/>
        </p:nvSpPr>
        <p:spPr bwMode="auto">
          <a:xfrm>
            <a:off x="4034457" y="5007743"/>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X</a:t>
            </a:r>
          </a:p>
        </p:txBody>
      </p:sp>
      <p:sp>
        <p:nvSpPr>
          <p:cNvPr id="5" name="4 Rectángulo"/>
          <p:cNvSpPr/>
          <p:nvPr/>
        </p:nvSpPr>
        <p:spPr>
          <a:xfrm>
            <a:off x="1259632" y="3248980"/>
            <a:ext cx="7452828" cy="2585323"/>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é </a:t>
            </a:r>
          </a:p>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prometida </a:t>
            </a:r>
          </a:p>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salvação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31661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P spid="19" grpId="0"/>
      <p:bldP spid="20" grpId="0"/>
      <p:bldP spid="21" grpId="0"/>
      <p:bldP spid="2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J:\Mis Docs\_Multimedia IMS\Curso Biblico PPS\Tema 12\LEY.png"/>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45100" y="2132856"/>
            <a:ext cx="4519388" cy="457250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4496683" y="2279589"/>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a:t>
            </a:r>
          </a:p>
        </p:txBody>
      </p:sp>
      <p:sp>
        <p:nvSpPr>
          <p:cNvPr id="11" name="Rectangle 3"/>
          <p:cNvSpPr>
            <a:spLocks noChangeArrowheads="1"/>
          </p:cNvSpPr>
          <p:nvPr/>
        </p:nvSpPr>
        <p:spPr bwMode="auto">
          <a:xfrm>
            <a:off x="4498688" y="3107681"/>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a:t>
            </a:r>
          </a:p>
        </p:txBody>
      </p:sp>
      <p:sp>
        <p:nvSpPr>
          <p:cNvPr id="12" name="Rectangle 3"/>
          <p:cNvSpPr>
            <a:spLocks noChangeArrowheads="1"/>
          </p:cNvSpPr>
          <p:nvPr/>
        </p:nvSpPr>
        <p:spPr bwMode="auto">
          <a:xfrm>
            <a:off x="4498688" y="4043785"/>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III</a:t>
            </a:r>
          </a:p>
        </p:txBody>
      </p:sp>
      <p:sp>
        <p:nvSpPr>
          <p:cNvPr id="13" name="Rectangle 3"/>
          <p:cNvSpPr>
            <a:spLocks noChangeArrowheads="1"/>
          </p:cNvSpPr>
          <p:nvPr/>
        </p:nvSpPr>
        <p:spPr bwMode="auto">
          <a:xfrm>
            <a:off x="4481104" y="4979889"/>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IV</a:t>
            </a:r>
          </a:p>
        </p:txBody>
      </p:sp>
      <p:sp>
        <p:nvSpPr>
          <p:cNvPr id="14" name="Rectangle 3"/>
          <p:cNvSpPr>
            <a:spLocks noChangeArrowheads="1"/>
          </p:cNvSpPr>
          <p:nvPr/>
        </p:nvSpPr>
        <p:spPr bwMode="auto">
          <a:xfrm>
            <a:off x="6643861" y="1991557"/>
            <a:ext cx="2192640" cy="122413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a:t>
            </a:r>
          </a:p>
        </p:txBody>
      </p:sp>
      <p:sp>
        <p:nvSpPr>
          <p:cNvPr id="15" name="Rectangle 3"/>
          <p:cNvSpPr>
            <a:spLocks noChangeArrowheads="1"/>
          </p:cNvSpPr>
          <p:nvPr/>
        </p:nvSpPr>
        <p:spPr bwMode="auto">
          <a:xfrm>
            <a:off x="6643861" y="2634196"/>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a:t>
            </a:r>
          </a:p>
        </p:txBody>
      </p:sp>
      <p:sp>
        <p:nvSpPr>
          <p:cNvPr id="16" name="Rectangle 3"/>
          <p:cNvSpPr>
            <a:spLocks noChangeArrowheads="1"/>
          </p:cNvSpPr>
          <p:nvPr/>
        </p:nvSpPr>
        <p:spPr bwMode="auto">
          <a:xfrm>
            <a:off x="6643861" y="3282268"/>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a:t>
            </a:r>
          </a:p>
        </p:txBody>
      </p:sp>
      <p:sp>
        <p:nvSpPr>
          <p:cNvPr id="17" name="Rectangle 3"/>
          <p:cNvSpPr>
            <a:spLocks noChangeArrowheads="1"/>
          </p:cNvSpPr>
          <p:nvPr/>
        </p:nvSpPr>
        <p:spPr bwMode="auto">
          <a:xfrm>
            <a:off x="6659148" y="3966344"/>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VIII</a:t>
            </a:r>
          </a:p>
        </p:txBody>
      </p:sp>
      <p:sp>
        <p:nvSpPr>
          <p:cNvPr id="18" name="Rectangle 3"/>
          <p:cNvSpPr>
            <a:spLocks noChangeArrowheads="1"/>
          </p:cNvSpPr>
          <p:nvPr/>
        </p:nvSpPr>
        <p:spPr bwMode="auto">
          <a:xfrm>
            <a:off x="6643861" y="4650420"/>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IX</a:t>
            </a:r>
          </a:p>
        </p:txBody>
      </p:sp>
      <p:sp>
        <p:nvSpPr>
          <p:cNvPr id="19" name="Rectangle 3"/>
          <p:cNvSpPr>
            <a:spLocks noChangeArrowheads="1"/>
          </p:cNvSpPr>
          <p:nvPr/>
        </p:nvSpPr>
        <p:spPr bwMode="auto">
          <a:xfrm>
            <a:off x="6643861" y="5298492"/>
            <a:ext cx="2192640" cy="90553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150000"/>
              </a:lnSpc>
            </a:pPr>
            <a:r>
              <a:rPr lang="es-ES" sz="4000" b="1" spc="50" dirty="0">
                <a:ln w="11430"/>
                <a:solidFill>
                  <a:schemeClr val="accent6">
                    <a:lumMod val="50000"/>
                  </a:schemeClr>
                </a:solidFill>
                <a:effectLst>
                  <a:outerShdw blurRad="76200" dist="50800" dir="5400000" algn="tl" rotWithShape="0">
                    <a:srgbClr val="000000">
                      <a:alpha val="65000"/>
                    </a:srgbClr>
                  </a:outerShdw>
                </a:effectLst>
                <a:latin typeface="Trajan" pitchFamily="18" charset="0"/>
                <a:cs typeface="Consolas" pitchFamily="49" charset="0"/>
              </a:rPr>
              <a:t>X</a:t>
            </a:r>
          </a:p>
        </p:txBody>
      </p:sp>
      <p:sp>
        <p:nvSpPr>
          <p:cNvPr id="3" name="2 Rectángulo"/>
          <p:cNvSpPr/>
          <p:nvPr/>
        </p:nvSpPr>
        <p:spPr>
          <a:xfrm>
            <a:off x="647564" y="404664"/>
            <a:ext cx="7920880"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Ainda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era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aprendeu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obediência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aquilo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padeceu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ele consumado,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ser causa da eterna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salvação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todos os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lhe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obedecem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pic>
        <p:nvPicPr>
          <p:cNvPr id="8" name="Picture 3" descr="C:\Users\Gerhard\Documents\_Estudios Biblicos PPT\29 La verdadera belleza\esquin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647564" y="5637438"/>
            <a:ext cx="4392488" cy="707886"/>
          </a:xfrm>
          <a:prstGeom prst="rect">
            <a:avLst/>
          </a:prstGeom>
        </p:spPr>
        <p:txBody>
          <a:bodyPr wrap="square">
            <a:spAutoFit/>
          </a:bodyPr>
          <a:lstStyle/>
          <a:p>
            <a:pPr algn="ctr"/>
            <a:r>
              <a:rPr lang="es-ES_tradnl" sz="4000" b="1" spc="50" dirty="0" err="1">
                <a:ln w="12700" cmpd="sng">
                  <a:solidFill>
                    <a:schemeClr val="accent6">
                      <a:lumMod val="5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Hebreus</a:t>
            </a:r>
            <a:r>
              <a:rPr lang="es-ES_tradnl" sz="4000" b="1" spc="50" dirty="0">
                <a:ln w="12700" cmpd="sng">
                  <a:solidFill>
                    <a:schemeClr val="accent6">
                      <a:lumMod val="5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5:8-9</a:t>
            </a:r>
          </a:p>
        </p:txBody>
      </p:sp>
    </p:spTree>
    <p:extLst>
      <p:ext uri="{BB962C8B-B14F-4D97-AF65-F5344CB8AC3E}">
        <p14:creationId xmlns:p14="http://schemas.microsoft.com/office/powerpoint/2010/main" val="3473495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childTnLst>
                          </p:cTn>
                        </p:par>
                        <p:par>
                          <p:cTn id="38" fill="hold">
                            <p:stCondLst>
                              <p:cond delay="1000"/>
                            </p:stCondLst>
                            <p:childTnLst>
                              <p:par>
                                <p:cTn id="39" presetID="22" presetClass="entr" presetSubtype="1"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up)">
                                      <p:cBhvr>
                                        <p:cTn id="41" dur="3000"/>
                                        <p:tgtEl>
                                          <p:spTgt spid="3"/>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par>
                          <p:cTn id="46" fill="hold">
                            <p:stCondLst>
                              <p:cond delay="4500"/>
                            </p:stCondLst>
                            <p:childTnLst>
                              <p:par>
                                <p:cTn id="47" presetID="22" presetClass="entr" presetSubtype="8"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left)">
                                      <p:cBhvr>
                                        <p:cTn id="4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19"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Gerhard\Documents\_Estudios Biblicos PPT\30 El secreto de la victoria\estudio biblia.jpg"/>
          <p:cNvPicPr>
            <a:picLocks noChangeAspect="1" noChangeArrowheads="1"/>
          </p:cNvPicPr>
          <p:nvPr/>
        </p:nvPicPr>
        <p:blipFill rotWithShape="1">
          <a:blip r:embed="rId3">
            <a:extLst>
              <a:ext uri="{28A0092B-C50C-407E-A947-70E740481C1C}">
                <a14:useLocalDpi xmlns:a14="http://schemas.microsoft.com/office/drawing/2010/main" val="0"/>
              </a:ext>
            </a:extLst>
          </a:blip>
          <a:srcRect l="6158" r="4891"/>
          <a:stretch/>
        </p:blipFill>
        <p:spPr bwMode="auto">
          <a:xfrm>
            <a:off x="13447" y="315415"/>
            <a:ext cx="9130553" cy="6858001"/>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2123728" y="3681028"/>
            <a:ext cx="6372708" cy="1754326"/>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disse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Senhor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deveríamos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ser? </a:t>
            </a:r>
          </a:p>
        </p:txBody>
      </p:sp>
      <p:sp>
        <p:nvSpPr>
          <p:cNvPr id="2" name="1 Rectángulo"/>
          <p:cNvSpPr/>
          <p:nvPr/>
        </p:nvSpPr>
        <p:spPr>
          <a:xfrm>
            <a:off x="503548" y="428038"/>
            <a:ext cx="8388932"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 Anunciar a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outros</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58400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30 El secreto de la victoria\estudio biblia.jpg"/>
          <p:cNvPicPr>
            <a:picLocks noChangeAspect="1" noChangeArrowheads="1"/>
          </p:cNvPicPr>
          <p:nvPr/>
        </p:nvPicPr>
        <p:blipFill rotWithShape="1">
          <a:blip r:embed="rId5">
            <a:extLst>
              <a:ext uri="{28A0092B-C50C-407E-A947-70E740481C1C}">
                <a14:useLocalDpi xmlns:a14="http://schemas.microsoft.com/office/drawing/2010/main" val="0"/>
              </a:ext>
            </a:extLst>
          </a:blip>
          <a:srcRect l="6158" r="4891"/>
          <a:stretch/>
        </p:blipFill>
        <p:spPr bwMode="auto">
          <a:xfrm>
            <a:off x="3023828" y="2341880"/>
            <a:ext cx="6336704" cy="47595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75556" y="548680"/>
            <a:ext cx="824491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no-lo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mandou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 pus para luz dos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gentios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sejas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salvação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até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confins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287524" y="5625244"/>
            <a:ext cx="5112568"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Atos 13:47</a:t>
            </a:r>
          </a:p>
        </p:txBody>
      </p:sp>
    </p:spTree>
    <p:extLst>
      <p:ext uri="{BB962C8B-B14F-4D97-AF65-F5344CB8AC3E}">
        <p14:creationId xmlns:p14="http://schemas.microsoft.com/office/powerpoint/2010/main" val="2280970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erhard\Documents\_Estudios Biblicos PPT\30 El secreto de la victoria\caminoenroc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04"/>
          <a:stretch/>
        </p:blipFill>
        <p:spPr bwMode="auto">
          <a:xfrm>
            <a:off x="503548" y="-1"/>
            <a:ext cx="9144001" cy="688842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215516" y="2312876"/>
            <a:ext cx="5004556" cy="2585323"/>
          </a:xfrm>
          <a:prstGeom prst="rect">
            <a:avLst/>
          </a:prstGeom>
        </p:spPr>
        <p:txBody>
          <a:bodyPr wrap="square">
            <a:spAutoFit/>
          </a:bodyPr>
          <a:lstStyle/>
          <a:p>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nos podemos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segurar</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p:txBody>
      </p:sp>
      <p:sp>
        <p:nvSpPr>
          <p:cNvPr id="2" name="1 Rectángulo"/>
          <p:cNvSpPr/>
          <p:nvPr/>
        </p:nvSpPr>
        <p:spPr>
          <a:xfrm>
            <a:off x="503548" y="428038"/>
            <a:ext cx="8388932" cy="70788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11.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Manter</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 firme. </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49759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30 El secreto de la victoria\caminoenroc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04"/>
          <a:stretch/>
        </p:blipFill>
        <p:spPr bwMode="auto">
          <a:xfrm>
            <a:off x="2879812" y="1880828"/>
            <a:ext cx="6647305" cy="500759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47564" y="656692"/>
            <a:ext cx="792088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Retenhamos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firmes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confissão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nossa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esperança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porque fiel é o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prometeu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431540" y="5637438"/>
            <a:ext cx="5076564"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10:23</a:t>
            </a:r>
          </a:p>
        </p:txBody>
      </p:sp>
    </p:spTree>
    <p:extLst>
      <p:ext uri="{BB962C8B-B14F-4D97-AF65-F5344CB8AC3E}">
        <p14:creationId xmlns:p14="http://schemas.microsoft.com/office/powerpoint/2010/main" val="15619949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47482" y="5601434"/>
            <a:ext cx="6440742"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1 </a:t>
            </a: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Coríntios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10:13</a:t>
            </a:r>
          </a:p>
        </p:txBody>
      </p:sp>
      <p:pic>
        <p:nvPicPr>
          <p:cNvPr id="9" name="Picture 2" descr="C:\Users\Gerhard\Documents\_Estudios Biblicos PPT\30 El secreto de la victoria\caminoenroca.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504"/>
          <a:stretch/>
        </p:blipFill>
        <p:spPr bwMode="auto">
          <a:xfrm>
            <a:off x="5616116" y="4023529"/>
            <a:ext cx="3802989" cy="28648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578063"/>
            <a:ext cx="7920880"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sobre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tentação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humana; mas fiel é Deus,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deixará</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tentar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acima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podeis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antes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tentação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dará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escape, para que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possais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suportar.”</a:t>
            </a:r>
          </a:p>
        </p:txBody>
      </p:sp>
    </p:spTree>
    <p:extLst>
      <p:ext uri="{BB962C8B-B14F-4D97-AF65-F5344CB8AC3E}">
        <p14:creationId xmlns:p14="http://schemas.microsoft.com/office/powerpoint/2010/main" val="25937271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Gerhard\Documents\_Estudios Biblicos PPT\30 El secreto de la victoria\joh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4036"/>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539552" y="3537012"/>
            <a:ext cx="7992888" cy="2585323"/>
          </a:xfrm>
          <a:prstGeom prst="rect">
            <a:avLst/>
          </a:prstGeom>
        </p:spPr>
        <p:txBody>
          <a:bodyPr wrap="square">
            <a:spAutoFit/>
          </a:bodyPr>
          <a:lstStyle/>
          <a:p>
            <a:pPr algn="ct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promessa</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dá</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Deus</a:t>
            </a:r>
            <a:b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b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aos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que se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entregam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totalmente 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Jesus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p:txBody>
      </p:sp>
      <p:sp>
        <p:nvSpPr>
          <p:cNvPr id="2" name="1 Rectángulo"/>
          <p:cNvSpPr/>
          <p:nvPr/>
        </p:nvSpPr>
        <p:spPr>
          <a:xfrm>
            <a:off x="503548" y="428038"/>
            <a:ext cx="7056784" cy="132343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12. Confiar e permitir que Deus obre em </a:t>
            </a:r>
            <a:r>
              <a:rPr lang="es-AR" sz="40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nós</a:t>
            </a:r>
            <a:r>
              <a:rPr lang="es-AR"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73403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erhard\Documents\_Estudios Biblicos PPT\30 El secreto de la victoria\titulo tema 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31</a:t>
            </a:r>
            <a:endPar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endParaRPr>
          </a:p>
        </p:txBody>
      </p:sp>
      <p:sp>
        <p:nvSpPr>
          <p:cNvPr id="2" name="1 Rectángulo"/>
          <p:cNvSpPr/>
          <p:nvPr/>
        </p:nvSpPr>
        <p:spPr>
          <a:xfrm>
            <a:off x="323528" y="2532960"/>
            <a:ext cx="6689875" cy="230832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AR" sz="7200" b="1" dirty="0">
                <a:ln w="17780" cmpd="sng">
                  <a:solidFill>
                    <a:srgbClr val="FFFFFF"/>
                  </a:solidFill>
                  <a:prstDash val="solid"/>
                  <a:miter lim="800000"/>
                </a:ln>
                <a:gradFill flip="none" rotWithShape="1">
                  <a:gsLst>
                    <a:gs pos="39000">
                      <a:srgbClr val="00B0F0">
                        <a:shade val="30000"/>
                        <a:satMod val="115000"/>
                      </a:srgbClr>
                    </a:gs>
                    <a:gs pos="15000">
                      <a:srgbClr val="0033CC"/>
                    </a:gs>
                    <a:gs pos="64000">
                      <a:srgbClr val="00B0F0">
                        <a:shade val="67500"/>
                        <a:satMod val="115000"/>
                      </a:srgbClr>
                    </a:gs>
                    <a:gs pos="92000">
                      <a:srgbClr val="00B0F0">
                        <a:shade val="100000"/>
                        <a:satMod val="115000"/>
                      </a:srgbClr>
                    </a:gs>
                  </a:gsLst>
                  <a:lin ang="16200000" scaled="1"/>
                  <a:tileRect/>
                </a:gradFill>
                <a:effectLst>
                  <a:outerShdw blurRad="50800" algn="tl" rotWithShape="0">
                    <a:srgbClr val="000000"/>
                  </a:outerShdw>
                </a:effectLst>
                <a:latin typeface="Futura-CondensedExtraBold-Itali" pitchFamily="2" charset="0"/>
                <a:cs typeface="Aharoni" pitchFamily="2" charset="-79"/>
              </a:rPr>
              <a:t>O SEGREDO </a:t>
            </a:r>
            <a:br>
              <a:rPr lang="es-AR" sz="7200" b="1" dirty="0">
                <a:ln w="17780" cmpd="sng">
                  <a:solidFill>
                    <a:srgbClr val="FFFFFF"/>
                  </a:solidFill>
                  <a:prstDash val="solid"/>
                  <a:miter lim="800000"/>
                </a:ln>
                <a:gradFill flip="none" rotWithShape="1">
                  <a:gsLst>
                    <a:gs pos="39000">
                      <a:srgbClr val="00B0F0">
                        <a:shade val="30000"/>
                        <a:satMod val="115000"/>
                      </a:srgbClr>
                    </a:gs>
                    <a:gs pos="15000">
                      <a:srgbClr val="0033CC"/>
                    </a:gs>
                    <a:gs pos="64000">
                      <a:srgbClr val="00B0F0">
                        <a:shade val="67500"/>
                        <a:satMod val="115000"/>
                      </a:srgbClr>
                    </a:gs>
                    <a:gs pos="92000">
                      <a:srgbClr val="00B0F0">
                        <a:shade val="100000"/>
                        <a:satMod val="115000"/>
                      </a:srgbClr>
                    </a:gs>
                  </a:gsLst>
                  <a:lin ang="16200000" scaled="1"/>
                  <a:tileRect/>
                </a:gradFill>
                <a:effectLst>
                  <a:outerShdw blurRad="50800" algn="tl" rotWithShape="0">
                    <a:srgbClr val="000000"/>
                  </a:outerShdw>
                </a:effectLst>
                <a:latin typeface="Futura-CondensedExtraBold-Itali" pitchFamily="2" charset="0"/>
                <a:cs typeface="Aharoni" pitchFamily="2" charset="-79"/>
              </a:rPr>
            </a:br>
            <a:r>
              <a:rPr lang="es-AR" sz="7200" b="1" dirty="0">
                <a:ln w="17780" cmpd="sng">
                  <a:solidFill>
                    <a:srgbClr val="FFFFFF"/>
                  </a:solidFill>
                  <a:prstDash val="solid"/>
                  <a:miter lim="800000"/>
                </a:ln>
                <a:gradFill flip="none" rotWithShape="1">
                  <a:gsLst>
                    <a:gs pos="39000">
                      <a:srgbClr val="00B0F0">
                        <a:shade val="30000"/>
                        <a:satMod val="115000"/>
                      </a:srgbClr>
                    </a:gs>
                    <a:gs pos="15000">
                      <a:srgbClr val="0033CC"/>
                    </a:gs>
                    <a:gs pos="64000">
                      <a:srgbClr val="00B0F0">
                        <a:shade val="67500"/>
                        <a:satMod val="115000"/>
                      </a:srgbClr>
                    </a:gs>
                    <a:gs pos="92000">
                      <a:srgbClr val="00B0F0">
                        <a:shade val="100000"/>
                        <a:satMod val="115000"/>
                      </a:srgbClr>
                    </a:gs>
                  </a:gsLst>
                  <a:lin ang="16200000" scaled="1"/>
                  <a:tileRect/>
                </a:gradFill>
                <a:effectLst>
                  <a:outerShdw blurRad="50800" algn="tl" rotWithShape="0">
                    <a:srgbClr val="000000"/>
                  </a:outerShdw>
                </a:effectLst>
                <a:latin typeface="Futura-CondensedExtraBold-Itali" pitchFamily="2" charset="0"/>
                <a:cs typeface="Aharoni" pitchFamily="2" charset="-79"/>
              </a:rPr>
              <a:t>DA VITÓRIA</a:t>
            </a:r>
            <a:endParaRPr lang="es-ES" sz="7200" b="1" dirty="0">
              <a:ln w="17780" cmpd="sng">
                <a:solidFill>
                  <a:srgbClr val="FFFFFF"/>
                </a:solidFill>
                <a:prstDash val="solid"/>
                <a:miter lim="800000"/>
              </a:ln>
              <a:gradFill flip="none" rotWithShape="1">
                <a:gsLst>
                  <a:gs pos="39000">
                    <a:srgbClr val="00B0F0">
                      <a:shade val="30000"/>
                      <a:satMod val="115000"/>
                    </a:srgbClr>
                  </a:gs>
                  <a:gs pos="15000">
                    <a:srgbClr val="0033CC"/>
                  </a:gs>
                  <a:gs pos="64000">
                    <a:srgbClr val="00B0F0">
                      <a:shade val="67500"/>
                      <a:satMod val="115000"/>
                    </a:srgbClr>
                  </a:gs>
                  <a:gs pos="92000">
                    <a:srgbClr val="00B0F0">
                      <a:shade val="100000"/>
                      <a:satMod val="115000"/>
                    </a:srgbClr>
                  </a:gs>
                </a:gsLst>
                <a:lin ang="16200000" scaled="1"/>
                <a:tileRect/>
              </a:gradFill>
              <a:effectLst>
                <a:outerShdw blurRad="50800" algn="tl" rotWithShape="0">
                  <a:srgbClr val="000000"/>
                </a:outerShdw>
              </a:effectLst>
              <a:latin typeface="Futura-CondensedExtraBold-Itali" pitchFamily="2" charset="0"/>
              <a:cs typeface="Aharoni" pitchFamily="2" charset="-79"/>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p:cTn id="13" dur="3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4" dur="30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5" dur="3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107504" y="5637438"/>
            <a:ext cx="6804756"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Filipenses 2:12-13</a:t>
            </a:r>
          </a:p>
        </p:txBody>
      </p:sp>
      <p:pic>
        <p:nvPicPr>
          <p:cNvPr id="8" name="Picture 2" descr="C:\Users\Gerhard\Documents\_Estudios Biblicos PPT\30 El secreto de la victoria\joh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564" y="2862318"/>
            <a:ext cx="5652120" cy="42390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584684"/>
            <a:ext cx="806489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sorte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amados,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sempre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obedecestes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só</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minha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presença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muito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mais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agora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minha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ausência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também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operai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vossa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salvação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temor e tremor; Porque Deus é o que opera em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tanto o querer como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efetuar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segundo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vontade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28147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Gerhard\Documents\_Estudios Biblicos PPT\30 El secreto de la victoria\exito.jpg"/>
          <p:cNvPicPr>
            <a:picLocks noChangeAspect="1" noChangeArrowheads="1"/>
          </p:cNvPicPr>
          <p:nvPr/>
        </p:nvPicPr>
        <p:blipFill rotWithShape="1">
          <a:blip r:embed="rId3">
            <a:extLst>
              <a:ext uri="{28A0092B-C50C-407E-A947-70E740481C1C}">
                <a14:useLocalDpi xmlns:a14="http://schemas.microsoft.com/office/drawing/2010/main" val="0"/>
              </a:ext>
            </a:extLst>
          </a:blip>
          <a:srcRect l="17805"/>
          <a:stretch/>
        </p:blipFill>
        <p:spPr bwMode="auto">
          <a:xfrm>
            <a:off x="508" y="152636"/>
            <a:ext cx="9144000" cy="68903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442773" y="326683"/>
            <a:ext cx="6567886" cy="2862322"/>
          </a:xfrm>
          <a:prstGeom prst="rect">
            <a:avLst/>
          </a:prstGeom>
        </p:spPr>
        <p:txBody>
          <a:bodyPr wrap="square">
            <a:spAutoFit/>
          </a:bodyPr>
          <a:lstStyle/>
          <a:p>
            <a:r>
              <a:rPr lang="es-AR" sz="60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SERÁ O TRIUNFO PRODUTO DO DESTINO?</a:t>
            </a:r>
          </a:p>
        </p:txBody>
      </p:sp>
    </p:spTree>
    <p:extLst>
      <p:ext uri="{BB962C8B-B14F-4D97-AF65-F5344CB8AC3E}">
        <p14:creationId xmlns:p14="http://schemas.microsoft.com/office/powerpoint/2010/main" val="30822762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Gerhard\Documents\_Estudios Biblicos PPT\30 El secreto de la victoria\vida-o-muert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26" t="-9105" r="1026" b="11129"/>
          <a:stretch/>
        </p:blipFill>
        <p:spPr bwMode="auto">
          <a:xfrm>
            <a:off x="107504" y="-2015371"/>
            <a:ext cx="8858250" cy="9116779"/>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9892" y="912780"/>
            <a:ext cx="5220580" cy="3416320"/>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oportunidade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dá</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Deus a cada ser humano?</a:t>
            </a:r>
          </a:p>
        </p:txBody>
      </p:sp>
    </p:spTree>
    <p:extLst>
      <p:ext uri="{BB962C8B-B14F-4D97-AF65-F5344CB8AC3E}">
        <p14:creationId xmlns:p14="http://schemas.microsoft.com/office/powerpoint/2010/main" val="37749077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vida-o-muerte.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6" t="-9105" r="1026" b="11129"/>
          <a:stretch/>
        </p:blipFill>
        <p:spPr bwMode="auto">
          <a:xfrm>
            <a:off x="4860355" y="1789637"/>
            <a:ext cx="5219241" cy="537156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9532" y="332656"/>
            <a:ext cx="8280920"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esta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palavra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está mui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ti,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boca, e no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coração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cumprires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Vês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aqui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hoje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tenho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proposto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vida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morte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mal;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Porquanto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 ordeno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hoje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ames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Deus, que andes nos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caminhos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que guardes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mandamentos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estatutos, 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juízos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que vivas, e te multipliques,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Deus te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abençoe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qual</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entras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possuir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665219" y="5589240"/>
            <a:ext cx="6804756"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Deuteronómio</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30:14-16</a:t>
            </a:r>
          </a:p>
        </p:txBody>
      </p:sp>
    </p:spTree>
    <p:extLst>
      <p:ext uri="{BB962C8B-B14F-4D97-AF65-F5344CB8AC3E}">
        <p14:creationId xmlns:p14="http://schemas.microsoft.com/office/powerpoint/2010/main" val="18338887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vida-o-muerte.jpg"/>
          <p:cNvPicPr>
            <a:picLocks noChangeAspect="1" noChangeArrowheads="1"/>
          </p:cNvPicPr>
          <p:nvPr/>
        </p:nvPicPr>
        <p:blipFill rotWithShape="1">
          <a:blip r:embed="rId5">
            <a:extLst>
              <a:ext uri="{28A0092B-C50C-407E-A947-70E740481C1C}">
                <a14:useLocalDpi xmlns:a14="http://schemas.microsoft.com/office/drawing/2010/main" val="0"/>
              </a:ext>
            </a:extLst>
          </a:blip>
          <a:srcRect l="-1026" t="-9105" r="1026" b="11129"/>
          <a:stretch/>
        </p:blipFill>
        <p:spPr bwMode="auto">
          <a:xfrm>
            <a:off x="2988839" y="-387424"/>
            <a:ext cx="7199785" cy="74099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611560" y="930782"/>
            <a:ext cx="6588732"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terra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tomo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hoje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testemunhas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contra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vós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que te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proposto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vida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morte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bênção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maldição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escolhe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pois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vida, para que vivas, tu e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descendência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395536" y="5589240"/>
            <a:ext cx="6804756"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Deuteronómio</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30:19</a:t>
            </a:r>
          </a:p>
        </p:txBody>
      </p:sp>
    </p:spTree>
    <p:extLst>
      <p:ext uri="{BB962C8B-B14F-4D97-AF65-F5344CB8AC3E}">
        <p14:creationId xmlns:p14="http://schemas.microsoft.com/office/powerpoint/2010/main" val="42144761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Gerhard\Documents\_Estudios Biblicos PPT\30 El secreto de la victoria\La-Luz-del-Mundo.jpg"/>
          <p:cNvPicPr>
            <a:picLocks noChangeAspect="1" noChangeArrowheads="1"/>
          </p:cNvPicPr>
          <p:nvPr/>
        </p:nvPicPr>
        <p:blipFill rotWithShape="1">
          <a:blip r:embed="rId3">
            <a:extLst>
              <a:ext uri="{28A0092B-C50C-407E-A947-70E740481C1C}">
                <a14:useLocalDpi xmlns:a14="http://schemas.microsoft.com/office/drawing/2010/main" val="0"/>
              </a:ext>
            </a:extLst>
          </a:blip>
          <a:srcRect l="4352" r="2499" b="2307"/>
          <a:stretch/>
        </p:blipFill>
        <p:spPr bwMode="auto">
          <a:xfrm>
            <a:off x="-508" y="1"/>
            <a:ext cx="9080739"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35695" y="4509120"/>
            <a:ext cx="5076565" cy="1754326"/>
          </a:xfrm>
          <a:prstGeom prst="rect">
            <a:avLst/>
          </a:prstGeom>
        </p:spPr>
        <p:txBody>
          <a:bodyPr wrap="square">
            <a:spAutoFit/>
          </a:bodyPr>
          <a:lstStyle/>
          <a:p>
            <a:pPr algn="ct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Que </a:t>
            </a:r>
            <a:r>
              <a:rPr lang="es-AR" sz="5400" b="1" dirty="0" err="1">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conselho</a:t>
            </a: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nos </a:t>
            </a:r>
            <a:r>
              <a:rPr lang="es-AR" sz="5400" b="1" dirty="0" err="1">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dá</a:t>
            </a: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a:t>
            </a:r>
            <a:r>
              <a:rPr lang="es-AR" sz="5400" b="1" dirty="0" err="1">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Jesus</a:t>
            </a:r>
            <a:r>
              <a:rPr lang="es-AR" sz="5400" b="1" dirty="0">
                <a:ln w="6350" cmpd="sng">
                  <a:no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8457767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Gerhard\Documents\_Estudios Biblicos PPT\30 El secreto de la victoria\La-Luz-del-Mundo.jpg"/>
          <p:cNvPicPr>
            <a:picLocks noChangeAspect="1" noChangeArrowheads="1"/>
          </p:cNvPicPr>
          <p:nvPr/>
        </p:nvPicPr>
        <p:blipFill rotWithShape="1">
          <a:blip r:embed="rId5">
            <a:extLst>
              <a:ext uri="{28A0092B-C50C-407E-A947-70E740481C1C}">
                <a14:useLocalDpi xmlns:a14="http://schemas.microsoft.com/office/drawing/2010/main" val="0"/>
              </a:ext>
            </a:extLst>
          </a:blip>
          <a:srcRect l="4352" r="11185" b="16300"/>
          <a:stretch/>
        </p:blipFill>
        <p:spPr bwMode="auto">
          <a:xfrm>
            <a:off x="4313150" y="3096343"/>
            <a:ext cx="5360240" cy="3825045"/>
          </a:xfrm>
          <a:prstGeom prst="rect">
            <a:avLst/>
          </a:prstGeom>
          <a:noFill/>
          <a:effectLst>
            <a:softEdge rad="9144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476672"/>
            <a:ext cx="7831469" cy="403187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Disse-lhes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Jesus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luz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ainda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está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convosco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tempo.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Andai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enquanto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tendes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luz, para que 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trevas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apanhem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anda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trevas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sabe para onde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vai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Enquanto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tendes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luz,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crede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luz, para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sejais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luz. Estas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coisas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disse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Jesus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retirando-se,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escondeu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deles.”</a:t>
            </a:r>
          </a:p>
        </p:txBody>
      </p:sp>
      <p:sp>
        <p:nvSpPr>
          <p:cNvPr id="4" name="3 Rectángulo"/>
          <p:cNvSpPr/>
          <p:nvPr/>
        </p:nvSpPr>
        <p:spPr>
          <a:xfrm>
            <a:off x="396044" y="5565430"/>
            <a:ext cx="5328084"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João 12:35-36</a:t>
            </a:r>
          </a:p>
        </p:txBody>
      </p:sp>
    </p:spTree>
    <p:extLst>
      <p:ext uri="{BB962C8B-B14F-4D97-AF65-F5344CB8AC3E}">
        <p14:creationId xmlns:p14="http://schemas.microsoft.com/office/powerpoint/2010/main" val="1747899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Gerhard\Documents\_Estudios Biblicos PPT\30 El secreto de la victoria\jesus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18446"/>
          <a:stretch/>
        </p:blipFill>
        <p:spPr bwMode="auto">
          <a:xfrm>
            <a:off x="1079612" y="-99393"/>
            <a:ext cx="7416824" cy="703064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215516" y="260648"/>
            <a:ext cx="7668852"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Deixaremos</a:t>
            </a:r>
            <a:r>
              <a:rPr lang="es-ES_tradnl"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 que </a:t>
            </a:r>
            <a:r>
              <a:rPr lang="es-ES_tradnl"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esse</a:t>
            </a:r>
            <a:r>
              <a:rPr lang="es-ES_tradnl"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 </a:t>
            </a:r>
            <a:r>
              <a:rPr lang="es-ES_tradnl"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sacrifício</a:t>
            </a:r>
            <a:r>
              <a:rPr lang="es-ES_tradnl"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 </a:t>
            </a:r>
            <a:r>
              <a:rPr lang="es-ES_tradnl"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tenha</a:t>
            </a:r>
            <a:r>
              <a:rPr lang="es-ES_tradnl"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 sido em </a:t>
            </a:r>
            <a:r>
              <a:rPr lang="es-ES_tradnl"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vão</a:t>
            </a:r>
            <a:r>
              <a:rPr lang="es-ES_tradnl"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rPr>
              <a:t>?</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730746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4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Gerhard\Documents\_Estudios Biblicos PPT\30 El secreto de la victoria\HOME-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94" r="14507"/>
          <a:stretch/>
        </p:blipFill>
        <p:spPr bwMode="auto">
          <a:xfrm>
            <a:off x="0" y="-21616"/>
            <a:ext cx="9144000" cy="687920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755576" y="3386023"/>
            <a:ext cx="7956884" cy="2123658"/>
          </a:xfrm>
          <a:prstGeom prst="rect">
            <a:avLst/>
          </a:prstGeom>
        </p:spPr>
        <p:txBody>
          <a:bodyPr wrap="square">
            <a:spAutoFit/>
          </a:bodyPr>
          <a:lstStyle/>
          <a:p>
            <a:pPr algn="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SETE LINDAS </a:t>
            </a:r>
          </a:p>
          <a:p>
            <a:pPr algn="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PROMESSAS DE DEUS</a:t>
            </a:r>
          </a:p>
        </p:txBody>
      </p:sp>
    </p:spTree>
    <p:extLst>
      <p:ext uri="{BB962C8B-B14F-4D97-AF65-F5344CB8AC3E}">
        <p14:creationId xmlns:p14="http://schemas.microsoft.com/office/powerpoint/2010/main" val="31374926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30 El secreto de la victoria\HOME-003.jpg"/>
          <p:cNvPicPr>
            <a:picLocks noChangeAspect="1" noChangeArrowheads="1"/>
          </p:cNvPicPr>
          <p:nvPr/>
        </p:nvPicPr>
        <p:blipFill rotWithShape="1">
          <a:blip r:embed="rId3">
            <a:extLst>
              <a:ext uri="{28A0092B-C50C-407E-A947-70E740481C1C}">
                <a14:useLocalDpi xmlns:a14="http://schemas.microsoft.com/office/drawing/2010/main" val="0"/>
              </a:ext>
            </a:extLst>
          </a:blip>
          <a:srcRect l="14994" r="14507"/>
          <a:stretch/>
        </p:blipFill>
        <p:spPr bwMode="auto">
          <a:xfrm>
            <a:off x="0" y="510233"/>
            <a:ext cx="9144000" cy="687920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510233"/>
            <a:ext cx="9144000" cy="5755422"/>
          </a:xfrm>
          <a:prstGeom prst="rect">
            <a:avLst/>
          </a:prstGeom>
        </p:spPr>
        <p:txBody>
          <a:bodyPr wrap="square">
            <a:spAutoFit/>
          </a:bodyPr>
          <a:lstStyle/>
          <a:p>
            <a:r>
              <a:rPr lang="es-AR" sz="3200" b="1" dirty="0" err="1">
                <a:ln w="6350" cmpd="sng">
                  <a:solidFill>
                    <a:srgbClr val="FF0000"/>
                  </a:solidFill>
                  <a:prstDash val="solid"/>
                </a:ln>
                <a:solidFill>
                  <a:srgbClr val="FF0000"/>
                </a:solidFill>
                <a:effectLst>
                  <a:glow rad="63500">
                    <a:schemeClr val="bg1">
                      <a:alpha val="40000"/>
                    </a:schemeClr>
                  </a:glow>
                  <a:outerShdw blurRad="63500" dir="3600000" algn="tl" rotWithShape="0">
                    <a:srgbClr val="000000">
                      <a:alpha val="70000"/>
                    </a:srgbClr>
                  </a:outerShdw>
                </a:effectLst>
              </a:rPr>
              <a:t>Ao</a:t>
            </a:r>
            <a:r>
              <a:rPr lang="es-AR" sz="3200" b="1" dirty="0">
                <a:ln w="6350" cmpd="sng">
                  <a:solidFill>
                    <a:srgbClr val="FF0000"/>
                  </a:solidFill>
                  <a:prstDash val="solid"/>
                </a:ln>
                <a:solidFill>
                  <a:srgbClr val="FF0000"/>
                </a:solidFill>
                <a:effectLst>
                  <a:glow rad="63500">
                    <a:schemeClr val="bg1">
                      <a:alpha val="40000"/>
                    </a:schemeClr>
                  </a:glow>
                  <a:outerShdw blurRad="63500" dir="3600000" algn="tl" rotWithShape="0">
                    <a:srgbClr val="000000">
                      <a:alpha val="70000"/>
                    </a:srgbClr>
                  </a:outerShdw>
                </a:effectLst>
              </a:rPr>
              <a:t> que vencer...</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2:7 “dar-</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lhe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comer da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árvore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da vida".</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2:11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Não</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receberá</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dano</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segunda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morte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2:17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darei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comer do maná escondido, e dar-</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lhe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uma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pedra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branca, e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pedra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um</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novo</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nome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escrito".</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2:26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lhe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darei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poder sobre as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nações</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3: 5 "Será vestido de vestes brancas, e de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maneira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nenhuma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riscarei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nome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do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livro</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da vida".</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3:12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o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farei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coluna</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 templo do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Deus, e dele nunca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sairá</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t>
            </a:r>
          </a:p>
          <a:p>
            <a:pPr marL="514350" indent="-514350">
              <a:buFont typeface="+mj-lt"/>
              <a:buAutoNum type="arabicPeriod"/>
            </a:pP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Apocalipse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3:21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lhe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concederei</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que se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assente</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comigo</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no </a:t>
            </a:r>
            <a:r>
              <a:rPr lang="es-AR" sz="2800" b="1" dirty="0" err="1">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meu</a:t>
            </a:r>
            <a:r>
              <a:rPr lang="es-AR" sz="2800" b="1" dirty="0">
                <a:ln w="6350" cmpd="sng">
                  <a:solidFill>
                    <a:schemeClr val="bg1"/>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trono".</a:t>
            </a:r>
          </a:p>
        </p:txBody>
      </p:sp>
    </p:spTree>
    <p:extLst>
      <p:ext uri="{BB962C8B-B14F-4D97-AF65-F5344CB8AC3E}">
        <p14:creationId xmlns:p14="http://schemas.microsoft.com/office/powerpoint/2010/main" val="3919584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409759" y="722893"/>
            <a:ext cx="9553759" cy="6001643"/>
          </a:xfrm>
          <a:prstGeom prst="rect">
            <a:avLst/>
          </a:prstGeom>
          <a:gradFill>
            <a:gsLst>
              <a:gs pos="40000">
                <a:schemeClr val="bg1">
                  <a:alpha val="70000"/>
                </a:schemeClr>
              </a:gs>
              <a:gs pos="0">
                <a:schemeClr val="bg1">
                  <a:alpha val="0"/>
                </a:schemeClr>
              </a:gs>
            </a:gsLst>
            <a:lin ang="5400000" scaled="0"/>
          </a:gradFill>
          <a:effectLst/>
        </p:spPr>
        <p:txBody>
          <a:bodyPr wrap="square"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1"/>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Cada ser humano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tem</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desejo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triunfar.</a:t>
            </a:r>
          </a:p>
          <a:p>
            <a:pPr lvl="1"/>
            <a:endPar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endParaRP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jovem</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nos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estudos</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mãe</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na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educação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seus</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filhos</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homem</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ou</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mulher</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adultos,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na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profissão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político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na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ambição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poder.</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desportista</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em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afã</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ser 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primeiro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O enfermo no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desejo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de sanar.</a:t>
            </a:r>
          </a:p>
          <a:p>
            <a:pPr marL="1028700" lvl="1" indent="-571500">
              <a:buFont typeface="Wingdings" panose="05000000000000000000" pitchFamily="2" charset="2"/>
              <a:buChar char="§"/>
            </a:pP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Do mesmo modo, o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cristão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deve</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ter o objetivo de se identificar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Cristo e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herdar</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 vida eterna, e para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isso</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tem</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alcançar</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vitórias</a:t>
            </a:r>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p>
          <a:p>
            <a:pPr lvl="1"/>
            <a:r>
              <a:rPr lang="es-AR" sz="3200" b="1" spc="50" dirty="0">
                <a:ln w="11430"/>
                <a:gradFill>
                  <a:gsLst>
                    <a:gs pos="76000">
                      <a:srgbClr val="C00000">
                        <a:lumMod val="69000"/>
                      </a:srgbClr>
                    </a:gs>
                    <a:gs pos="13000">
                      <a:schemeClr val="bg1"/>
                    </a:gs>
                    <a:gs pos="51000">
                      <a:srgbClr val="FF0000"/>
                    </a:gs>
                  </a:gsLst>
                  <a:lin ang="5400000" scaled="0"/>
                </a:gradFill>
                <a:effectLst>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3683392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anim calcmode="lin" valueType="num">
                                      <p:cBhvr>
                                        <p:cTn id="8" dur="1000" fill="hold"/>
                                        <p:tgtEl>
                                          <p:spTgt spid="6">
                                            <p:bg/>
                                          </p:spTgt>
                                        </p:tgtEl>
                                        <p:attrNameLst>
                                          <p:attrName>ppt_x</p:attrName>
                                        </p:attrNameLst>
                                      </p:cBhvr>
                                      <p:tavLst>
                                        <p:tav tm="0">
                                          <p:val>
                                            <p:strVal val="#ppt_x"/>
                                          </p:val>
                                        </p:tav>
                                        <p:tav tm="100000">
                                          <p:val>
                                            <p:strVal val="#ppt_x"/>
                                          </p:val>
                                        </p:tav>
                                      </p:tavLst>
                                    </p:anim>
                                    <p:anim calcmode="lin" valueType="num">
                                      <p:cBhvr>
                                        <p:cTn id="9" dur="1000" fill="hold"/>
                                        <p:tgtEl>
                                          <p:spTgt spid="6">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anim calcmode="lin" valueType="num">
                                      <p:cBhvr>
                                        <p:cTn id="14"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anim calcmode="lin" valueType="num">
                                      <p:cBhvr>
                                        <p:cTn id="2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1000"/>
                                        <p:tgtEl>
                                          <p:spTgt spid="6">
                                            <p:txEl>
                                              <p:pRg st="4" end="4"/>
                                            </p:txEl>
                                          </p:spTgt>
                                        </p:tgtEl>
                                      </p:cBhvr>
                                    </p:animEffect>
                                    <p:anim calcmode="lin" valueType="num">
                                      <p:cBhvr>
                                        <p:cTn id="3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fade">
                                      <p:cBhvr>
                                        <p:cTn id="37" dur="1000"/>
                                        <p:tgtEl>
                                          <p:spTgt spid="6">
                                            <p:txEl>
                                              <p:pRg st="5" end="5"/>
                                            </p:txEl>
                                          </p:spTgt>
                                        </p:tgtEl>
                                      </p:cBhvr>
                                    </p:animEffect>
                                    <p:anim calcmode="lin" valueType="num">
                                      <p:cBhvr>
                                        <p:cTn id="3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1000"/>
                                        <p:tgtEl>
                                          <p:spTgt spid="6">
                                            <p:txEl>
                                              <p:pRg st="6" end="6"/>
                                            </p:txEl>
                                          </p:spTgt>
                                        </p:tgtEl>
                                      </p:cBhvr>
                                    </p:animEffect>
                                    <p:anim calcmode="lin" valueType="num">
                                      <p:cBhvr>
                                        <p:cTn id="44"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Effect transition="in" filter="fade">
                                      <p:cBhvr>
                                        <p:cTn id="49" dur="1000"/>
                                        <p:tgtEl>
                                          <p:spTgt spid="6">
                                            <p:txEl>
                                              <p:pRg st="7" end="7"/>
                                            </p:txEl>
                                          </p:spTgt>
                                        </p:tgtEl>
                                      </p:cBhvr>
                                    </p:animEffect>
                                    <p:anim calcmode="lin" valueType="num">
                                      <p:cBhvr>
                                        <p:cTn id="50"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Effect transition="in" filter="fade">
                                      <p:cBhvr>
                                        <p:cTn id="55" dur="1000"/>
                                        <p:tgtEl>
                                          <p:spTgt spid="6">
                                            <p:txEl>
                                              <p:pRg st="8" end="8"/>
                                            </p:txEl>
                                          </p:spTgt>
                                        </p:tgtEl>
                                      </p:cBhvr>
                                    </p:animEffect>
                                    <p:anim calcmode="lin" valueType="num">
                                      <p:cBhvr>
                                        <p:cTn id="56"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6">
                                            <p:txEl>
                                              <p:pRg st="9" end="9"/>
                                            </p:txEl>
                                          </p:spTgt>
                                        </p:tgtEl>
                                        <p:attrNameLst>
                                          <p:attrName>style.visibility</p:attrName>
                                        </p:attrNameLst>
                                      </p:cBhvr>
                                      <p:to>
                                        <p:strVal val="visible"/>
                                      </p:to>
                                    </p:set>
                                    <p:animEffect transition="in" filter="fade">
                                      <p:cBhvr>
                                        <p:cTn id="61" dur="1000"/>
                                        <p:tgtEl>
                                          <p:spTgt spid="6">
                                            <p:txEl>
                                              <p:pRg st="9" end="9"/>
                                            </p:txEl>
                                          </p:spTgt>
                                        </p:tgtEl>
                                      </p:cBhvr>
                                    </p:animEffect>
                                    <p:anim calcmode="lin" valueType="num">
                                      <p:cBhvr>
                                        <p:cTn id="62"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30 El secreto de la victoria\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 y="44624"/>
            <a:ext cx="9133022" cy="6957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23528" y="656692"/>
            <a:ext cx="8640960" cy="541686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AUTOAVALIAÇÃO </a:t>
            </a:r>
            <a:r>
              <a:rPr lang="es-ES"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DE MINHA VIDA CRIST</a:t>
            </a: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Ã</a:t>
            </a:r>
            <a:endParaRPr lang="es-AR"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endParaRPr>
          </a:p>
          <a:p>
            <a:pPr marL="457200" indent="-457200">
              <a:buFont typeface="+mj-lt"/>
              <a:buAutoNum type="arabicPeriod"/>
            </a:pPr>
            <a:endParaRPr lang="es-ES_tradnl"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toda 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Bíblia</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é 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Palavra</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inspirada de Deus.</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vivemos nos últimos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dias</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que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regressará</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pronto em forma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pessoal</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pt-PT"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visível.</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Que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além</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existe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outro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meio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salvação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Que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sou</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justificado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unicamente</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pela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fé</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que as obras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são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simplemente o fruto dela e 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prova</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meu</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amor.</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Santificação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é a obra de Cristo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feita</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em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mim</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por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meio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do Espírito Santo.</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457200" indent="-457200">
              <a:buFont typeface="+mj-lt"/>
              <a:buAutoNum type="arabicPeriod"/>
            </a:pP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Oro cada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dia</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Senhor</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Também</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peço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ES_tradnl"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benção</a:t>
            </a:r>
            <a:r>
              <a:rPr lang="es-ES_tradnl"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pelos alimentos.</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190101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Effect transition="in" filter="fade">
                                      <p:cBhvr>
                                        <p:cTn id="37"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30 El secreto de la victoria\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 y="44624"/>
            <a:ext cx="9133022" cy="6957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43508" y="640913"/>
            <a:ext cx="8892988" cy="581697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AUTOAVALIAÇÃO</a:t>
            </a:r>
            <a:r>
              <a:rPr lang="es-ES"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 DE MINHA VIDA CRIST</a:t>
            </a: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Ã</a:t>
            </a:r>
            <a:endParaRPr lang="es-AR"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endParaRPr>
          </a:p>
          <a:p>
            <a:pPr marL="457200" indent="-457200">
              <a:buFont typeface="+mj-lt"/>
              <a:buAutoNum type="arabicPeriod"/>
            </a:pPr>
            <a:endParaRPr lang="es-ES_tradnl"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na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validez eterna dos 10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Mandamentos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o sábado é 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verdadeiro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dia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repouso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estou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disposto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guardá</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-lo.</a:t>
            </a: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Os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mortos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nada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sabem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dormem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até à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ressurreição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final. </a:t>
            </a: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devemos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buscar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ajuda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unicamente</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em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não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em videntes,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curandeiros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astrólogos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ou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espiritistas.</a:t>
            </a: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na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vida eterna, em que Deus criará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uma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terra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nova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depois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milénio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a:p>
            <a:pPr marL="514350" indent="-514350">
              <a:buFont typeface="+mj-lt"/>
              <a:buAutoNum type="arabicPeriod" startAt="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Que em 1844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começou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Juízo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Investigativo e que no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santuário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celestial,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passou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para o lugar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Santíssimo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s-AR" sz="2600" b="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89663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30 El secreto de la victoria\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 y="44624"/>
            <a:ext cx="9133022" cy="6957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23528" y="656692"/>
            <a:ext cx="8496944" cy="486287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AUTOAVALIAÇÃO </a:t>
            </a:r>
            <a:r>
              <a:rPr lang="es-ES"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DE MINHA VIDA CRIST</a:t>
            </a: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Ã</a:t>
            </a:r>
            <a:endParaRPr lang="es-AR"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endParaRPr>
          </a:p>
          <a:p>
            <a:pPr marL="457200" indent="-457200">
              <a:buFont typeface="+mj-lt"/>
              <a:buAutoNum type="arabicPeriod"/>
            </a:pPr>
            <a:endParaRPr lang="es-ES_tradnl"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3"/>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Que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verdadeira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Igreja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é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conhecida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por guardar os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mandamentos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Deus e ter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fé</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14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3"/>
            </a:pP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Desejo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ser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batizado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para ser parte do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corpo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Cristo que é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sua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igreja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14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3"/>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Acredito que Deus se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revelou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mediante 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dom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profético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através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Elena G. de White.</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14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3"/>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Aceito alimentar-me de forma natural de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acordo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às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indicações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que Deus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homens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no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princípio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4145365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C:\Users\Gerhard\Documents\_Estudios Biblicos PPT\30 El secreto de la victoria\pergamino_solo_cop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9" y="44624"/>
            <a:ext cx="9133022" cy="695739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6"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323528" y="656692"/>
            <a:ext cx="8496944" cy="538609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AUTOAVALIAÇÃO </a:t>
            </a:r>
            <a:r>
              <a:rPr lang="es-ES"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DE MINHA VIDA CRIST</a:t>
            </a:r>
            <a:r>
              <a:rPr lang="pt-PT"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rPr>
              <a:t>Ã</a:t>
            </a:r>
            <a:endParaRPr lang="es-AR" sz="3400" b="1" spc="50" dirty="0">
              <a:ln w="11430"/>
              <a:gradFill>
                <a:gsLst>
                  <a:gs pos="0">
                    <a:srgbClr val="000000"/>
                  </a:gs>
                  <a:gs pos="39999">
                    <a:srgbClr val="0A128C"/>
                  </a:gs>
                  <a:gs pos="70000">
                    <a:srgbClr val="181CC7"/>
                  </a:gs>
                  <a:gs pos="88000">
                    <a:srgbClr val="7005D4"/>
                  </a:gs>
                  <a:gs pos="100000">
                    <a:srgbClr val="8C3D91"/>
                  </a:gs>
                </a:gsLst>
                <a:lin ang="5400000" scaled="0"/>
              </a:gradFill>
              <a:effectLst>
                <a:outerShdw blurRad="76200" dist="50800" dir="5400000" algn="tl" rotWithShape="0">
                  <a:srgbClr val="000000">
                    <a:alpha val="65000"/>
                  </a:srgbClr>
                </a:outerShdw>
              </a:effectLst>
            </a:endParaRPr>
          </a:p>
          <a:p>
            <a:pPr marL="457200" indent="-457200">
              <a:buFont typeface="+mj-lt"/>
              <a:buAutoNum type="arabicPeriod"/>
            </a:pPr>
            <a:endParaRPr lang="es-ES_tradnl" sz="2600" b="1" i="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7"/>
            </a:pP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Reconheço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que todos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bens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são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Deus.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Desejo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contratá</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-lo” como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meu</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sócio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dando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meus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dízimos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ofertas por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gratidão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 Ele.</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12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7"/>
            </a:pP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Aceito vestir-me de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acordo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às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normas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cristãs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 recrear-me em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harmonia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vontade</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 Deus. </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endParaRPr lang="es-AR" sz="12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7"/>
            </a:pP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Desejo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partilhar</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outros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Palavra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de Deus 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falar-lhes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da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salvação</a:t>
            </a:r>
            <a:endParaRPr lang="es-AR" sz="12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marL="514350" indent="-514350">
              <a:buFont typeface="+mj-lt"/>
              <a:buAutoNum type="arabicPeriod" startAt="17"/>
            </a:pP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Desejo</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estar entre os vencedores e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viver</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cada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dia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b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com</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uma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 vida </a:t>
            </a:r>
            <a:r>
              <a:rPr lang="es-AR" sz="2600" b="1" i="1" spc="50" dirty="0" err="1">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vitoriosa</a:t>
            </a:r>
            <a:r>
              <a:rPr lang="es-AR" sz="2600" b="1" i="1" spc="50" dirty="0">
                <a:ln w="11430"/>
                <a:gradFill>
                  <a:gsLst>
                    <a:gs pos="25000">
                      <a:srgbClr val="FF0000"/>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83867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Effect transition="in" filter="fade">
                                      <p:cBhvr>
                                        <p:cTn id="11" dur="500"/>
                                        <p:tgtEl>
                                          <p:spTgt spid="5">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Gerhard\Documents\_Estudios Biblicos PPT\30 El secreto de la victoria\Victory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883"/>
          <a:stretch/>
        </p:blipFill>
        <p:spPr bwMode="auto">
          <a:xfrm>
            <a:off x="0" y="-387424"/>
            <a:ext cx="9145934" cy="687747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44016" y="3716324"/>
            <a:ext cx="9396536" cy="2953036"/>
          </a:xfrm>
          <a:prstGeom prst="rect">
            <a:avLst/>
          </a:prstGeom>
          <a:solidFill>
            <a:srgbClr val="FFFFFF">
              <a:alpha val="50196"/>
            </a:srgbClr>
          </a:solidFill>
          <a:ln>
            <a:noFill/>
          </a:ln>
          <a:effectLst>
            <a:softEdge rad="63500"/>
          </a:effec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5400" b="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5400" b="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por </a:t>
            </a:r>
            <a:r>
              <a:rPr lang="es-ES" sz="5400" b="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fazeres</a:t>
            </a:r>
            <a: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 de </a:t>
            </a:r>
            <a:r>
              <a:rPr lang="es-ES" sz="5400" b="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mim</a:t>
            </a:r>
            <a:b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err="1">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um</a:t>
            </a:r>
            <a:r>
              <a:rPr lang="es-ES" sz="54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rPr>
              <a:t> Vencedor!</a:t>
            </a:r>
            <a:endParaRPr lang="es-ES" sz="6600" b="1" spc="50" dirty="0">
              <a:ln w="11430"/>
              <a:gradFill>
                <a:gsLst>
                  <a:gs pos="0">
                    <a:srgbClr val="FFF200"/>
                  </a:gs>
                  <a:gs pos="45000">
                    <a:srgbClr val="FF7A00"/>
                  </a:gs>
                  <a:gs pos="70000">
                    <a:srgbClr val="FF0300"/>
                  </a:gs>
                  <a:gs pos="100000">
                    <a:srgbClr val="4D0808"/>
                  </a:gs>
                </a:gsLst>
                <a:lin ang="5400000" scaled="0"/>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30 El secreto de la victoria\mzl.ntmfobv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 y="-15207"/>
            <a:ext cx="9142276" cy="687320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1627884" y="4869738"/>
            <a:ext cx="7120580" cy="2123658"/>
          </a:xfrm>
          <a:prstGeom prst="rect">
            <a:avLst/>
          </a:prstGeom>
        </p:spPr>
        <p:txBody>
          <a:bodyPr wrap="square">
            <a:spAutoFit/>
          </a:bodyPr>
          <a:lstStyle/>
          <a:p>
            <a:pPr algn="r"/>
            <a:r>
              <a:rPr lang="es-AR" sz="6600" b="1" dirty="0">
                <a:ln w="17780" cmpd="sng">
                  <a:solidFill>
                    <a:srgbClr val="FFFFFF"/>
                  </a:solidFill>
                  <a:prstDash val="solid"/>
                  <a:miter lim="800000"/>
                </a:ln>
                <a:gradFill flip="none" rotWithShape="1">
                  <a:gsLst>
                    <a:gs pos="11000">
                      <a:schemeClr val="tx1"/>
                    </a:gs>
                    <a:gs pos="39000">
                      <a:srgbClr val="FF0000">
                        <a:shade val="30000"/>
                        <a:satMod val="115000"/>
                      </a:srgbClr>
                    </a:gs>
                    <a:gs pos="53000">
                      <a:srgbClr val="FF0000">
                        <a:shade val="67500"/>
                        <a:satMod val="115000"/>
                      </a:srgbClr>
                    </a:gs>
                    <a:gs pos="85000">
                      <a:schemeClr val="bg1"/>
                    </a:gs>
                    <a:gs pos="75000">
                      <a:srgbClr val="FF0000">
                        <a:shade val="100000"/>
                        <a:satMod val="115000"/>
                      </a:srgbClr>
                    </a:gs>
                  </a:gsLst>
                  <a:lin ang="16200000" scaled="1"/>
                  <a:tileRect/>
                </a:gradFill>
                <a:effectLst>
                  <a:outerShdw blurRad="50800" algn="tl" rotWithShape="0">
                    <a:srgbClr val="000000"/>
                  </a:outerShdw>
                  <a:reflection blurRad="6350" stA="28000" endPos="30000" dir="5400000" sy="-100000" algn="bl" rotWithShape="0"/>
                </a:effectLst>
                <a:latin typeface="Futura-CondensedExtraBold-Itali" pitchFamily="2" charset="0"/>
                <a:cs typeface="Aharoni" pitchFamily="2" charset="-79"/>
              </a:rPr>
              <a:t>DOZE SEGREDOS PARA TRIUNFAR</a:t>
            </a:r>
          </a:p>
        </p:txBody>
      </p:sp>
    </p:spTree>
    <p:extLst>
      <p:ext uri="{BB962C8B-B14F-4D97-AF65-F5344CB8AC3E}">
        <p14:creationId xmlns:p14="http://schemas.microsoft.com/office/powerpoint/2010/main" val="2410336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rhard\Documents\_Estudios Biblicos PPT\30 El secreto de la victoria\+ETC_III_TIPS_v01.jpg"/>
          <p:cNvPicPr>
            <a:picLocks noChangeAspect="1" noChangeArrowheads="1"/>
          </p:cNvPicPr>
          <p:nvPr/>
        </p:nvPicPr>
        <p:blipFill rotWithShape="1">
          <a:blip r:embed="rId3">
            <a:extLst>
              <a:ext uri="{28A0092B-C50C-407E-A947-70E740481C1C}">
                <a14:useLocalDpi xmlns:a14="http://schemas.microsoft.com/office/drawing/2010/main" val="0"/>
              </a:ext>
            </a:extLst>
          </a:blip>
          <a:srcRect l="2607" r="2976"/>
          <a:stretch/>
        </p:blipFill>
        <p:spPr bwMode="auto">
          <a:xfrm>
            <a:off x="0" y="620688"/>
            <a:ext cx="9144000" cy="6237313"/>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647564" y="3957791"/>
            <a:ext cx="7848872" cy="1754326"/>
          </a:xfrm>
          <a:prstGeom prst="rect">
            <a:avLst/>
          </a:prstGeom>
        </p:spPr>
        <p:txBody>
          <a:bodyPr wrap="square">
            <a:spAutoFit/>
          </a:bodyPr>
          <a:lstStyle/>
          <a:p>
            <a:pPr algn="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palavras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se dirige Deus a ti?</a:t>
            </a:r>
            <a:endParaRPr lang="es-ES"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p:txBody>
      </p:sp>
      <p:sp>
        <p:nvSpPr>
          <p:cNvPr id="2" name="1 Rectángulo"/>
          <p:cNvSpPr/>
          <p:nvPr/>
        </p:nvSpPr>
        <p:spPr>
          <a:xfrm>
            <a:off x="503548" y="428038"/>
            <a:ext cx="6984776" cy="163121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 Dar 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Jesus</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o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coração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e aceitar 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salvação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ou</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seja</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 </a:t>
            </a:r>
            <a:r>
              <a:rPr lang="es-ES_tradnl"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justificação</a:t>
            </a:r>
            <a:r>
              <a:rPr lang="es-ES_tradnl"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s-ES_tradnl"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(Romanos 5:1). </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2902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30 El secreto de la victoria\+ETC_III_TIPS_v01.jpg"/>
          <p:cNvPicPr>
            <a:picLocks noChangeAspect="1" noChangeArrowheads="1"/>
          </p:cNvPicPr>
          <p:nvPr/>
        </p:nvPicPr>
        <p:blipFill rotWithShape="1">
          <a:blip r:embed="rId5">
            <a:extLst>
              <a:ext uri="{28A0092B-C50C-407E-A947-70E740481C1C}">
                <a14:useLocalDpi xmlns:a14="http://schemas.microsoft.com/office/drawing/2010/main" val="0"/>
              </a:ext>
            </a:extLst>
          </a:blip>
          <a:srcRect l="2607" r="2976"/>
          <a:stretch/>
        </p:blipFill>
        <p:spPr bwMode="auto">
          <a:xfrm>
            <a:off x="3385066" y="1920344"/>
            <a:ext cx="6624228" cy="4968172"/>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657270"/>
            <a:ext cx="7416824" cy="21236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Dá</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coração</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teus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olhos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observem</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os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meus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caminhos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0" y="5601434"/>
            <a:ext cx="6804756" cy="707886"/>
          </a:xfrm>
          <a:prstGeom prst="rect">
            <a:avLst/>
          </a:prstGeom>
        </p:spPr>
        <p:txBody>
          <a:bodyPr wrap="squar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Provérbios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 23:26</a:t>
            </a:r>
          </a:p>
        </p:txBody>
      </p:sp>
    </p:spTree>
    <p:extLst>
      <p:ext uri="{BB962C8B-B14F-4D97-AF65-F5344CB8AC3E}">
        <p14:creationId xmlns:p14="http://schemas.microsoft.com/office/powerpoint/2010/main" val="25153011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Gerhard\Documents\_Estudios Biblicos PPT\30 El secreto de la victoria\6a00d8341bf7f753ef014e89d692cc970d.jpg"/>
          <p:cNvPicPr>
            <a:picLocks noChangeAspect="1" noChangeArrowheads="1"/>
          </p:cNvPicPr>
          <p:nvPr/>
        </p:nvPicPr>
        <p:blipFill rotWithShape="1">
          <a:blip r:embed="rId3">
            <a:extLst>
              <a:ext uri="{28A0092B-C50C-407E-A947-70E740481C1C}">
                <a14:useLocalDpi xmlns:a14="http://schemas.microsoft.com/office/drawing/2010/main" val="0"/>
              </a:ext>
            </a:extLst>
          </a:blip>
          <a:srcRect l="18539" r="10138"/>
          <a:stretch/>
        </p:blipFill>
        <p:spPr bwMode="auto">
          <a:xfrm>
            <a:off x="0" y="0"/>
            <a:ext cx="9144000" cy="689219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395536" y="3753036"/>
            <a:ext cx="8244916" cy="1754326"/>
          </a:xfrm>
          <a:prstGeom prst="rect">
            <a:avLst/>
          </a:prstGeom>
        </p:spPr>
        <p:txBody>
          <a:bodyPr wrap="square">
            <a:spAutoFit/>
          </a:bodyPr>
          <a:lstStyle/>
          <a:p>
            <a:pPr algn="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O que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disse</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Jesus</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com</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respeito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 </a:t>
            </a:r>
            <a:r>
              <a:rPr lang="es-AR" sz="5400" b="1" dirty="0" err="1">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isto</a:t>
            </a:r>
            <a:r>
              <a:rPr lang="es-AR" sz="5400" b="1" dirty="0">
                <a:ln w="6350" cmpd="sng">
                  <a:solidFill>
                    <a:schemeClr val="accent1">
                      <a:lumMod val="75000"/>
                    </a:schemeClr>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 </a:t>
            </a:r>
          </a:p>
        </p:txBody>
      </p:sp>
      <p:sp>
        <p:nvSpPr>
          <p:cNvPr id="2" name="1 Rectángulo"/>
          <p:cNvSpPr/>
          <p:nvPr/>
        </p:nvSpPr>
        <p:spPr>
          <a:xfrm>
            <a:off x="503548" y="428038"/>
            <a:ext cx="6984776"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 Colocar Deus em </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primeiro</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lugar. </a:t>
            </a:r>
            <a:endParaRPr lang="es-AR"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493977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C:\Users\Gerhard\Documents\_Estudios Biblicos PPT\30 El secreto de la victoria\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30 El secreto de la victoria\6a00d8341bf7f753ef014e89d692cc970d.jpg"/>
          <p:cNvPicPr>
            <a:picLocks noChangeAspect="1" noChangeArrowheads="1"/>
          </p:cNvPicPr>
          <p:nvPr/>
        </p:nvPicPr>
        <p:blipFill rotWithShape="1">
          <a:blip r:embed="rId4">
            <a:extLst>
              <a:ext uri="{28A0092B-C50C-407E-A947-70E740481C1C}">
                <a14:useLocalDpi xmlns:a14="http://schemas.microsoft.com/office/drawing/2010/main" val="0"/>
              </a:ext>
            </a:extLst>
          </a:blip>
          <a:srcRect l="18539" r="10138"/>
          <a:stretch/>
        </p:blipFill>
        <p:spPr bwMode="auto">
          <a:xfrm>
            <a:off x="1979712" y="1952836"/>
            <a:ext cx="7272300" cy="548141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pic>
        <p:nvPicPr>
          <p:cNvPr id="5" name="Picture 3" descr="C:\Users\Gerhard\Documents\_Estudios Biblicos PPT\29 La verdadera belleza\esquin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834" y="3104964"/>
            <a:ext cx="11664497" cy="3753037"/>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55177" y="664242"/>
            <a:ext cx="7416824" cy="280076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“Mas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buscai</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primeiro</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reino de Deus, e a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justiça</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todas estas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coisas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vos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serão</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acrescentadas</a:t>
            </a:r>
            <a:r>
              <a:rPr lang="es-AR" sz="4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0" y="5601434"/>
            <a:ext cx="6012160" cy="707886"/>
          </a:xfrm>
          <a:prstGeom prst="rect">
            <a:avLst/>
          </a:prstGeom>
        </p:spPr>
        <p:txBody>
          <a:bodyPr wrap="squar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reflection blurRad="6350" stA="55000" endA="300" endPos="45500" dir="5400000" sy="-100000" algn="bl" rotWithShape="0"/>
                </a:effectLst>
              </a:rPr>
              <a:t>Mateus 6:33</a:t>
            </a:r>
          </a:p>
        </p:txBody>
      </p:sp>
    </p:spTree>
    <p:extLst>
      <p:ext uri="{BB962C8B-B14F-4D97-AF65-F5344CB8AC3E}">
        <p14:creationId xmlns:p14="http://schemas.microsoft.com/office/powerpoint/2010/main" val="5010855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10777&quot;&gt;&lt;object type=&quot;3&quot; unique_id=&quot;10779&quot;&gt;&lt;property id=&quot;20148&quot; value=&quot;5&quot;/&gt;&lt;property id=&quot;20300&quot; value=&quot;Diapositiva 2&quot;/&gt;&lt;property id=&quot;20307&quot; value=&quot;316&quot;/&gt;&lt;/object&gt;&lt;object type=&quot;3&quot; unique_id=&quot;10780&quot;&gt;&lt;property id=&quot;20148&quot; value=&quot;5&quot;/&gt;&lt;property id=&quot;20300&quot; value=&quot;Diapositiva 3&quot;/&gt;&lt;property id=&quot;20307&quot; value=&quot;319&quot;/&gt;&lt;/object&gt;&lt;object type=&quot;3&quot; unique_id=&quot;10781&quot;&gt;&lt;property id=&quot;20148&quot; value=&quot;5&quot;/&gt;&lt;property id=&quot;20300&quot; value=&quot;Diapositiva 4&quot;/&gt;&lt;property id=&quot;20307&quot; value=&quot;547&quot;/&gt;&lt;/object&gt;&lt;object type=&quot;3&quot; unique_id=&quot;10782&quot;&gt;&lt;property id=&quot;20148&quot; value=&quot;5&quot;/&gt;&lt;property id=&quot;20300&quot; value=&quot;Diapositiva 5&quot;/&gt;&lt;property id=&quot;20307&quot; value=&quot;548&quot;/&gt;&lt;/object&gt;&lt;object type=&quot;3&quot; unique_id=&quot;10783&quot;&gt;&lt;property id=&quot;20148&quot; value=&quot;5&quot;/&gt;&lt;property id=&quot;20300&quot; value=&quot;Diapositiva 6&quot;/&gt;&lt;property id=&quot;20307&quot; value=&quot;502&quot;/&gt;&lt;/object&gt;&lt;object type=&quot;3&quot; unique_id=&quot;10784&quot;&gt;&lt;property id=&quot;20148&quot; value=&quot;5&quot;/&gt;&lt;property id=&quot;20300&quot; value=&quot;Diapositiva 7&quot;/&gt;&lt;property id=&quot;20307&quot; value=&quot;596&quot;/&gt;&lt;/object&gt;&lt;object type=&quot;3&quot; unique_id=&quot;10785&quot;&gt;&lt;property id=&quot;20148&quot; value=&quot;5&quot;/&gt;&lt;property id=&quot;20300&quot; value=&quot;Diapositiva 8&quot;/&gt;&lt;property id=&quot;20307&quot; value=&quot;598&quot;/&gt;&lt;/object&gt;&lt;object type=&quot;3&quot; unique_id=&quot;10786&quot;&gt;&lt;property id=&quot;20148&quot; value=&quot;5&quot;/&gt;&lt;property id=&quot;20300&quot; value=&quot;Diapositiva 9&quot;/&gt;&lt;property id=&quot;20307&quot; value=&quot;599&quot;/&gt;&lt;/object&gt;&lt;object type=&quot;3&quot; unique_id=&quot;10787&quot;&gt;&lt;property id=&quot;20148&quot; value=&quot;5&quot;/&gt;&lt;property id=&quot;20300&quot; value=&quot;Diapositiva 10&quot;/&gt;&lt;property id=&quot;20307&quot; value=&quot;600&quot;/&gt;&lt;/object&gt;&lt;object type=&quot;3&quot; unique_id=&quot;10788&quot;&gt;&lt;property id=&quot;20148&quot; value=&quot;5&quot;/&gt;&lt;property id=&quot;20300&quot; value=&quot;Diapositiva 11&quot;/&gt;&lt;property id=&quot;20307&quot; value=&quot;601&quot;/&gt;&lt;/object&gt;&lt;object type=&quot;3&quot; unique_id=&quot;10789&quot;&gt;&lt;property id=&quot;20148&quot; value=&quot;5&quot;/&gt;&lt;property id=&quot;20300&quot; value=&quot;Diapositiva 12&quot;/&gt;&lt;property id=&quot;20307&quot; value=&quot;602&quot;/&gt;&lt;/object&gt;&lt;object type=&quot;3&quot; unique_id=&quot;10790&quot;&gt;&lt;property id=&quot;20148&quot; value=&quot;5&quot;/&gt;&lt;property id=&quot;20300&quot; value=&quot;Diapositiva 13&quot;/&gt;&lt;property id=&quot;20307&quot; value=&quot;603&quot;/&gt;&lt;/object&gt;&lt;object type=&quot;3&quot; unique_id=&quot;10791&quot;&gt;&lt;property id=&quot;20148&quot; value=&quot;5&quot;/&gt;&lt;property id=&quot;20300&quot; value=&quot;Diapositiva 14&quot;/&gt;&lt;property id=&quot;20307&quot; value=&quot;604&quot;/&gt;&lt;/object&gt;&lt;object type=&quot;3&quot; unique_id=&quot;10792&quot;&gt;&lt;property id=&quot;20148&quot; value=&quot;5&quot;/&gt;&lt;property id=&quot;20300&quot; value=&quot;Diapositiva 15&quot;/&gt;&lt;property id=&quot;20307&quot; value=&quot;605&quot;/&gt;&lt;/object&gt;&lt;object type=&quot;3&quot; unique_id=&quot;10793&quot;&gt;&lt;property id=&quot;20148&quot; value=&quot;5&quot;/&gt;&lt;property id=&quot;20300&quot; value=&quot;Diapositiva 16&quot;/&gt;&lt;property id=&quot;20307&quot; value=&quot;606&quot;/&gt;&lt;/object&gt;&lt;object type=&quot;3&quot; unique_id=&quot;10794&quot;&gt;&lt;property id=&quot;20148&quot; value=&quot;5&quot;/&gt;&lt;property id=&quot;20300&quot; value=&quot;Diapositiva 17&quot;/&gt;&lt;property id=&quot;20307&quot; value=&quot;607&quot;/&gt;&lt;/object&gt;&lt;object type=&quot;3&quot; unique_id=&quot;10795&quot;&gt;&lt;property id=&quot;20148&quot; value=&quot;5&quot;/&gt;&lt;property id=&quot;20300&quot; value=&quot;Diapositiva 18&quot;/&gt;&lt;property id=&quot;20307&quot; value=&quot;608&quot;/&gt;&lt;/object&gt;&lt;object type=&quot;3&quot; unique_id=&quot;10796&quot;&gt;&lt;property id=&quot;20148&quot; value=&quot;5&quot;/&gt;&lt;property id=&quot;20300&quot; value=&quot;Diapositiva 19&quot;/&gt;&lt;property id=&quot;20307&quot; value=&quot;609&quot;/&gt;&lt;/object&gt;&lt;object type=&quot;3&quot; unique_id=&quot;10797&quot;&gt;&lt;property id=&quot;20148&quot; value=&quot;5&quot;/&gt;&lt;property id=&quot;20300&quot; value=&quot;Diapositiva 20&quot;/&gt;&lt;property id=&quot;20307&quot; value=&quot;610&quot;/&gt;&lt;/object&gt;&lt;object type=&quot;3&quot; unique_id=&quot;10798&quot;&gt;&lt;property id=&quot;20148&quot; value=&quot;5&quot;/&gt;&lt;property id=&quot;20300&quot; value=&quot;Diapositiva 21&quot;/&gt;&lt;property id=&quot;20307&quot; value=&quot;611&quot;/&gt;&lt;/object&gt;&lt;object type=&quot;3&quot; unique_id=&quot;10799&quot;&gt;&lt;property id=&quot;20148&quot; value=&quot;5&quot;/&gt;&lt;property id=&quot;20300&quot; value=&quot;Diapositiva 22&quot;/&gt;&lt;property id=&quot;20307&quot; value=&quot;612&quot;/&gt;&lt;/object&gt;&lt;object type=&quot;3&quot; unique_id=&quot;10800&quot;&gt;&lt;property id=&quot;20148&quot; value=&quot;5&quot;/&gt;&lt;property id=&quot;20300&quot; value=&quot;Diapositiva 23&quot;/&gt;&lt;property id=&quot;20307&quot; value=&quot;613&quot;/&gt;&lt;/object&gt;&lt;object type=&quot;3&quot; unique_id=&quot;10801&quot;&gt;&lt;property id=&quot;20148&quot; value=&quot;5&quot;/&gt;&lt;property id=&quot;20300&quot; value=&quot;Diapositiva 24&quot;/&gt;&lt;property id=&quot;20307&quot; value=&quot;623&quot;/&gt;&lt;/object&gt;&lt;object type=&quot;3&quot; unique_id=&quot;10802&quot;&gt;&lt;property id=&quot;20148&quot; value=&quot;5&quot;/&gt;&lt;property id=&quot;20300&quot; value=&quot;Diapositiva 25&quot;/&gt;&lt;property id=&quot;20307&quot; value=&quot;624&quot;/&gt;&lt;/object&gt;&lt;object type=&quot;3&quot; unique_id=&quot;10803&quot;&gt;&lt;property id=&quot;20148&quot; value=&quot;5&quot;/&gt;&lt;property id=&quot;20300&quot; value=&quot;Diapositiva 26&quot;/&gt;&lt;property id=&quot;20307&quot; value=&quot;614&quot;/&gt;&lt;/object&gt;&lt;object type=&quot;3&quot; unique_id=&quot;10804&quot;&gt;&lt;property id=&quot;20148&quot; value=&quot;5&quot;/&gt;&lt;property id=&quot;20300&quot; value=&quot;Diapositiva 27&quot;/&gt;&lt;property id=&quot;20307&quot; value=&quot;615&quot;/&gt;&lt;/object&gt;&lt;object type=&quot;3&quot; unique_id=&quot;10805&quot;&gt;&lt;property id=&quot;20148&quot; value=&quot;5&quot;/&gt;&lt;property id=&quot;20300&quot; value=&quot;Diapositiva 28&quot;/&gt;&lt;property id=&quot;20307&quot; value=&quot;616&quot;/&gt;&lt;/object&gt;&lt;object type=&quot;3&quot; unique_id=&quot;10806&quot;&gt;&lt;property id=&quot;20148&quot; value=&quot;5&quot;/&gt;&lt;property id=&quot;20300&quot; value=&quot;Diapositiva 29&quot;/&gt;&lt;property id=&quot;20307&quot; value=&quot;617&quot;/&gt;&lt;/object&gt;&lt;object type=&quot;3&quot; unique_id=&quot;10807&quot;&gt;&lt;property id=&quot;20148&quot; value=&quot;5&quot;/&gt;&lt;property id=&quot;20300&quot; value=&quot;Diapositiva 30&quot;/&gt;&lt;property id=&quot;20307&quot; value=&quot;618&quot;/&gt;&lt;/object&gt;&lt;object type=&quot;3&quot; unique_id=&quot;10808&quot;&gt;&lt;property id=&quot;20148&quot; value=&quot;5&quot;/&gt;&lt;property id=&quot;20300&quot; value=&quot;Diapositiva 31&quot;/&gt;&lt;property id=&quot;20307&quot; value=&quot;558&quot;/&gt;&lt;/object&gt;&lt;object type=&quot;3&quot; unique_id=&quot;10809&quot;&gt;&lt;property id=&quot;20148&quot; value=&quot;5&quot;/&gt;&lt;property id=&quot;20300&quot; value=&quot;Diapositiva 32&quot;/&gt;&lt;property id=&quot;20307&quot; value=&quot;559&quot;/&gt;&lt;/object&gt;&lt;object type=&quot;3&quot; unique_id=&quot;10810&quot;&gt;&lt;property id=&quot;20148&quot; value=&quot;5&quot;/&gt;&lt;property id=&quot;20300&quot; value=&quot;Diapositiva 33&quot;/&gt;&lt;property id=&quot;20307&quot; value=&quot;560&quot;/&gt;&lt;/object&gt;&lt;object type=&quot;3&quot; unique_id=&quot;10811&quot;&gt;&lt;property id=&quot;20148&quot; value=&quot;5&quot;/&gt;&lt;property id=&quot;20300&quot; value=&quot;Diapositiva 34&quot;/&gt;&lt;property id=&quot;20307&quot; value=&quot;619&quot;/&gt;&lt;/object&gt;&lt;object type=&quot;3&quot; unique_id=&quot;10812&quot;&gt;&lt;property id=&quot;20148&quot; value=&quot;5&quot;/&gt;&lt;property id=&quot;20300&quot; value=&quot;Diapositiva 35&quot;/&gt;&lt;property id=&quot;20307&quot; value=&quot;563&quot;/&gt;&lt;/object&gt;&lt;object type=&quot;3&quot; unique_id=&quot;10813&quot;&gt;&lt;property id=&quot;20148&quot; value=&quot;5&quot;/&gt;&lt;property id=&quot;20300&quot; value=&quot;Diapositiva 36&quot;/&gt;&lt;property id=&quot;20307&quot; value=&quot;620&quot;/&gt;&lt;/object&gt;&lt;object type=&quot;3&quot; unique_id=&quot;10814&quot;&gt;&lt;property id=&quot;20148&quot; value=&quot;5&quot;/&gt;&lt;property id=&quot;20300&quot; value=&quot;Diapositiva 37&quot;/&gt;&lt;property id=&quot;20307&quot; value=&quot;621&quot;/&gt;&lt;/object&gt;&lt;object type=&quot;3&quot; unique_id=&quot;10815&quot;&gt;&lt;property id=&quot;20148&quot; value=&quot;5&quot;/&gt;&lt;property id=&quot;20300&quot; value=&quot;Diapositiva 38&quot;/&gt;&lt;property id=&quot;20307&quot; value=&quot;561&quot;/&gt;&lt;/object&gt;&lt;object type=&quot;3&quot; unique_id=&quot;10816&quot;&gt;&lt;property id=&quot;20148&quot; value=&quot;5&quot;/&gt;&lt;property id=&quot;20300&quot; value=&quot;Diapositiva 39&quot;/&gt;&lt;property id=&quot;20307&quot; value=&quot;582&quot;/&gt;&lt;/object&gt;&lt;object type=&quot;3&quot; unique_id=&quot;10817&quot;&gt;&lt;property id=&quot;20148&quot; value=&quot;5&quot;/&gt;&lt;property id=&quot;20300&quot; value=&quot;Diapositiva 40&quot;/&gt;&lt;property id=&quot;20307&quot; value=&quot;583&quot;/&gt;&lt;/object&gt;&lt;object type=&quot;3&quot; unique_id=&quot;10818&quot;&gt;&lt;property id=&quot;20148&quot; value=&quot;5&quot;/&gt;&lt;property id=&quot;20300&quot; value=&quot;Diapositiva 41&quot;/&gt;&lt;property id=&quot;20307&quot; value=&quot;625&quot;/&gt;&lt;/object&gt;&lt;object type=&quot;3&quot; unique_id=&quot;10819&quot;&gt;&lt;property id=&quot;20148&quot; value=&quot;5&quot;/&gt;&lt;property id=&quot;20300&quot; value=&quot;Diapositiva 42&quot;/&gt;&lt;property id=&quot;20307&quot; value=&quot;626&quot;/&gt;&lt;/object&gt;&lt;object type=&quot;3&quot; unique_id=&quot;10820&quot;&gt;&lt;property id=&quot;20148&quot; value=&quot;5&quot;/&gt;&lt;property id=&quot;20300&quot; value=&quot;Diapositiva 43&quot;/&gt;&lt;property id=&quot;20307&quot; value=&quot;627&quot;/&gt;&lt;/object&gt;&lt;object type=&quot;3&quot; unique_id=&quot;10821&quot;&gt;&lt;property id=&quot;20148&quot; value=&quot;5&quot;/&gt;&lt;property id=&quot;20300&quot; value=&quot;Diapositiva 44&quot;/&gt;&lt;property id=&quot;20307&quot; value=&quot;497&quot;/&gt;&lt;/object&gt;&lt;object type=&quot;3&quot; unique_id=&quot;10822&quot;&gt;&lt;property id=&quot;20148&quot; value=&quot;5&quot;/&gt;&lt;property id=&quot;20300&quot; value=&quot;Diapositiva 45&quot;/&gt;&lt;property id=&quot;20307&quot; value=&quot;318&quot;/&gt;&lt;/object&gt;&lt;object type=&quot;3&quot; unique_id=&quot;10823&quot;&gt;&lt;property id=&quot;20148&quot; value=&quot;5&quot;/&gt;&lt;property id=&quot;20300&quot; value=&quot;Diapositiva 46&quot;/&gt;&lt;property id=&quot;20307&quot; value=&quot;408&quot;/&gt;&lt;/object&gt;&lt;object type=&quot;3&quot; unique_id=&quot;11446&quot;&gt;&lt;property id=&quot;20148&quot; value=&quot;5&quot;/&gt;&lt;property id=&quot;20300&quot; value=&quot;Diapositiva 1&quot;/&gt;&lt;property id=&quot;20307&quot; value=&quot;628&quot;/&gt;&lt;/object&gt;&lt;/object&gt;&lt;object type=&quot;8&quot; unique_id=&quot;10871&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32315</TotalTime>
  <Words>4440</Words>
  <Application>Microsoft Office PowerPoint</Application>
  <PresentationFormat>Presentación en pantalla (4:3)</PresentationFormat>
  <Paragraphs>327</Paragraphs>
  <Slides>44</Slides>
  <Notes>44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44</vt:i4>
      </vt:variant>
    </vt:vector>
  </HeadingPairs>
  <TitlesOfParts>
    <vt:vector size="54" baseType="lpstr">
      <vt:lpstr>Impact</vt:lpstr>
      <vt:lpstr>Trajan Pro</vt:lpstr>
      <vt:lpstr>Calibri</vt:lpstr>
      <vt:lpstr>Swis721 Blk BT</vt:lpstr>
      <vt:lpstr>Wingdings</vt:lpstr>
      <vt:lpstr>Arial</vt:lpstr>
      <vt:lpstr>Trajan</vt:lpstr>
      <vt:lpstr>Nueva Std</vt:lpstr>
      <vt:lpstr>Futura-CondensedExtraBold-Itali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861</cp:revision>
  <dcterms:created xsi:type="dcterms:W3CDTF">2013-10-02T01:22:09Z</dcterms:created>
  <dcterms:modified xsi:type="dcterms:W3CDTF">2022-01-20T14:12:26Z</dcterms:modified>
</cp:coreProperties>
</file>