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207" r:id="rId1"/>
  </p:sldMasterIdLst>
  <p:notesMasterIdLst>
    <p:notesMasterId r:id="rId30"/>
  </p:notesMasterIdLst>
  <p:sldIdLst>
    <p:sldId id="305" r:id="rId2"/>
    <p:sldId id="323" r:id="rId3"/>
    <p:sldId id="256" r:id="rId4"/>
    <p:sldId id="257" r:id="rId5"/>
    <p:sldId id="259" r:id="rId6"/>
    <p:sldId id="260" r:id="rId7"/>
    <p:sldId id="261" r:id="rId8"/>
    <p:sldId id="262" r:id="rId9"/>
    <p:sldId id="263" r:id="rId10"/>
    <p:sldId id="264" r:id="rId11"/>
    <p:sldId id="265" r:id="rId12"/>
    <p:sldId id="266" r:id="rId13"/>
    <p:sldId id="267" r:id="rId14"/>
    <p:sldId id="306" r:id="rId15"/>
    <p:sldId id="268" r:id="rId16"/>
    <p:sldId id="308" r:id="rId17"/>
    <p:sldId id="307" r:id="rId18"/>
    <p:sldId id="297" r:id="rId19"/>
    <p:sldId id="272" r:id="rId20"/>
    <p:sldId id="318" r:id="rId21"/>
    <p:sldId id="301" r:id="rId22"/>
    <p:sldId id="302" r:id="rId23"/>
    <p:sldId id="321" r:id="rId24"/>
    <p:sldId id="322" r:id="rId25"/>
    <p:sldId id="325" r:id="rId26"/>
    <p:sldId id="326" r:id="rId27"/>
    <p:sldId id="327" r:id="rId28"/>
    <p:sldId id="324"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20000"/>
    <a:srgbClr val="BEDCF8"/>
    <a:srgbClr val="68AEEE"/>
    <a:srgbClr val="FF66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50370" autoAdjust="0"/>
  </p:normalViewPr>
  <p:slideViewPr>
    <p:cSldViewPr snapToGrid="0">
      <p:cViewPr varScale="1">
        <p:scale>
          <a:sx n="36" d="100"/>
          <a:sy n="36" d="100"/>
        </p:scale>
        <p:origin x="2058"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13/09/2023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Day 1</a:t>
            </a:r>
          </a:p>
          <a:p>
            <a:r>
              <a:rPr lang="en-US" dirty="0" smtClean="0"/>
              <a:t>The Great Treasure</a:t>
            </a:r>
          </a:p>
          <a:p>
            <a:endParaRPr lang="en-US" dirty="0" smtClean="0"/>
          </a:p>
          <a:p>
            <a:r>
              <a:rPr lang="en-US" dirty="0" smtClean="0"/>
              <a:t>Biblical Reference: 	Hebrews 4:12, 2 Timothy 3:16-17, Psalms 119:105, </a:t>
            </a:r>
          </a:p>
          <a:p>
            <a:r>
              <a:rPr lang="en-US" dirty="0" smtClean="0"/>
              <a:t>				Psalms 18:30, John 8:31-36.</a:t>
            </a:r>
          </a:p>
          <a:p>
            <a:r>
              <a:rPr lang="en-US" dirty="0" smtClean="0"/>
              <a:t>Main theme or Lesson: The Bible is a treasure trove of teachings to me.</a:t>
            </a:r>
          </a:p>
          <a:p>
            <a:r>
              <a:rPr lang="en-US" dirty="0" smtClean="0"/>
              <a:t>Bible Story: Bible.</a:t>
            </a:r>
          </a:p>
          <a:p>
            <a:r>
              <a:rPr lang="en-US" dirty="0" smtClean="0"/>
              <a:t>Specific Objectives:</a:t>
            </a:r>
          </a:p>
          <a:p>
            <a:r>
              <a:rPr lang="en-US" dirty="0" smtClean="0"/>
              <a:t>That the children may:</a:t>
            </a:r>
          </a:p>
          <a:p>
            <a:r>
              <a:rPr lang="en-US" dirty="0" smtClean="0"/>
              <a:t>Learn that God has given us the Bible as a treasure for us to discover.</a:t>
            </a:r>
          </a:p>
          <a:p>
            <a:r>
              <a:rPr lang="en-US" dirty="0" smtClean="0"/>
              <a:t>Feel the desire to discover the treasures that the Bible has for us.</a:t>
            </a:r>
          </a:p>
          <a:p>
            <a:r>
              <a:rPr lang="en-US" dirty="0" smtClean="0"/>
              <a:t>Decide to discover the treasures that the Bible has.</a:t>
            </a:r>
          </a:p>
          <a:p>
            <a:endParaRPr lang="en-US" dirty="0" smtClean="0"/>
          </a:p>
          <a:p>
            <a:r>
              <a:rPr lang="en-US" dirty="0" smtClean="0"/>
              <a:t>Memory Verse</a:t>
            </a:r>
          </a:p>
          <a:p>
            <a:r>
              <a:rPr lang="en-US" dirty="0" smtClean="0"/>
              <a:t>Psalms 119:105 “Thy word is a lamp unto my feet, and a light unto my path.” </a:t>
            </a:r>
          </a:p>
          <a:p>
            <a:r>
              <a:rPr lang="en-US" dirty="0" smtClean="0"/>
              <a:t>Materials</a:t>
            </a:r>
          </a:p>
          <a:p>
            <a:r>
              <a:rPr lang="en-US" dirty="0" smtClean="0"/>
              <a:t>1.	Coloring pages for the lesson.</a:t>
            </a:r>
          </a:p>
          <a:p>
            <a:r>
              <a:rPr lang="en-US" dirty="0" smtClean="0"/>
              <a:t>2.	Theme song of the day and memory verse in illustrative pictures.</a:t>
            </a:r>
          </a:p>
          <a:p>
            <a:r>
              <a:rPr lang="en-US" dirty="0" smtClean="0"/>
              <a:t>3.	Illustrative materials for the time of prayer.</a:t>
            </a:r>
          </a:p>
          <a:p>
            <a:r>
              <a:rPr lang="en-US" dirty="0" smtClean="0"/>
              <a:t>4.	Craft activity with the memory verse of the day for each child to take home.</a:t>
            </a:r>
          </a:p>
          <a:p>
            <a:r>
              <a:rPr lang="en-US" dirty="0" smtClean="0"/>
              <a:t>5.	Materials for craft activities.</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For example, your mother may ask you to write a message for your aunt. If she dictates the message to you, who is the author of the message? You or your mother? You wrote the message, but the message was sent by your mother.  This is why the prophets wrote the Bible- because God told them to write His message. </a:t>
            </a:r>
          </a:p>
          <a:p>
            <a:r>
              <a:rPr lang="en-US" sz="1200" kern="1200" dirty="0" smtClean="0">
                <a:solidFill>
                  <a:schemeClr val="tx1"/>
                </a:solidFill>
                <a:effectLst/>
                <a:latin typeface="+mn-lt"/>
                <a:ea typeface="+mn-ea"/>
                <a:cs typeface="+mn-cs"/>
              </a:rPr>
              <a:t>It also says that the Bible is useful for reproof, which means that it corrects us when we are wrong. For example, the Bible says that we should not lie. So when you learn that you should not lie, you stop doing it and when you want to do it, you remember what the Bible says about it and you decide not to do it anymore.</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10253260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In Psalms 119:105, the Bible tells us something important: “Thy word is a lamp unto my feet, and a light unto my path.” The Bible is like a light that helps us to see how we should live better. It is the light that tells us what we should do and how we should live in this life. </a:t>
            </a:r>
          </a:p>
          <a:p>
            <a:r>
              <a:rPr lang="en-US" sz="1200" kern="1200" dirty="0" smtClean="0">
                <a:solidFill>
                  <a:schemeClr val="tx1"/>
                </a:solidFill>
                <a:effectLst/>
                <a:latin typeface="+mn-lt"/>
                <a:ea typeface="+mn-ea"/>
                <a:cs typeface="+mn-cs"/>
              </a:rPr>
              <a:t>Isn’t that wonderful? </a:t>
            </a:r>
          </a:p>
          <a:p>
            <a:r>
              <a:rPr lang="en-US" sz="1200" kern="1200" dirty="0" smtClean="0">
                <a:solidFill>
                  <a:schemeClr val="tx1"/>
                </a:solidFill>
                <a:effectLst/>
                <a:latin typeface="+mn-lt"/>
                <a:ea typeface="+mn-ea"/>
                <a:cs typeface="+mn-cs"/>
              </a:rPr>
              <a:t>God’s Book teaches us the true way to be good people. </a:t>
            </a:r>
          </a:p>
          <a:p>
            <a:r>
              <a:rPr lang="en-US" sz="1200" kern="1200" dirty="0" smtClean="0">
                <a:solidFill>
                  <a:schemeClr val="tx1"/>
                </a:solidFill>
                <a:effectLst/>
                <a:latin typeface="+mn-lt"/>
                <a:ea typeface="+mn-ea"/>
                <a:cs typeface="+mn-cs"/>
              </a:rPr>
              <a:t>In it, we can also find promises, stories, and rules that help us at every moment. </a:t>
            </a:r>
          </a:p>
          <a:p>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593614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Hebrews 4:12 says: “For the word of God is quick, and powerful, and sharper than any </a:t>
            </a:r>
            <a:r>
              <a:rPr lang="en-US" sz="1200" kern="1200" dirty="0" err="1" smtClean="0">
                <a:solidFill>
                  <a:schemeClr val="tx1"/>
                </a:solidFill>
                <a:effectLst/>
                <a:latin typeface="+mn-lt"/>
                <a:ea typeface="+mn-ea"/>
                <a:cs typeface="+mn-cs"/>
              </a:rPr>
              <a:t>twoedged</a:t>
            </a:r>
            <a:r>
              <a:rPr lang="en-US" sz="1200" kern="1200" dirty="0" smtClean="0">
                <a:solidFill>
                  <a:schemeClr val="tx1"/>
                </a:solidFill>
                <a:effectLst/>
                <a:latin typeface="+mn-lt"/>
                <a:ea typeface="+mn-ea"/>
                <a:cs typeface="+mn-cs"/>
              </a:rPr>
              <a:t> sword, piercing even to the dividing asunder of soul and spirit, and of the joints and marrow, and is a discerner of the thoughts and intents of the heart.”</a:t>
            </a:r>
          </a:p>
          <a:p>
            <a:r>
              <a:rPr lang="en-US" sz="1200" kern="1200" dirty="0" smtClean="0">
                <a:solidFill>
                  <a:schemeClr val="tx1"/>
                </a:solidFill>
                <a:effectLst/>
                <a:latin typeface="+mn-lt"/>
                <a:ea typeface="+mn-ea"/>
                <a:cs typeface="+mn-cs"/>
              </a:rPr>
              <a:t>Have you ever seen a sword? I’m sure you have, even if only through a picture. Look at this picture. </a:t>
            </a:r>
          </a:p>
          <a:p>
            <a:r>
              <a:rPr lang="en-US" sz="1200" kern="1200" dirty="0" smtClean="0">
                <a:solidFill>
                  <a:schemeClr val="tx1"/>
                </a:solidFill>
                <a:effectLst/>
                <a:latin typeface="+mn-lt"/>
                <a:ea typeface="+mn-ea"/>
                <a:cs typeface="+mn-cs"/>
              </a:rPr>
              <a:t>Yes, this is a sword. Swords are like knives but with a sharp edge on both sides. If you stab something with the sword, it sinks quickly and goes in deep. Because it has a double edge. </a:t>
            </a:r>
          </a:p>
          <a:p>
            <a:r>
              <a:rPr lang="en-US" sz="1200" kern="1200" dirty="0" smtClean="0">
                <a:solidFill>
                  <a:schemeClr val="tx1"/>
                </a:solidFill>
                <a:effectLst/>
                <a:latin typeface="+mn-lt"/>
                <a:ea typeface="+mn-ea"/>
                <a:cs typeface="+mn-cs"/>
              </a:rPr>
              <a:t>The Bible is like a sword because when we read it, it continues to speak to our life.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10826643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For example: you read “</a:t>
            </a:r>
            <a:r>
              <a:rPr lang="en-US" sz="1200" kern="1200" dirty="0" err="1" smtClean="0">
                <a:solidFill>
                  <a:schemeClr val="tx1"/>
                </a:solidFill>
                <a:effectLst/>
                <a:latin typeface="+mn-lt"/>
                <a:ea typeface="+mn-ea"/>
                <a:cs typeface="+mn-cs"/>
              </a:rPr>
              <a:t>Honour</a:t>
            </a:r>
            <a:r>
              <a:rPr lang="en-US" sz="1200" kern="1200" dirty="0" smtClean="0">
                <a:solidFill>
                  <a:schemeClr val="tx1"/>
                </a:solidFill>
                <a:effectLst/>
                <a:latin typeface="+mn-lt"/>
                <a:ea typeface="+mn-ea"/>
                <a:cs typeface="+mn-cs"/>
              </a:rPr>
              <a:t> thy father and thy mother: that thy days may be long upon the land which the Lord thy God giveth thee.” (Exodus 20:12).</a:t>
            </a:r>
          </a:p>
          <a:p>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Aah</a:t>
            </a:r>
            <a:r>
              <a:rPr lang="en-US" sz="1200" kern="1200" dirty="0" smtClean="0">
                <a:solidFill>
                  <a:schemeClr val="tx1"/>
                </a:solidFill>
                <a:effectLst/>
                <a:latin typeface="+mn-lt"/>
                <a:ea typeface="+mn-ea"/>
                <a:cs typeface="+mn-cs"/>
              </a:rPr>
              <a:t>,” you say. “Here God is trying to teach me that I should obey my parents in order to live long. If I obey, I will have a long life.”</a:t>
            </a:r>
          </a:p>
          <a:p>
            <a:r>
              <a:rPr lang="en-US" sz="1200" kern="1200" dirty="0" smtClean="0">
                <a:solidFill>
                  <a:schemeClr val="tx1"/>
                </a:solidFill>
                <a:effectLst/>
                <a:latin typeface="+mn-lt"/>
                <a:ea typeface="+mn-ea"/>
                <a:cs typeface="+mn-cs"/>
              </a:rPr>
              <a:t>Then when you want to disobey, your mind tells you: </a:t>
            </a:r>
          </a:p>
          <a:p>
            <a:r>
              <a:rPr lang="en-US" sz="1200" kern="1200" dirty="0" smtClean="0">
                <a:solidFill>
                  <a:schemeClr val="tx1"/>
                </a:solidFill>
                <a:effectLst/>
                <a:latin typeface="+mn-lt"/>
                <a:ea typeface="+mn-ea"/>
                <a:cs typeface="+mn-cs"/>
              </a:rPr>
              <a:t>-Don’t do it. The Bible taught you this other way. So you obey. </a:t>
            </a:r>
          </a:p>
          <a:p>
            <a:r>
              <a:rPr lang="en-US" sz="1200" kern="1200" dirty="0" smtClean="0">
                <a:solidFill>
                  <a:schemeClr val="tx1"/>
                </a:solidFill>
                <a:effectLst/>
                <a:latin typeface="+mn-lt"/>
                <a:ea typeface="+mn-ea"/>
                <a:cs typeface="+mn-cs"/>
              </a:rPr>
              <a:t>Isn’t it wonderful? </a:t>
            </a:r>
          </a:p>
          <a:p>
            <a:r>
              <a:rPr lang="en-US" sz="1200" kern="1200" dirty="0" smtClean="0">
                <a:solidFill>
                  <a:schemeClr val="tx1"/>
                </a:solidFill>
                <a:effectLst/>
                <a:latin typeface="+mn-lt"/>
                <a:ea typeface="+mn-ea"/>
                <a:cs typeface="+mn-cs"/>
              </a:rPr>
              <a:t>The Bible always teaches us, and through the Holy Spirit, we can remember all the teachings we’ve learned. </a:t>
            </a:r>
          </a:p>
          <a:p>
            <a:r>
              <a:rPr lang="en-US" sz="1200" kern="1200" dirty="0" smtClean="0">
                <a:solidFill>
                  <a:schemeClr val="tx1"/>
                </a:solidFill>
                <a:effectLst/>
                <a:latin typeface="+mn-lt"/>
                <a:ea typeface="+mn-ea"/>
                <a:cs typeface="+mn-cs"/>
              </a:rPr>
              <a:t>Have you ever read the Bible?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1770365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You should read the Bible, because in it you will discover treasures for your life. </a:t>
            </a:r>
          </a:p>
          <a:p>
            <a:r>
              <a:rPr lang="en-US" sz="1200" kern="1200" dirty="0" smtClean="0">
                <a:solidFill>
                  <a:schemeClr val="tx1"/>
                </a:solidFill>
                <a:effectLst/>
                <a:latin typeface="+mn-lt"/>
                <a:ea typeface="+mn-ea"/>
                <a:cs typeface="+mn-cs"/>
              </a:rPr>
              <a:t>John 8:31 says: “Then said Jesus to those Jews which believed on him, If ye continue in my word, then are ye my disciples indeed”. </a:t>
            </a:r>
          </a:p>
          <a:p>
            <a:r>
              <a:rPr lang="en-US" sz="1200" kern="1200" dirty="0" smtClean="0">
                <a:solidFill>
                  <a:schemeClr val="tx1"/>
                </a:solidFill>
                <a:effectLst/>
                <a:latin typeface="+mn-lt"/>
                <a:ea typeface="+mn-ea"/>
                <a:cs typeface="+mn-cs"/>
              </a:rPr>
              <a:t>If we read God’s Word, we can find truths and teachings in it that can bring us freedom. Freedom from what? Freedom from sin. Freedom from all temptations. We will know what to do to do things right and what not to do anymore. </a:t>
            </a:r>
          </a:p>
          <a:p>
            <a:r>
              <a:rPr lang="en-US" sz="1200" kern="1200" dirty="0" smtClean="0">
                <a:solidFill>
                  <a:schemeClr val="tx1"/>
                </a:solidFill>
                <a:effectLst/>
                <a:latin typeface="+mn-lt"/>
                <a:ea typeface="+mn-ea"/>
                <a:cs typeface="+mn-cs"/>
              </a:rPr>
              <a:t>In the Bible we find out how to defend ourselves from sin and how to live with Jesus forever.</a:t>
            </a:r>
          </a:p>
          <a:p>
            <a:r>
              <a:rPr lang="en-US" sz="1200" kern="1200" dirty="0" smtClean="0">
                <a:solidFill>
                  <a:schemeClr val="tx1"/>
                </a:solidFill>
                <a:effectLst/>
                <a:latin typeface="+mn-lt"/>
                <a:ea typeface="+mn-ea"/>
                <a:cs typeface="+mn-cs"/>
              </a:rPr>
              <a:t>Would you like to learn more about the Bible and discover the treasures that God left there?</a:t>
            </a:r>
          </a:p>
          <a:p>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16</a:t>
            </a:fld>
            <a:endParaRPr lang="es-ES"/>
          </a:p>
        </p:txBody>
      </p:sp>
    </p:spTree>
    <p:extLst>
      <p:ext uri="{BB962C8B-B14F-4D97-AF65-F5344CB8AC3E}">
        <p14:creationId xmlns:p14="http://schemas.microsoft.com/office/powerpoint/2010/main" val="2485991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You can ask someone to lend you one, or you can look it up on an adult’s phone or ask your parents to buy you one. If you read it, you will discover great treasures for your life.</a:t>
            </a:r>
          </a:p>
          <a:p>
            <a:r>
              <a:rPr lang="en-US" sz="1200" kern="1200" dirty="0" smtClean="0">
                <a:solidFill>
                  <a:schemeClr val="tx1"/>
                </a:solidFill>
                <a:effectLst/>
                <a:latin typeface="+mn-lt"/>
                <a:ea typeface="+mn-ea"/>
                <a:cs typeface="+mn-cs"/>
              </a:rPr>
              <a:t>But while you get one, I’m going to leave you with a little piece of the Bible called the Bible text for you to memorize this week. How does that sound? </a:t>
            </a:r>
          </a:p>
          <a:p>
            <a:r>
              <a:rPr lang="en-US" sz="1200" kern="1200" dirty="0" smtClean="0">
                <a:solidFill>
                  <a:schemeClr val="tx1"/>
                </a:solidFill>
                <a:effectLst/>
                <a:latin typeface="+mn-lt"/>
                <a:ea typeface="+mn-ea"/>
                <a:cs typeface="+mn-cs"/>
              </a:rPr>
              <a:t>It goes like this: “Commit thy way unto the Lord; trust also in him; and he shall bring it to pass.” Psalms 37:5</a:t>
            </a:r>
          </a:p>
          <a:p>
            <a:r>
              <a:rPr lang="en-US" sz="1200" kern="1200" dirty="0" smtClean="0">
                <a:solidFill>
                  <a:schemeClr val="tx1"/>
                </a:solidFill>
                <a:effectLst/>
                <a:latin typeface="+mn-lt"/>
                <a:ea typeface="+mn-ea"/>
                <a:cs typeface="+mn-cs"/>
              </a:rPr>
              <a:t>This means that if you give your life to Jesus and trust in Him, you will always do well. </a:t>
            </a:r>
          </a:p>
          <a:p>
            <a:r>
              <a:rPr lang="en-US" sz="1200" kern="1200" dirty="0" smtClean="0">
                <a:solidFill>
                  <a:schemeClr val="tx1"/>
                </a:solidFill>
                <a:effectLst/>
                <a:latin typeface="+mn-lt"/>
                <a:ea typeface="+mn-ea"/>
                <a:cs typeface="+mn-cs"/>
              </a:rPr>
              <a:t>Keep discovering treasures in these programs. We will continue to talk about the Bible.</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17</a:t>
            </a:fld>
            <a:endParaRPr lang="es-ES"/>
          </a:p>
        </p:txBody>
      </p:sp>
    </p:spTree>
    <p:extLst>
      <p:ext uri="{BB962C8B-B14F-4D97-AF65-F5344CB8AC3E}">
        <p14:creationId xmlns:p14="http://schemas.microsoft.com/office/powerpoint/2010/main" val="29509707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Teaching the Memory Verse </a:t>
            </a:r>
          </a:p>
          <a:p>
            <a:r>
              <a:rPr lang="en-US" dirty="0" smtClean="0"/>
              <a:t>This moment is important, as we are engraving the very Word of God in the hearts and minds of the children.</a:t>
            </a:r>
          </a:p>
          <a:p>
            <a:r>
              <a:rPr lang="en-US" dirty="0" smtClean="0"/>
              <a:t>Review the instruction manual to remember how to teach the verse.</a:t>
            </a:r>
          </a:p>
          <a:p>
            <a:r>
              <a:rPr lang="en-US" dirty="0" smtClean="0"/>
              <a:t>Today’s verse is: </a:t>
            </a:r>
            <a:r>
              <a:rPr lang="en-US" b="1" i="1" dirty="0" smtClean="0"/>
              <a:t>“Thy word is a lamp unto my feet, and a light unto my path.” </a:t>
            </a:r>
            <a:r>
              <a:rPr lang="en-US" dirty="0" smtClean="0"/>
              <a:t>Psalms 119:105.</a:t>
            </a:r>
          </a:p>
          <a:p>
            <a:r>
              <a:rPr lang="en-US" dirty="0" smtClean="0"/>
              <a:t>Illustrate the text with different drawings. For example: Lamp, feet, Bible, path. </a:t>
            </a:r>
          </a:p>
          <a:p>
            <a:r>
              <a:rPr lang="en-US" b="1" dirty="0" smtClean="0"/>
              <a:t>Introduction: </a:t>
            </a:r>
            <a:r>
              <a:rPr lang="en-US" dirty="0" smtClean="0"/>
              <a:t>Today we are going to learn a small portion of the Word of God, something written in the Bible. It is through the Bible that God teaches and speaks to us. Today’s verse is written in  Psalms 119:105.</a:t>
            </a:r>
          </a:p>
          <a:p>
            <a:r>
              <a:rPr lang="en-US" b="1" dirty="0" smtClean="0"/>
              <a:t>Presentation: </a:t>
            </a:r>
            <a:r>
              <a:rPr lang="en-US" dirty="0" smtClean="0"/>
              <a:t>Show the presented Bible verse as a picture or visual image.  Allow someone to read it.  Then look it up in the Bible and have one of those present read it again. Show that it is written in the Bible.</a:t>
            </a:r>
          </a:p>
          <a:p>
            <a:r>
              <a:rPr lang="en-US" b="1" dirty="0" smtClean="0"/>
              <a:t>Explanation: </a:t>
            </a:r>
            <a:r>
              <a:rPr lang="en-US" dirty="0" smtClean="0"/>
              <a:t>For better understanding of our students, explain each part of the verse in detail “Thy word is a lamp unto my feet, and a light unto my path” Psalms 119:105.</a:t>
            </a:r>
          </a:p>
          <a:p>
            <a:r>
              <a:rPr lang="en-US" b="1" dirty="0" smtClean="0"/>
              <a:t>Application: </a:t>
            </a:r>
            <a:r>
              <a:rPr lang="en-US" dirty="0" smtClean="0"/>
              <a:t>We have studied today that the Bible is a treasure. It is a light that teaches us how we should walk in this life. The Bible tells us how we should behave ourselves and what we should do. </a:t>
            </a:r>
          </a:p>
          <a:p>
            <a:r>
              <a:rPr lang="en-US" b="1" dirty="0" smtClean="0"/>
              <a:t>Repetition: </a:t>
            </a:r>
            <a:r>
              <a:rPr lang="en-US" dirty="0" smtClean="0"/>
              <a:t>Invite the children to read the verse by repeating it several times.  Repetition should be joyful, with enthusiasm and understanding.  Repetition suggestions: First the boys, then the girls, then everyone, then the tall, the medium, those with shoes, etc.</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18</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Thy word is a lamp unto my feet</a:t>
            </a:r>
            <a:r>
              <a:rPr lang="es-ES" sz="9600" b="1" cap="none" dirty="0" smtClean="0">
                <a:ln w="6600">
                  <a:solidFill>
                    <a:schemeClr val="accent2"/>
                  </a:solidFill>
                  <a:prstDash val="solid"/>
                </a:ln>
                <a:solidFill>
                  <a:srgbClr val="FFFFFF"/>
                </a:solidFill>
                <a:effectLst>
                  <a:outerShdw dist="38100" dir="2700000" algn="tl" rotWithShape="0">
                    <a:schemeClr val="accent2"/>
                  </a:outerShdw>
                </a:effectLst>
              </a:rPr>
              <a:t>,</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19</a:t>
            </a:fld>
            <a:endParaRPr lang="es-ES"/>
          </a:p>
        </p:txBody>
      </p:sp>
    </p:spTree>
    <p:extLst>
      <p:ext uri="{BB962C8B-B14F-4D97-AF65-F5344CB8AC3E}">
        <p14:creationId xmlns:p14="http://schemas.microsoft.com/office/powerpoint/2010/main" val="37119049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b="0" i="0" kern="1200" dirty="0" smtClean="0">
                <a:solidFill>
                  <a:schemeClr val="tx1"/>
                </a:solidFill>
                <a:effectLst/>
                <a:latin typeface="+mn-lt"/>
                <a:ea typeface="+mn-ea"/>
                <a:cs typeface="+mn-cs"/>
              </a:rPr>
              <a:t>and a light unto my path.</a:t>
            </a:r>
            <a:r>
              <a:rPr lang="es-ES" dirty="0" smtClean="0"/>
              <a:t>” </a:t>
            </a:r>
            <a:r>
              <a:rPr lang="es-ES" dirty="0" err="1" smtClean="0"/>
              <a:t>Psalms</a:t>
            </a:r>
            <a:r>
              <a:rPr lang="es-ES" dirty="0" smtClean="0"/>
              <a:t> 119:105.</a:t>
            </a:r>
          </a:p>
          <a:p>
            <a:endParaRPr lang="es-ES" dirty="0" smtClean="0"/>
          </a:p>
          <a:p>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31373638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Moment of Prayer</a:t>
            </a:r>
          </a:p>
          <a:p>
            <a:r>
              <a:rPr lang="en-US" dirty="0" smtClean="0"/>
              <a:t>Each part of the program must be carried out continuously, without spaces of silence.  </a:t>
            </a:r>
          </a:p>
          <a:p>
            <a:r>
              <a:rPr lang="en-US" dirty="0" smtClean="0"/>
              <a:t>Prayer time is a very important part of the program because we teach our students to talk to God. We teach them that we can communicate with Christ. </a:t>
            </a:r>
          </a:p>
          <a:p>
            <a:r>
              <a:rPr lang="en-US" dirty="0" smtClean="0"/>
              <a:t>You can review the time of prayer in the instruction manual. Teach the children what prayer is. Compare prayer to talking to a friend.</a:t>
            </a:r>
          </a:p>
          <a:p>
            <a:r>
              <a:rPr lang="en-US" dirty="0" smtClean="0"/>
              <a:t>Talk about the importance of talking to God every day. Perform a short and simple prayer so that the students can learn by example.</a:t>
            </a:r>
          </a:p>
          <a:p>
            <a:r>
              <a:rPr lang="en-US" dirty="0" smtClean="0"/>
              <a:t>Example:</a:t>
            </a:r>
          </a:p>
          <a:p>
            <a:r>
              <a:rPr lang="en-US" dirty="0" smtClean="0"/>
              <a:t>We have reached a very special moment. Let’s talk to God.</a:t>
            </a:r>
          </a:p>
          <a:p>
            <a:r>
              <a:rPr lang="en-US" dirty="0" smtClean="0"/>
              <a:t>This is what we call a prayer. To pray is to talk to God. We can talk to God like we talk to a friend.</a:t>
            </a:r>
          </a:p>
          <a:p>
            <a:r>
              <a:rPr lang="en-US" dirty="0" smtClean="0"/>
              <a:t>We tell them how we feel, ask them for things, and thank them.</a:t>
            </a:r>
          </a:p>
          <a:p>
            <a:r>
              <a:rPr lang="en-US" dirty="0" smtClean="0"/>
              <a:t>We talk to our friends every day. Likewise should we speak to God every day. It’s very important to </a:t>
            </a:r>
          </a:p>
          <a:p>
            <a:r>
              <a:rPr lang="en-US" dirty="0" smtClean="0"/>
              <a:t>be friends with God.</a:t>
            </a:r>
          </a:p>
          <a:p>
            <a:r>
              <a:rPr lang="en-US" dirty="0" smtClean="0"/>
              <a:t>Today I will teach you how to pray. This is how we pray: </a:t>
            </a:r>
          </a:p>
          <a:p>
            <a:r>
              <a:rPr lang="en-US" dirty="0" smtClean="0"/>
              <a:t>“Our Father who art in heaven, hallowed be Thy name. We thank You for leaving us a treasure to discover. We know that You have left us many teachings there. Open our mind to learn them. Forgive our faults. In the name of Jesus, amen.</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PROGRAM DEVELOPMENT</a:t>
            </a:r>
          </a:p>
          <a:p>
            <a:r>
              <a:rPr lang="en-US" dirty="0" smtClean="0"/>
              <a:t>Welcome </a:t>
            </a:r>
          </a:p>
          <a:p>
            <a:r>
              <a:rPr lang="en-US" dirty="0" smtClean="0"/>
              <a:t>Welcome everyone in a friendly, cheerful, and fun way, expressing affection to all attendees by greeting all children in a group and general way. Introduce yourself to them and to all the teachers who will be in front during the day’s activity so that the children may identify the teachers.</a:t>
            </a:r>
          </a:p>
          <a:p>
            <a:r>
              <a:rPr lang="en-US" dirty="0" smtClean="0"/>
              <a:t>The welcome is a very important part since it is the first impression we give our attendees. This will influence if they return the second day or not.</a:t>
            </a:r>
          </a:p>
          <a:p>
            <a:r>
              <a:rPr lang="en-US" dirty="0" smtClean="0"/>
              <a:t>Strive to make the children happy so that they may come back and invite their friends to join them the next time they come. </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Activities</a:t>
            </a:r>
          </a:p>
          <a:p>
            <a:r>
              <a:rPr lang="en-US" dirty="0" smtClean="0"/>
              <a:t>Activity 1</a:t>
            </a:r>
          </a:p>
          <a:p>
            <a:r>
              <a:rPr lang="en-US" dirty="0" smtClean="0"/>
              <a:t>Have a conversation with the students, asking who has a Bible and if they have ever read it. </a:t>
            </a:r>
          </a:p>
          <a:p>
            <a:r>
              <a:rPr lang="en-US" dirty="0" smtClean="0"/>
              <a:t>Bring Bibles so that the children may take some time to read it.  </a:t>
            </a:r>
          </a:p>
          <a:p>
            <a:endParaRPr lang="en-US" dirty="0" smtClean="0"/>
          </a:p>
          <a:p>
            <a:r>
              <a:rPr lang="en-US" dirty="0" smtClean="0"/>
              <a:t>Activity 2</a:t>
            </a:r>
          </a:p>
          <a:p>
            <a:r>
              <a:rPr lang="en-US" dirty="0" smtClean="0"/>
              <a:t>Make a small Bible with Bible verses for the children to read during the week.</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18733125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smtClean="0">
                <a:solidFill>
                  <a:srgbClr val="FF6600"/>
                </a:solidFill>
              </a:rPr>
              <a:t>Musical Moment</a:t>
            </a:r>
            <a:endParaRPr lang="es-ES" sz="1200" dirty="0" smtClean="0">
              <a:solidFill>
                <a:srgbClr val="FF6600"/>
              </a:solidFill>
            </a:endParaRPr>
          </a:p>
          <a:p>
            <a:r>
              <a:rPr lang="es-ES" dirty="0" smtClean="0"/>
              <a:t>“</a:t>
            </a:r>
            <a:r>
              <a:rPr lang="en-US" dirty="0" smtClean="0"/>
              <a:t>I am not a pirate</a:t>
            </a:r>
            <a:r>
              <a:rPr lang="es-ES" dirty="0" smtClean="0"/>
              <a:t>”</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1365876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I am not a Pirate</a:t>
            </a:r>
          </a:p>
          <a:p>
            <a:endParaRPr lang="en-US" dirty="0" smtClean="0"/>
          </a:p>
          <a:p>
            <a:r>
              <a:rPr lang="en-US" dirty="0" smtClean="0"/>
              <a:t>I am not a pirate, gold I do not seek.</a:t>
            </a:r>
          </a:p>
          <a:p>
            <a:r>
              <a:rPr lang="en-US" dirty="0" smtClean="0"/>
              <a:t>But my heart it holds a treasure, </a:t>
            </a:r>
          </a:p>
          <a:p>
            <a:r>
              <a:rPr lang="en-US" dirty="0" smtClean="0"/>
              <a:t>Hidden very deep.</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24</a:t>
            </a:fld>
            <a:endParaRPr lang="es-ES"/>
          </a:p>
        </p:txBody>
      </p:sp>
    </p:spTree>
    <p:extLst>
      <p:ext uri="{BB962C8B-B14F-4D97-AF65-F5344CB8AC3E}">
        <p14:creationId xmlns:p14="http://schemas.microsoft.com/office/powerpoint/2010/main" val="1185221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25</a:t>
            </a:fld>
            <a:endParaRPr lang="es-ES"/>
          </a:p>
        </p:txBody>
      </p:sp>
    </p:spTree>
    <p:extLst>
      <p:ext uri="{BB962C8B-B14F-4D97-AF65-F5344CB8AC3E}">
        <p14:creationId xmlns:p14="http://schemas.microsoft.com/office/powerpoint/2010/main" val="1526382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The Bible has power, </a:t>
            </a:r>
          </a:p>
          <a:p>
            <a:r>
              <a:rPr lang="en-US" dirty="0" smtClean="0"/>
              <a:t>Changing many lives</a:t>
            </a:r>
          </a:p>
          <a:p>
            <a:r>
              <a:rPr lang="en-US" dirty="0" smtClean="0"/>
              <a:t>Taking time each day to read it makes you</a:t>
            </a:r>
          </a:p>
          <a:p>
            <a:r>
              <a:rPr lang="en-US" dirty="0" smtClean="0"/>
              <a:t>very wise,</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26</a:t>
            </a:fld>
            <a:endParaRPr lang="es-ES"/>
          </a:p>
        </p:txBody>
      </p:sp>
    </p:spTree>
    <p:extLst>
      <p:ext uri="{BB962C8B-B14F-4D97-AF65-F5344CB8AC3E}">
        <p14:creationId xmlns:p14="http://schemas.microsoft.com/office/powerpoint/2010/main" val="2984108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As we’re learning about Jesus Christ, </a:t>
            </a:r>
          </a:p>
          <a:p>
            <a:r>
              <a:rPr lang="en-US" dirty="0" smtClean="0"/>
              <a:t>It brightens each day;</a:t>
            </a:r>
          </a:p>
          <a:p>
            <a:r>
              <a:rPr lang="en-US" dirty="0" smtClean="0"/>
              <a:t>Through this special book of value, </a:t>
            </a:r>
          </a:p>
          <a:p>
            <a:r>
              <a:rPr lang="en-US" dirty="0" smtClean="0"/>
              <a:t>That will always guide your way.</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27</a:t>
            </a:fld>
            <a:endParaRPr lang="es-ES"/>
          </a:p>
        </p:txBody>
      </p:sp>
    </p:spTree>
    <p:extLst>
      <p:ext uri="{BB962C8B-B14F-4D97-AF65-F5344CB8AC3E}">
        <p14:creationId xmlns:p14="http://schemas.microsoft.com/office/powerpoint/2010/main" val="8666670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err="1" smtClean="0">
                <a:solidFill>
                  <a:schemeClr val="tx1"/>
                </a:solidFill>
                <a:latin typeface="+mn-lt"/>
                <a:ea typeface="+mn-ea"/>
                <a:cs typeface="+mn-cs"/>
              </a:rPr>
              <a:t>Next</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Topic</a:t>
            </a:r>
            <a:r>
              <a:rPr lang="es-ES" sz="1200" b="0" i="0" u="none" strike="noStrike" kern="1200" baseline="0" dirty="0" smtClean="0">
                <a:solidFill>
                  <a:schemeClr val="tx1"/>
                </a:solidFill>
                <a:latin typeface="+mn-lt"/>
                <a:ea typeface="+mn-ea"/>
                <a:cs typeface="+mn-cs"/>
              </a:rPr>
              <a:t>:</a:t>
            </a:r>
            <a:endParaRPr lang="es-ES" sz="1200" b="0" i="0" u="none" strike="noStrike" kern="1200" baseline="0" dirty="0" smtClean="0">
              <a:solidFill>
                <a:schemeClr val="tx1"/>
              </a:solidFill>
              <a:latin typeface="+mn-lt"/>
              <a:ea typeface="+mn-ea"/>
              <a:cs typeface="+mn-cs"/>
            </a:endParaRPr>
          </a:p>
          <a:p>
            <a:r>
              <a:rPr lang="es-ES" sz="1200" b="0" i="0" u="none" strike="noStrike" kern="1200" baseline="0" dirty="0" err="1" smtClean="0">
                <a:solidFill>
                  <a:schemeClr val="tx1"/>
                </a:solidFill>
                <a:latin typeface="+mn-lt"/>
                <a:ea typeface="+mn-ea"/>
                <a:cs typeface="+mn-cs"/>
              </a:rPr>
              <a:t>An</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Amazing</a:t>
            </a:r>
            <a:r>
              <a:rPr lang="es-ES" sz="1200" b="0" i="0" u="none" strike="noStrike" kern="1200" baseline="0" dirty="0" smtClean="0">
                <a:solidFill>
                  <a:schemeClr val="tx1"/>
                </a:solidFill>
                <a:latin typeface="+mn-lt"/>
                <a:ea typeface="+mn-ea"/>
                <a:cs typeface="+mn-cs"/>
              </a:rPr>
              <a:t> </a:t>
            </a:r>
            <a:r>
              <a:rPr lang="es-ES" sz="1200" b="0" i="0" u="none" strike="noStrike" kern="1200" baseline="0" dirty="0" err="1" smtClean="0">
                <a:solidFill>
                  <a:schemeClr val="tx1"/>
                </a:solidFill>
                <a:latin typeface="+mn-lt"/>
                <a:ea typeface="+mn-ea"/>
                <a:cs typeface="+mn-cs"/>
              </a:rPr>
              <a:t>Treasure</a:t>
            </a:r>
            <a:endParaRPr lang="es-ES" sz="1200" b="0" i="0" u="none" strike="noStrike" kern="1200" baseline="0" dirty="0" smtClean="0">
              <a:solidFill>
                <a:schemeClr val="tx1"/>
              </a:solidFill>
              <a:latin typeface="+mn-lt"/>
              <a:ea typeface="+mn-ea"/>
              <a:cs typeface="+mn-cs"/>
            </a:endParaRPr>
          </a:p>
          <a:p>
            <a:endParaRPr lang="es-ES" sz="1200" b="0" i="0" u="none" strike="noStrike" kern="1200" baseline="0" dirty="0" smtClean="0">
              <a:solidFill>
                <a:schemeClr val="tx1"/>
              </a:solidFill>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28</a:t>
            </a:fld>
            <a:endParaRPr lang="es-ES"/>
          </a:p>
        </p:txBody>
      </p:sp>
    </p:spTree>
    <p:extLst>
      <p:ext uri="{BB962C8B-B14F-4D97-AF65-F5344CB8AC3E}">
        <p14:creationId xmlns:p14="http://schemas.microsoft.com/office/powerpoint/2010/main" val="14471518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PROGRAM DEVELOPMENT</a:t>
            </a:r>
          </a:p>
          <a:p>
            <a:r>
              <a:rPr lang="en-US" dirty="0" smtClean="0"/>
              <a:t>Welcome </a:t>
            </a:r>
          </a:p>
          <a:p>
            <a:r>
              <a:rPr lang="en-US" dirty="0" smtClean="0"/>
              <a:t>Welcome everyone in a friendly, cheerful, and fun way, expressing affection to all attendees by greeting all children in a group and general way. Introduce yourself to them and to all the teachers who will be in front during the day’s activity so that the children may identify the teachers.</a:t>
            </a:r>
          </a:p>
          <a:p>
            <a:r>
              <a:rPr lang="en-US" dirty="0" smtClean="0"/>
              <a:t>The welcome is a very important part since it is the first impression we give our attendees. This will influence if they return the second day or not.</a:t>
            </a:r>
          </a:p>
          <a:p>
            <a:r>
              <a:rPr lang="en-US" dirty="0" smtClean="0"/>
              <a:t>Strive to make the children happy so that they may come back and invite their friends to join them the next time they come. </a:t>
            </a:r>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23647547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1" dirty="0" err="1" smtClean="0">
                <a:ln w="6600">
                  <a:solidFill>
                    <a:schemeClr val="accent2"/>
                  </a:solidFill>
                  <a:prstDash val="solid"/>
                </a:ln>
                <a:solidFill>
                  <a:srgbClr val="FFFFFF"/>
                </a:solidFill>
                <a:effectLst>
                  <a:outerShdw dist="38100" dir="2700000" algn="tl" rotWithShape="0">
                    <a:schemeClr val="accent2"/>
                  </a:outerShdw>
                </a:effectLst>
              </a:rPr>
              <a:t>Today’s</a:t>
            </a:r>
            <a:r>
              <a:rPr lang="es-ES" b="1" dirty="0" smtClean="0">
                <a:ln w="6600">
                  <a:solidFill>
                    <a:schemeClr val="accent2"/>
                  </a:solidFill>
                  <a:prstDash val="solid"/>
                </a:ln>
                <a:solidFill>
                  <a:srgbClr val="FFFFFF"/>
                </a:solidFill>
                <a:effectLst>
                  <a:outerShdw dist="38100" dir="2700000" algn="tl" rotWithShape="0">
                    <a:schemeClr val="accent2"/>
                  </a:outerShdw>
                </a:effectLst>
              </a:rPr>
              <a:t> </a:t>
            </a:r>
            <a:r>
              <a:rPr lang="es-ES" b="1" dirty="0" err="1" smtClean="0">
                <a:ln w="6600">
                  <a:solidFill>
                    <a:schemeClr val="accent2"/>
                  </a:solidFill>
                  <a:prstDash val="solid"/>
                </a:ln>
                <a:solidFill>
                  <a:srgbClr val="FFFFFF"/>
                </a:solidFill>
                <a:effectLst>
                  <a:outerShdw dist="38100" dir="2700000" algn="tl" rotWithShape="0">
                    <a:schemeClr val="accent2"/>
                  </a:outerShdw>
                </a:effectLst>
              </a:rPr>
              <a:t>Bible</a:t>
            </a:r>
            <a:r>
              <a:rPr lang="es-ES" b="1" dirty="0" smtClean="0">
                <a:ln w="6600">
                  <a:solidFill>
                    <a:schemeClr val="accent2"/>
                  </a:solidFill>
                  <a:prstDash val="solid"/>
                </a:ln>
                <a:solidFill>
                  <a:srgbClr val="FFFFFF"/>
                </a:solidFill>
                <a:effectLst>
                  <a:outerShdw dist="38100" dir="2700000" algn="tl" rotWithShape="0">
                    <a:schemeClr val="accent2"/>
                  </a:outerShdw>
                </a:effectLst>
              </a:rPr>
              <a:t> </a:t>
            </a:r>
            <a:r>
              <a:rPr lang="es-ES" b="1" dirty="0" err="1" smtClean="0">
                <a:ln w="6600">
                  <a:solidFill>
                    <a:schemeClr val="accent2"/>
                  </a:solidFill>
                  <a:prstDash val="solid"/>
                </a:ln>
                <a:solidFill>
                  <a:srgbClr val="FFFFFF"/>
                </a:solidFill>
                <a:effectLst>
                  <a:outerShdw dist="38100" dir="2700000" algn="tl" rotWithShape="0">
                    <a:schemeClr val="accent2"/>
                  </a:outerShdw>
                </a:effectLst>
              </a:rPr>
              <a:t>Lesson</a:t>
            </a:r>
            <a:endParaRPr lang="es-ES" b="1" dirty="0" smtClean="0">
              <a:ln w="6600">
                <a:solidFill>
                  <a:schemeClr val="accent2"/>
                </a:solidFill>
                <a:prstDash val="solid"/>
              </a:ln>
              <a:solidFill>
                <a:srgbClr val="FFFFFF"/>
              </a:solidFill>
              <a:effectLst>
                <a:outerShdw dist="38100" dir="2700000" algn="tl" rotWithShape="0">
                  <a:schemeClr val="accent2"/>
                </a:outerShdw>
              </a:effectLst>
            </a:endParaRPr>
          </a:p>
          <a:p>
            <a:r>
              <a:rPr lang="en-US" dirty="0" smtClean="0"/>
              <a:t>Introduction</a:t>
            </a:r>
          </a:p>
          <a:p>
            <a:r>
              <a:rPr lang="en-US" dirty="0" smtClean="0"/>
              <a:t>Once upon a time, a poor man lived in a dry area that had almost no vegetation in Texas, USA. </a:t>
            </a:r>
          </a:p>
          <a:p>
            <a:r>
              <a:rPr lang="en-US" dirty="0" smtClean="0"/>
              <a:t>His house was very humble and he had no luxuries. In fact, he barely had enough to eat. </a:t>
            </a:r>
          </a:p>
          <a:p>
            <a:r>
              <a:rPr lang="en-US" dirty="0" smtClean="0"/>
              <a:t>This man had acquired many debts because he hardly earned any money. The people he owed money would come by again and again to collect from him. </a:t>
            </a:r>
          </a:p>
          <a:p>
            <a:r>
              <a:rPr lang="en-US" dirty="0" smtClean="0"/>
              <a:t>His situation made him sad and he didn’t know what to do. </a:t>
            </a:r>
          </a:p>
          <a:p>
            <a:r>
              <a:rPr lang="en-US" dirty="0" smtClean="0"/>
              <a:t>When he was about to lose his house and his land as he wasn’t able to pay his mortgage, some men came by, asking if they could have permission to check his field for oil.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3874012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Do you know what oil is? It is a liquid that is extracted from the earth and is used for many things such as fuel, energy, factories, and many other things. </a:t>
            </a:r>
          </a:p>
          <a:p>
            <a:r>
              <a:rPr lang="en-US" sz="1200" kern="1200" dirty="0" smtClean="0">
                <a:solidFill>
                  <a:schemeClr val="tx1"/>
                </a:solidFill>
                <a:effectLst/>
                <a:latin typeface="+mn-lt"/>
                <a:ea typeface="+mn-ea"/>
                <a:cs typeface="+mn-cs"/>
              </a:rPr>
              <a:t>The poor man agreed. They analyzed the land with machines and left. </a:t>
            </a:r>
          </a:p>
          <a:p>
            <a:r>
              <a:rPr lang="en-US" sz="1200" kern="1200" dirty="0" smtClean="0">
                <a:solidFill>
                  <a:schemeClr val="tx1"/>
                </a:solidFill>
                <a:effectLst/>
                <a:latin typeface="+mn-lt"/>
                <a:ea typeface="+mn-ea"/>
                <a:cs typeface="+mn-cs"/>
              </a:rPr>
              <a:t>A few days later they returned, this time to make a contract with him, because they had found a lot of oil there. Thanks to that, he would now earn a lot of money and soon become one of the richest men in the area. </a:t>
            </a:r>
          </a:p>
          <a:p>
            <a:r>
              <a:rPr lang="en-US" sz="1200" kern="1200" dirty="0" smtClean="0">
                <a:solidFill>
                  <a:schemeClr val="tx1"/>
                </a:solidFill>
                <a:effectLst/>
                <a:latin typeface="+mn-lt"/>
                <a:ea typeface="+mn-ea"/>
                <a:cs typeface="+mn-cs"/>
              </a:rPr>
              <a:t>Soon after, a pump was built, extracting a large amount of oil. The profits that the owner of the field received made him a millionaire. But in reality, he was already a millionaire before this happened. He just didn’t know it.</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4242747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 </a:t>
            </a:r>
            <a:r>
              <a:rPr lang="en-US" sz="1200" kern="1200" dirty="0" smtClean="0">
                <a:solidFill>
                  <a:schemeClr val="tx1"/>
                </a:solidFill>
                <a:effectLst/>
                <a:latin typeface="+mn-lt"/>
                <a:ea typeface="+mn-ea"/>
                <a:cs typeface="+mn-cs"/>
              </a:rPr>
              <a:t>There have been people who have found treasures and others who received an inheritance and became rich overnight, but they were not always happy.</a:t>
            </a:r>
            <a:endParaRPr lang="es-E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31940943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Lesson</a:t>
            </a:r>
          </a:p>
          <a:p>
            <a:r>
              <a:rPr lang="en-US" sz="1200" kern="1200" dirty="0" smtClean="0">
                <a:solidFill>
                  <a:schemeClr val="tx1"/>
                </a:solidFill>
                <a:effectLst/>
                <a:latin typeface="+mn-lt"/>
                <a:ea typeface="+mn-ea"/>
                <a:cs typeface="+mn-cs"/>
              </a:rPr>
              <a:t>We are actually also rich and we often don’t know it. Do you know why?</a:t>
            </a:r>
          </a:p>
          <a:p>
            <a:r>
              <a:rPr lang="en-US" sz="1200" kern="1200" dirty="0" smtClean="0">
                <a:solidFill>
                  <a:schemeClr val="tx1"/>
                </a:solidFill>
                <a:effectLst/>
                <a:latin typeface="+mn-lt"/>
                <a:ea typeface="+mn-ea"/>
                <a:cs typeface="+mn-cs"/>
              </a:rPr>
              <a:t>God gave us a great treasure. Yes, a great treasure to be discovered. </a:t>
            </a:r>
          </a:p>
          <a:p>
            <a:r>
              <a:rPr lang="en-US" sz="1200" kern="1200" dirty="0" smtClean="0">
                <a:solidFill>
                  <a:schemeClr val="tx1"/>
                </a:solidFill>
                <a:effectLst/>
                <a:latin typeface="+mn-lt"/>
                <a:ea typeface="+mn-ea"/>
                <a:cs typeface="+mn-cs"/>
              </a:rPr>
              <a:t>It is called the Bible. Yes, the Bible is a treasure- not of monetary value, but a different type of treasure. It has many teachings for us. And it has many names. Word of God, Holy Bible, Divine Letter, Holy Scriptures, Book of Books. </a:t>
            </a:r>
          </a:p>
          <a:p>
            <a:r>
              <a:rPr lang="en-US" sz="1200" kern="1200" dirty="0" smtClean="0">
                <a:solidFill>
                  <a:schemeClr val="tx1"/>
                </a:solidFill>
                <a:effectLst/>
                <a:latin typeface="+mn-lt"/>
                <a:ea typeface="+mn-ea"/>
                <a:cs typeface="+mn-cs"/>
              </a:rPr>
              <a:t>Let me ask you…</a:t>
            </a:r>
          </a:p>
          <a:p>
            <a:r>
              <a:rPr lang="en-US" sz="1200" kern="1200" dirty="0" smtClean="0">
                <a:solidFill>
                  <a:schemeClr val="tx1"/>
                </a:solidFill>
                <a:effectLst/>
                <a:latin typeface="+mn-lt"/>
                <a:ea typeface="+mn-ea"/>
                <a:cs typeface="+mn-cs"/>
              </a:rPr>
              <a:t>Do you have a Bible? Or maybe your parents or grandparents have one? Have you ever seen it? </a:t>
            </a:r>
          </a:p>
          <a:p>
            <a:r>
              <a:rPr lang="en-US" sz="1200" kern="1200" dirty="0" smtClean="0">
                <a:solidFill>
                  <a:schemeClr val="tx1"/>
                </a:solidFill>
                <a:effectLst/>
                <a:latin typeface="+mn-lt"/>
                <a:ea typeface="+mn-ea"/>
                <a:cs typeface="+mn-cs"/>
              </a:rPr>
              <a:t>Look, I’m going to show you a Bible (show you a Bible).</a:t>
            </a:r>
          </a:p>
          <a:p>
            <a:r>
              <a:rPr lang="en-US" sz="1200" kern="1200" dirty="0" smtClean="0">
                <a:solidFill>
                  <a:schemeClr val="tx1"/>
                </a:solidFill>
                <a:effectLst/>
                <a:latin typeface="+mn-lt"/>
                <a:ea typeface="+mn-ea"/>
                <a:cs typeface="+mn-cs"/>
              </a:rPr>
              <a:t>Have you ever seen one?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25138310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Some Bibles are big and have big letters. Others are medium and others are small. Some are written with simpler words and others with words that are a little more difficult to understand. </a:t>
            </a:r>
          </a:p>
          <a:p>
            <a:r>
              <a:rPr lang="en-US" sz="1200" kern="1200" dirty="0" smtClean="0">
                <a:solidFill>
                  <a:schemeClr val="tx1"/>
                </a:solidFill>
                <a:effectLst/>
                <a:latin typeface="+mn-lt"/>
                <a:ea typeface="+mn-ea"/>
                <a:cs typeface="+mn-cs"/>
              </a:rPr>
              <a:t>The Bible is a set of books. It is made up of 66 books within one book and was written over many years. It is divided into two parts. One is called the New Testament and the other is called the Old Testament. </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184801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smtClean="0">
                <a:solidFill>
                  <a:schemeClr val="tx1"/>
                </a:solidFill>
                <a:effectLst/>
                <a:latin typeface="+mn-lt"/>
                <a:ea typeface="+mn-ea"/>
                <a:cs typeface="+mn-cs"/>
              </a:rPr>
              <a:t>In the Bible, there is a Scripture in 2. Timothy 3:16-17 that says: “All scripture is given by inspiration of God, and is profitable for doctrine, for reproof, for correction, for instruction in righteousness:  That the man of God may be perfect, thoroughly furnished unto all good works.” This verse says that the Bible is inspired by God.</a:t>
            </a:r>
          </a:p>
          <a:p>
            <a:r>
              <a:rPr lang="en-US" sz="1200" kern="1200" dirty="0" smtClean="0">
                <a:solidFill>
                  <a:schemeClr val="tx1"/>
                </a:solidFill>
                <a:effectLst/>
                <a:latin typeface="+mn-lt"/>
                <a:ea typeface="+mn-ea"/>
                <a:cs typeface="+mn-cs"/>
              </a:rPr>
              <a:t>To inspire means to breathe. God told the prophets what to write in the Bible and they wrote. That is why it is the Word of God.</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56640253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F6E0E8E6-B6EB-498A-BC29-48D81AAAA5B6}" type="datetimeFigureOut">
              <a:rPr lang="en-US" smtClean="0"/>
              <a:t>9/13/2023</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103391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745633046"/>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1EAF71F-1A43-41B7-B605-0710A83174B7}" type="datetimeFigureOut">
              <a:rPr lang="en-US" smtClean="0"/>
              <a:t>9/13/2023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30761104"/>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61EAF71F-1A43-41B7-B605-0710A83174B7}" type="datetimeFigureOut">
              <a:rPr lang="en-US" smtClean="0"/>
              <a:t>9/13/2023</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‹Nº›</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85093042"/>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61EAF71F-1A43-41B7-B605-0710A83174B7}" type="datetimeFigureOut">
              <a:rPr lang="en-US" smtClean="0"/>
              <a:t>9/13/2023</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982097236"/>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61EAF71F-1A43-41B7-B605-0710A83174B7}" type="datetimeFigureOut">
              <a:rPr lang="en-US" smtClean="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627529526"/>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3" name="Date Placeholder 2"/>
          <p:cNvSpPr>
            <a:spLocks noGrp="1"/>
          </p:cNvSpPr>
          <p:nvPr>
            <p:ph type="dt" sz="half" idx="10"/>
          </p:nvPr>
        </p:nvSpPr>
        <p:spPr/>
        <p:txBody>
          <a:bodyPr/>
          <a:lstStyle/>
          <a:p>
            <a:fld id="{61EAF71F-1A43-41B7-B605-0710A83174B7}" type="datetimeFigureOut">
              <a:rPr lang="en-US" smtClean="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68524634"/>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292170906"/>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61EAF71F-1A43-41B7-B605-0710A83174B7}" type="datetimeFigureOut">
              <a:rPr lang="en-US" smtClean="0"/>
              <a:t>9/13/2023</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4100563778"/>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9/13/2023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947064926"/>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CD45397E-FD2D-4D0A-B33C-2E5AEFAED143}" type="datetimeFigureOut">
              <a:rPr lang="en-US" smtClean="0"/>
              <a:t>9/13/2023</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315574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1EAF71F-1A43-41B7-B605-0710A83174B7}" type="datetimeFigureOut">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520211524"/>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685800" y="3132666"/>
            <a:ext cx="5311775" cy="308601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72200" y="3132666"/>
            <a:ext cx="5334000" cy="308601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1EAF71F-1A43-41B7-B605-0710A83174B7}" type="datetimeFigureOut">
              <a:rPr lang="en-US" smtClean="0"/>
              <a:t>9/13/2023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385012986"/>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9/13/2023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41392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9/13/2023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808695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2618553386"/>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9/13/2023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16309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1EAF71F-1A43-41B7-B605-0710A83174B7}" type="datetimeFigureOut">
              <a:rPr lang="en-US" smtClean="0"/>
              <a:t>9/13/2023</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354964854"/>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20" r:id="rId13"/>
    <p:sldLayoutId id="2147484221" r:id="rId14"/>
    <p:sldLayoutId id="2147484222" r:id="rId15"/>
    <p:sldLayoutId id="2147484223" r:id="rId16"/>
    <p:sldLayoutId id="2147484224" r:id="rId17"/>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hf sldNum="0" hdr="0" ftr="0" dt="0"/>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31.png"/><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9.jpeg"/></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002060"/>
            </a:gs>
            <a:gs pos="100000">
              <a:srgbClr val="BEDCF8"/>
            </a:gs>
            <a:gs pos="59000">
              <a:srgbClr val="68AEEE"/>
            </a:gs>
          </a:gsLst>
          <a:lin ang="5400000" scaled="1"/>
        </a:gradFill>
        <a:effectLst/>
      </p:bgPr>
    </p:bg>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71836" y="236776"/>
            <a:ext cx="1695711" cy="701101"/>
          </a:xfrm>
          <a:prstGeom prst="rect">
            <a:avLst/>
          </a:prstGeom>
        </p:spPr>
      </p:pic>
      <p:pic>
        <p:nvPicPr>
          <p:cNvPr id="5" name="Imagen 4">
            <a:extLst>
              <a:ext uri="{FF2B5EF4-FFF2-40B4-BE49-F238E27FC236}">
                <a16:creationId xmlns:a16="http://schemas.microsoft.com/office/drawing/2014/main" id="{8A723694-C39B-4B5B-B52B-BD14757BB31D}"/>
              </a:ext>
            </a:extLst>
          </p:cNvPr>
          <p:cNvPicPr>
            <a:picLocks noChangeAspect="1"/>
          </p:cNvPicPr>
          <p:nvPr/>
        </p:nvPicPr>
        <p:blipFill>
          <a:blip r:embed="rId3"/>
          <a:stretch>
            <a:fillRect/>
          </a:stretch>
        </p:blipFill>
        <p:spPr>
          <a:xfrm>
            <a:off x="4914251" y="3067381"/>
            <a:ext cx="2439697" cy="2439697"/>
          </a:xfrm>
          <a:prstGeom prst="rect">
            <a:avLst/>
          </a:prstGeom>
        </p:spPr>
      </p:pic>
      <p:pic>
        <p:nvPicPr>
          <p:cNvPr id="6" name="Imagen 5">
            <a:extLst>
              <a:ext uri="{FF2B5EF4-FFF2-40B4-BE49-F238E27FC236}">
                <a16:creationId xmlns:a16="http://schemas.microsoft.com/office/drawing/2014/main" id="{EB9C9742-560D-499B-9781-6522CDACEAC2}"/>
              </a:ext>
            </a:extLst>
          </p:cNvPr>
          <p:cNvPicPr>
            <a:picLocks noChangeAspect="1"/>
          </p:cNvPicPr>
          <p:nvPr/>
        </p:nvPicPr>
        <p:blipFill rotWithShape="1">
          <a:blip r:embed="rId4"/>
          <a:srcRect l="39441"/>
          <a:stretch/>
        </p:blipFill>
        <p:spPr>
          <a:xfrm>
            <a:off x="5360327" y="4618411"/>
            <a:ext cx="1566593" cy="595075"/>
          </a:xfrm>
          <a:prstGeom prst="rect">
            <a:avLst/>
          </a:prstGeom>
        </p:spPr>
      </p:pic>
    </p:spTree>
    <p:extLst>
      <p:ext uri="{BB962C8B-B14F-4D97-AF65-F5344CB8AC3E}">
        <p14:creationId xmlns:p14="http://schemas.microsoft.com/office/powerpoint/2010/main" val="3623154545"/>
      </p:ext>
    </p:extLst>
  </p:cSld>
  <p:clrMapOvr>
    <a:masterClrMapping/>
  </p:clrMapOvr>
  <p:transition spd="slow" advClick="0" advTm="50">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2" name="Picture 8" descr="http://veracidadchannel.com/_site/wp-content/uploads/2019/05/biblia9-752x44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243" y="126281"/>
            <a:ext cx="11535762" cy="674964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4172733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Canteiro de Ideias: junho 201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1742" y="663024"/>
            <a:ext cx="9368213" cy="7026159"/>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4065629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descr="Como Ganhar Dinheiro Ajudando Famílias Conquistarem Bolsas de Estudo para  Seu Fil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59" y="-328078"/>
            <a:ext cx="10753228" cy="71670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6556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Revealing Our True Self' from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54" y="-699243"/>
            <a:ext cx="12512847" cy="8343527"/>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p:cNvSpPr txBox="1"/>
          <p:nvPr/>
        </p:nvSpPr>
        <p:spPr>
          <a:xfrm>
            <a:off x="2026025" y="774151"/>
            <a:ext cx="8964704" cy="2308324"/>
          </a:xfrm>
          <a:prstGeom prst="rect">
            <a:avLst/>
          </a:prstGeom>
          <a:noFill/>
        </p:spPr>
        <p:txBody>
          <a:bodyPr wrap="square" rtlCol="0">
            <a:spAutoFit/>
          </a:bodyPr>
          <a:lstStyle/>
          <a:p>
            <a:pPr algn="r"/>
            <a:r>
              <a:rPr lang="es-ES" sz="4800" b="1" i="1" dirty="0" smtClean="0">
                <a:solidFill>
                  <a:srgbClr val="FFC000"/>
                </a:solidFill>
              </a:rPr>
              <a:t>“</a:t>
            </a:r>
            <a:r>
              <a:rPr lang="en-US" sz="4800" b="1" i="1" dirty="0">
                <a:solidFill>
                  <a:srgbClr val="FFC000"/>
                </a:solidFill>
              </a:rPr>
              <a:t>Thy word is a lamp unto my feet, and a light unto my path.</a:t>
            </a:r>
            <a:r>
              <a:rPr lang="es-ES" sz="4800" b="1" i="1" dirty="0" smtClean="0">
                <a:solidFill>
                  <a:srgbClr val="FFC000"/>
                </a:solidFill>
              </a:rPr>
              <a:t>” </a:t>
            </a:r>
            <a:br>
              <a:rPr lang="es-ES" sz="4800" b="1" i="1" dirty="0" smtClean="0">
                <a:solidFill>
                  <a:srgbClr val="FFC000"/>
                </a:solidFill>
              </a:rPr>
            </a:br>
            <a:r>
              <a:rPr lang="es-ES" sz="4800" b="1" i="1" dirty="0" err="1" smtClean="0">
                <a:solidFill>
                  <a:srgbClr val="FFC000"/>
                </a:solidFill>
              </a:rPr>
              <a:t>Psalms</a:t>
            </a:r>
            <a:r>
              <a:rPr lang="es-ES" sz="4800" b="1" i="1" dirty="0" smtClean="0">
                <a:solidFill>
                  <a:srgbClr val="FFC000"/>
                </a:solidFill>
              </a:rPr>
              <a:t> </a:t>
            </a:r>
            <a:r>
              <a:rPr lang="es-ES" sz="4800" b="1" i="1" dirty="0">
                <a:solidFill>
                  <a:srgbClr val="FFC000"/>
                </a:solidFill>
              </a:rPr>
              <a:t>119:105 </a:t>
            </a: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602978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Septiembre mes de la biblia: “Ama la sagrada Escritura, y la sabiduría te  amará; ámala tiernamente, y te custodiará; hónrala y recibirás sus  caricias” - Conferencia Episcopal Boliviana"/>
          <p:cNvPicPr>
            <a:picLocks noChangeAspect="1" noChangeArrowheads="1"/>
          </p:cNvPicPr>
          <p:nvPr/>
        </p:nvPicPr>
        <p:blipFill rotWithShape="1">
          <a:blip r:embed="rId3">
            <a:extLst>
              <a:ext uri="{28A0092B-C50C-407E-A947-70E740481C1C}">
                <a14:useLocalDpi xmlns:a14="http://schemas.microsoft.com/office/drawing/2010/main" val="0"/>
              </a:ext>
            </a:extLst>
          </a:blip>
          <a:srcRect t="10001"/>
          <a:stretch/>
        </p:blipFill>
        <p:spPr bwMode="auto">
          <a:xfrm>
            <a:off x="-349829" y="876300"/>
            <a:ext cx="12783706" cy="6246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844" y="21041"/>
            <a:ext cx="11083636" cy="6230347"/>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381877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Septiembre mes de la biblia: “Ama la sagrada Escritura, y la sabiduría te  amará; ámala tiernamente, y te custodiará; hónrala y recibirás sus  caricias” - Conferencia Episcopal Boliviana"/>
          <p:cNvPicPr>
            <a:picLocks noChangeAspect="1" noChangeArrowheads="1"/>
          </p:cNvPicPr>
          <p:nvPr/>
        </p:nvPicPr>
        <p:blipFill rotWithShape="1">
          <a:blip r:embed="rId3">
            <a:extLst>
              <a:ext uri="{28A0092B-C50C-407E-A947-70E740481C1C}">
                <a14:useLocalDpi xmlns:a14="http://schemas.microsoft.com/office/drawing/2010/main" val="0"/>
              </a:ext>
            </a:extLst>
          </a:blip>
          <a:srcRect t="10001"/>
          <a:stretch/>
        </p:blipFill>
        <p:spPr bwMode="auto">
          <a:xfrm>
            <a:off x="-349829" y="876300"/>
            <a:ext cx="12783706" cy="6246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11" name="Imagen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0427" y="213793"/>
            <a:ext cx="8501653" cy="5667768"/>
          </a:xfrm>
          <a:prstGeom prst="rect">
            <a:avLst/>
          </a:prstGeom>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269082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ibertà dai condizionamenti - Quantisticamente.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788" y="-339111"/>
            <a:ext cx="11730795" cy="782053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Rectángulo 1"/>
          <p:cNvSpPr/>
          <p:nvPr/>
        </p:nvSpPr>
        <p:spPr>
          <a:xfrm>
            <a:off x="4107782" y="725289"/>
            <a:ext cx="4195379" cy="1862048"/>
          </a:xfrm>
          <a:prstGeom prst="rect">
            <a:avLst/>
          </a:prstGeom>
          <a:noFill/>
        </p:spPr>
        <p:txBody>
          <a:bodyPr wrap="none" lIns="91440" tIns="45720" rIns="91440" bIns="45720">
            <a:spAutoFit/>
          </a:bodyPr>
          <a:lstStyle/>
          <a:p>
            <a:pPr algn="ctr"/>
            <a:r>
              <a:rPr lang="es-ES" sz="115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3">
                      <a:satMod val="175000"/>
                      <a:alpha val="40000"/>
                    </a:schemeClr>
                  </a:glow>
                  <a:innerShdw blurRad="177800">
                    <a:schemeClr val="accent3">
                      <a:lumMod val="50000"/>
                    </a:schemeClr>
                  </a:innerShdw>
                </a:effectLst>
                <a:latin typeface="Exo Black" pitchFamily="2" charset="0"/>
              </a:rPr>
              <a:t>FREE!</a:t>
            </a:r>
            <a:endParaRPr lang="es-ES" sz="115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228600">
                  <a:schemeClr val="accent3">
                    <a:satMod val="175000"/>
                    <a:alpha val="40000"/>
                  </a:schemeClr>
                </a:glow>
                <a:innerShdw blurRad="177800">
                  <a:schemeClr val="accent3">
                    <a:lumMod val="50000"/>
                  </a:schemeClr>
                </a:innerShdw>
              </a:effectLst>
              <a:latin typeface="Exo Black" pitchFamily="2" charset="0"/>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68516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22" name="Picture 10" descr="No hay ninguna descripción de la foto disponi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78" y="705988"/>
            <a:ext cx="8331531" cy="666522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7200900" y="1524000"/>
            <a:ext cx="4533900" cy="4154984"/>
          </a:xfrm>
          <a:prstGeom prst="rect">
            <a:avLst/>
          </a:prstGeom>
          <a:noFill/>
        </p:spPr>
        <p:txBody>
          <a:bodyPr wrap="square" rtlCol="0">
            <a:spAutoFit/>
          </a:bodyPr>
          <a:lstStyle/>
          <a:p>
            <a:pPr algn="r"/>
            <a:r>
              <a:rPr lang="es-ES" sz="4400" b="1" i="1" dirty="0" smtClean="0">
                <a:solidFill>
                  <a:schemeClr val="accent1"/>
                </a:solidFill>
              </a:rPr>
              <a:t>“</a:t>
            </a:r>
            <a:r>
              <a:rPr lang="en-US" sz="4400" b="1" i="1" dirty="0">
                <a:solidFill>
                  <a:schemeClr val="accent1"/>
                </a:solidFill>
              </a:rPr>
              <a:t>Commit thy way unto the Lord; trust also in him; and he shall bring it to pass.</a:t>
            </a:r>
            <a:r>
              <a:rPr lang="es-ES" sz="4400" b="1" i="1" dirty="0" smtClean="0">
                <a:solidFill>
                  <a:schemeClr val="accent1"/>
                </a:solidFill>
              </a:rPr>
              <a:t>” </a:t>
            </a:r>
            <a:br>
              <a:rPr lang="es-ES" sz="4400" b="1" i="1" dirty="0" smtClean="0">
                <a:solidFill>
                  <a:schemeClr val="accent1"/>
                </a:solidFill>
              </a:rPr>
            </a:br>
            <a:r>
              <a:rPr lang="es-ES" sz="4400" b="1" i="1" dirty="0" err="1" smtClean="0">
                <a:solidFill>
                  <a:schemeClr val="accent1"/>
                </a:solidFill>
              </a:rPr>
              <a:t>Psalms</a:t>
            </a:r>
            <a:r>
              <a:rPr lang="es-ES" sz="4400" b="1" i="1" dirty="0" smtClean="0">
                <a:solidFill>
                  <a:schemeClr val="accent1"/>
                </a:solidFill>
              </a:rPr>
              <a:t> </a:t>
            </a:r>
            <a:r>
              <a:rPr lang="es-ES" sz="4400" b="1" i="1" dirty="0">
                <a:solidFill>
                  <a:schemeClr val="accent1"/>
                </a:solidFill>
              </a:rPr>
              <a:t>37:5</a:t>
            </a:r>
            <a:r>
              <a:rPr lang="es-ES" sz="4400" b="1" i="1" dirty="0" smtClean="0">
                <a:solidFill>
                  <a:schemeClr val="accent1"/>
                </a:solidFill>
              </a:rPr>
              <a:t>.</a:t>
            </a:r>
            <a:endParaRPr lang="es-ES" sz="4400" b="1" i="1" dirty="0">
              <a:solidFill>
                <a:schemeClr val="accent1"/>
              </a:solidFill>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222608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14350" y="1894114"/>
            <a:ext cx="11144250" cy="2525486"/>
          </a:xfrm>
        </p:spPr>
        <p:txBody>
          <a:bodyPr>
            <a:normAutofit/>
          </a:bodyPr>
          <a:lstStyle/>
          <a:p>
            <a:pPr marL="0" indent="0" algn="ctr">
              <a:buNone/>
            </a:pPr>
            <a:r>
              <a:rPr lang="es-ES" sz="13800" dirty="0" err="1"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Psalms</a:t>
            </a:r>
            <a:r>
              <a:rPr lang="es-ES" sz="13800" dirty="0" smtClean="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 </a:t>
            </a:r>
            <a:r>
              <a:rPr lang="es-ES" sz="13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119:105</a:t>
            </a:r>
          </a:p>
        </p:txBody>
      </p:sp>
      <p:pic>
        <p:nvPicPr>
          <p:cNvPr id="8" name="Imagen 7"/>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vealing Our True Self' from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54" y="-699243"/>
            <a:ext cx="12512847" cy="8343527"/>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rotWithShape="1">
          <a:blip r:embed="rId4"/>
          <a:srcRect t="65648"/>
          <a:stretch/>
        </p:blipFill>
        <p:spPr>
          <a:xfrm>
            <a:off x="5215" y="4818184"/>
            <a:ext cx="11678641" cy="2419647"/>
          </a:xfrm>
          <a:prstGeom prst="rect">
            <a:avLst/>
          </a:prstGeom>
          <a:effectLst>
            <a:softEdge rad="635000"/>
          </a:effectLst>
        </p:spPr>
      </p:pic>
      <p:sp>
        <p:nvSpPr>
          <p:cNvPr id="6" name="Marcador de contenido 2"/>
          <p:cNvSpPr txBox="1">
            <a:spLocks/>
          </p:cNvSpPr>
          <p:nvPr/>
        </p:nvSpPr>
        <p:spPr>
          <a:xfrm>
            <a:off x="945256" y="228601"/>
            <a:ext cx="10394707" cy="3675184"/>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accent2"/>
                  </a:solidFill>
                  <a:prstDash val="solid"/>
                </a:ln>
                <a:solidFill>
                  <a:srgbClr val="FFFFFF"/>
                </a:solidFill>
                <a:effectLst>
                  <a:outerShdw dist="38100" dir="2700000" algn="tl" rotWithShape="0">
                    <a:schemeClr val="accent2"/>
                  </a:outerShdw>
                </a:effectLst>
              </a:rPr>
              <a:t>Thy word is a lamp unto my feet</a:t>
            </a:r>
            <a:r>
              <a:rPr lang="es-ES" sz="13800" b="1" cap="none" dirty="0" smtClean="0">
                <a:ln w="6600">
                  <a:solidFill>
                    <a:schemeClr val="accent2"/>
                  </a:solidFill>
                  <a:prstDash val="solid"/>
                </a:ln>
                <a:solidFill>
                  <a:srgbClr val="FFFFFF"/>
                </a:solidFill>
                <a:effectLst>
                  <a:outerShdw dist="38100" dir="2700000" algn="tl" rotWithShape="0">
                    <a:schemeClr val="accent2"/>
                  </a:outerShdw>
                </a:effectLst>
              </a:rPr>
              <a:t>,</a:t>
            </a:r>
            <a:endParaRPr lang="es-ES" sz="13800" b="1" cap="none"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28A0092B-C50C-407E-A947-70E740481C1C}">
                <a14:useLocalDpi xmlns:a14="http://schemas.microsoft.com/office/drawing/2010/main" val="0"/>
              </a:ext>
            </a:extLst>
          </a:blip>
          <a:srcRect t="6009" b="44518"/>
          <a:stretch/>
        </p:blipFill>
        <p:spPr>
          <a:xfrm>
            <a:off x="1387973" y="-19050"/>
            <a:ext cx="9990643" cy="6991350"/>
          </a:xfrm>
          <a:prstGeom prst="rect">
            <a:avLst/>
          </a:prstGeom>
          <a:effectLst>
            <a:softEdge rad="635000"/>
          </a:effectLst>
        </p:spPr>
      </p:pic>
      <p:sp>
        <p:nvSpPr>
          <p:cNvPr id="2" name="Título 1"/>
          <p:cNvSpPr>
            <a:spLocks noGrp="1"/>
          </p:cNvSpPr>
          <p:nvPr>
            <p:ph type="ctrTitle"/>
          </p:nvPr>
        </p:nvSpPr>
        <p:spPr>
          <a:xfrm rot="20773002">
            <a:off x="357193" y="456802"/>
            <a:ext cx="3823943" cy="2144148"/>
          </a:xfrm>
          <a:solidFill>
            <a:srgbClr val="FF0000"/>
          </a:solidFill>
          <a:ln>
            <a:solidFill>
              <a:srgbClr val="820000"/>
            </a:solidFill>
            <a:headEnd type="none" w="med" len="med"/>
            <a:tailEnd type="none" w="med" len="med"/>
          </a:ln>
          <a:effectLst>
            <a:glow rad="228600">
              <a:schemeClr val="accent2">
                <a:satMod val="175000"/>
                <a:alpha val="40000"/>
              </a:schemeClr>
            </a:glow>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slope"/>
            <a:bevelB w="82550" h="44450" prst="angle"/>
            <a:contourClr>
              <a:srgbClr val="FFFFFF"/>
            </a:contourClr>
          </a:sp3d>
        </p:spPr>
        <p:style>
          <a:lnRef idx="0">
            <a:schemeClr val="accent1"/>
          </a:lnRef>
          <a:fillRef idx="3">
            <a:schemeClr val="accent1"/>
          </a:fillRef>
          <a:effectRef idx="3">
            <a:schemeClr val="accent1"/>
          </a:effectRef>
          <a:fontRef idx="minor">
            <a:schemeClr val="lt1"/>
          </a:fontRef>
        </p:style>
        <p:txBody>
          <a:bodyPr anchor="ctr">
            <a:noAutofit/>
          </a:bodyPr>
          <a:lstStyle/>
          <a:p>
            <a:pPr algn="ctr"/>
            <a:r>
              <a:rPr lang="en-US" sz="4000" b="1" dirty="0" smtClean="0">
                <a:ln w="10160">
                  <a:solidFill>
                    <a:srgbClr val="FFC000"/>
                  </a:solidFill>
                  <a:prstDash val="solid"/>
                </a:ln>
                <a:solidFill>
                  <a:srgbClr val="FFFFFF"/>
                </a:solidFill>
                <a:effectLst>
                  <a:glow rad="139700">
                    <a:schemeClr val="accent2">
                      <a:satMod val="175000"/>
                      <a:alpha val="40000"/>
                    </a:schemeClr>
                  </a:glow>
                  <a:outerShdw blurRad="38100" dist="22860" dir="5400000" algn="tl" rotWithShape="0">
                    <a:srgbClr val="000000">
                      <a:alpha val="30000"/>
                    </a:srgbClr>
                  </a:outerShdw>
                </a:effectLst>
                <a:latin typeface="+mj-lt"/>
              </a:rPr>
              <a:t>7 days of</a:t>
            </a:r>
            <a:br>
              <a:rPr lang="en-US" sz="4000" b="1" dirty="0" smtClean="0">
                <a:ln w="10160">
                  <a:solidFill>
                    <a:srgbClr val="FFC000"/>
                  </a:solidFill>
                  <a:prstDash val="solid"/>
                </a:ln>
                <a:solidFill>
                  <a:srgbClr val="FFFFFF"/>
                </a:solidFill>
                <a:effectLst>
                  <a:glow rad="139700">
                    <a:schemeClr val="accent2">
                      <a:satMod val="175000"/>
                      <a:alpha val="40000"/>
                    </a:schemeClr>
                  </a:glow>
                  <a:outerShdw blurRad="38100" dist="22860" dir="5400000" algn="tl" rotWithShape="0">
                    <a:srgbClr val="000000">
                      <a:alpha val="30000"/>
                    </a:srgbClr>
                  </a:outerShdw>
                </a:effectLst>
                <a:latin typeface="+mj-lt"/>
              </a:rPr>
            </a:br>
            <a:r>
              <a:rPr lang="en-US" sz="4000" b="1" dirty="0" smtClean="0">
                <a:ln w="10160">
                  <a:solidFill>
                    <a:srgbClr val="FFC000"/>
                  </a:solidFill>
                  <a:prstDash val="solid"/>
                </a:ln>
                <a:solidFill>
                  <a:srgbClr val="FFFFFF"/>
                </a:solidFill>
                <a:effectLst>
                  <a:glow rad="139700">
                    <a:schemeClr val="accent2">
                      <a:satMod val="175000"/>
                      <a:alpha val="40000"/>
                    </a:schemeClr>
                  </a:glow>
                  <a:outerShdw blurRad="38100" dist="22860" dir="5400000" algn="tl" rotWithShape="0">
                    <a:srgbClr val="000000">
                      <a:alpha val="30000"/>
                    </a:srgbClr>
                  </a:outerShdw>
                </a:effectLst>
                <a:latin typeface="+mj-lt"/>
              </a:rPr>
              <a:t>programs </a:t>
            </a:r>
            <a:br>
              <a:rPr lang="en-US" sz="4000" b="1" dirty="0" smtClean="0">
                <a:ln w="10160">
                  <a:solidFill>
                    <a:srgbClr val="FFC000"/>
                  </a:solidFill>
                  <a:prstDash val="solid"/>
                </a:ln>
                <a:solidFill>
                  <a:srgbClr val="FFFFFF"/>
                </a:solidFill>
                <a:effectLst>
                  <a:glow rad="139700">
                    <a:schemeClr val="accent2">
                      <a:satMod val="175000"/>
                      <a:alpha val="40000"/>
                    </a:schemeClr>
                  </a:glow>
                  <a:outerShdw blurRad="38100" dist="22860" dir="5400000" algn="tl" rotWithShape="0">
                    <a:srgbClr val="000000">
                      <a:alpha val="30000"/>
                    </a:srgbClr>
                  </a:outerShdw>
                </a:effectLst>
                <a:latin typeface="+mj-lt"/>
              </a:rPr>
            </a:br>
            <a:r>
              <a:rPr lang="en-US" sz="4000" b="1" dirty="0" smtClean="0">
                <a:ln w="10160">
                  <a:solidFill>
                    <a:srgbClr val="FFC000"/>
                  </a:solidFill>
                  <a:prstDash val="solid"/>
                </a:ln>
                <a:solidFill>
                  <a:srgbClr val="FFFFFF"/>
                </a:solidFill>
                <a:effectLst>
                  <a:glow rad="139700">
                    <a:schemeClr val="accent2">
                      <a:satMod val="175000"/>
                      <a:alpha val="40000"/>
                    </a:schemeClr>
                  </a:glow>
                  <a:outerShdw blurRad="38100" dist="22860" dir="5400000" algn="tl" rotWithShape="0">
                    <a:srgbClr val="000000">
                      <a:alpha val="30000"/>
                    </a:srgbClr>
                  </a:outerShdw>
                </a:effectLst>
                <a:latin typeface="+mj-lt"/>
              </a:rPr>
              <a:t>for</a:t>
            </a:r>
            <a:r>
              <a:rPr lang="en-US" sz="4000" b="1" dirty="0">
                <a:ln w="10160">
                  <a:solidFill>
                    <a:srgbClr val="FFC000"/>
                  </a:solidFill>
                  <a:prstDash val="solid"/>
                </a:ln>
                <a:solidFill>
                  <a:srgbClr val="FFFFFF"/>
                </a:solidFill>
                <a:effectLst>
                  <a:glow rad="139700">
                    <a:schemeClr val="accent2">
                      <a:satMod val="175000"/>
                      <a:alpha val="40000"/>
                    </a:schemeClr>
                  </a:glow>
                  <a:outerShdw blurRad="38100" dist="22860" dir="5400000" algn="tl" rotWithShape="0">
                    <a:srgbClr val="000000">
                      <a:alpha val="30000"/>
                    </a:srgbClr>
                  </a:outerShdw>
                </a:effectLst>
                <a:latin typeface="+mj-lt"/>
              </a:rPr>
              <a:t> </a:t>
            </a:r>
            <a:r>
              <a:rPr lang="en-US" sz="4000" b="1" dirty="0" smtClean="0">
                <a:ln w="10160">
                  <a:solidFill>
                    <a:srgbClr val="FFC000"/>
                  </a:solidFill>
                  <a:prstDash val="solid"/>
                </a:ln>
                <a:solidFill>
                  <a:srgbClr val="FFFFFF"/>
                </a:solidFill>
                <a:effectLst>
                  <a:glow rad="139700">
                    <a:schemeClr val="accent2">
                      <a:satMod val="175000"/>
                      <a:alpha val="40000"/>
                    </a:schemeClr>
                  </a:glow>
                  <a:outerShdw blurRad="38100" dist="22860" dir="5400000" algn="tl" rotWithShape="0">
                    <a:srgbClr val="000000">
                      <a:alpha val="30000"/>
                    </a:srgbClr>
                  </a:outerShdw>
                </a:effectLst>
                <a:latin typeface="+mj-lt"/>
              </a:rPr>
              <a:t>children</a:t>
            </a:r>
            <a:endParaRPr lang="en-US" sz="4000" b="1" dirty="0">
              <a:ln w="10160">
                <a:solidFill>
                  <a:srgbClr val="FFC000"/>
                </a:solidFill>
                <a:prstDash val="solid"/>
              </a:ln>
              <a:solidFill>
                <a:srgbClr val="FFFFFF"/>
              </a:solidFill>
              <a:effectLst>
                <a:glow rad="139700">
                  <a:schemeClr val="accent2">
                    <a:satMod val="175000"/>
                    <a:alpha val="40000"/>
                  </a:schemeClr>
                </a:glow>
                <a:outerShdw blurRad="38100" dist="22860" dir="5400000" algn="tl" rotWithShape="0">
                  <a:srgbClr val="000000">
                    <a:alpha val="30000"/>
                  </a:srgbClr>
                </a:outerShdw>
              </a:effectLst>
              <a:latin typeface="+mj-lt"/>
            </a:endParaRPr>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grpSp>
        <p:nvGrpSpPr>
          <p:cNvPr id="11" name="Grupo 10"/>
          <p:cNvGrpSpPr/>
          <p:nvPr/>
        </p:nvGrpSpPr>
        <p:grpSpPr>
          <a:xfrm>
            <a:off x="214137" y="6233901"/>
            <a:ext cx="2136951" cy="497138"/>
            <a:chOff x="214137" y="6233901"/>
            <a:chExt cx="2136951" cy="497138"/>
          </a:xfrm>
        </p:grpSpPr>
        <p:sp>
          <p:nvSpPr>
            <p:cNvPr id="9" name="Rectángulo redondeado 8"/>
            <p:cNvSpPr/>
            <p:nvPr/>
          </p:nvSpPr>
          <p:spPr>
            <a:xfrm>
              <a:off x="220663" y="6233901"/>
              <a:ext cx="2130425" cy="497138"/>
            </a:xfrm>
            <a:prstGeom prst="roundRect">
              <a:avLst/>
            </a:prstGeom>
            <a:ln>
              <a:noFill/>
            </a:ln>
            <a:effectLst>
              <a:softEdge rad="127000"/>
            </a:effectLst>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7" name="CuadroTexto 6"/>
            <p:cNvSpPr txBox="1"/>
            <p:nvPr/>
          </p:nvSpPr>
          <p:spPr>
            <a:xfrm rot="21569223">
              <a:off x="214137" y="6292531"/>
              <a:ext cx="210883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err="1" smtClean="0">
                  <a:solidFill>
                    <a:prstClr val="black"/>
                  </a:solidFill>
                  <a:latin typeface="Abel" panose="02000506030000020004" pitchFamily="2" charset="0"/>
                </a:rPr>
                <a:t>biblewell</a:t>
              </a:r>
              <a:r>
                <a:rPr kumimoji="0" lang="es-ES" sz="1800" b="0" i="0" u="none" strike="noStrike" kern="1200" cap="none" spc="0" normalizeH="0" baseline="0" noProof="0" dirty="0" smtClean="0">
                  <a:ln>
                    <a:noFill/>
                  </a:ln>
                  <a:solidFill>
                    <a:prstClr val="black"/>
                  </a:solidFill>
                  <a:effectLst/>
                  <a:uLnTx/>
                  <a:uFillTx/>
                  <a:latin typeface="Abel" panose="02000506030000020004" pitchFamily="2" charset="0"/>
                  <a:ea typeface="+mn-ea"/>
                  <a:cs typeface="+mn-cs"/>
                </a:rPr>
                <a:t>.</a:t>
              </a:r>
              <a:r>
                <a:rPr kumimoji="0" lang="es-ES" sz="1800" b="0" i="0" u="none" strike="noStrike" kern="1200" cap="none" spc="0" normalizeH="0" baseline="0" noProof="0" dirty="0" err="1" smtClean="0">
                  <a:ln>
                    <a:noFill/>
                  </a:ln>
                  <a:solidFill>
                    <a:prstClr val="black"/>
                  </a:solidFill>
                  <a:effectLst/>
                  <a:uLnTx/>
                  <a:uFillTx/>
                  <a:latin typeface="Abel" panose="02000506030000020004" pitchFamily="2" charset="0"/>
                  <a:ea typeface="+mn-ea"/>
                  <a:cs typeface="+mn-cs"/>
                </a:rPr>
                <a:t>org</a:t>
              </a:r>
              <a:endParaRPr kumimoji="0" lang="es-ES" sz="1800" b="0" i="0" u="none" strike="noStrike" kern="1200" cap="none" spc="0" normalizeH="0" baseline="0" noProof="0" dirty="0">
                <a:ln>
                  <a:noFill/>
                </a:ln>
                <a:solidFill>
                  <a:prstClr val="black"/>
                </a:solidFill>
                <a:effectLst/>
                <a:uLnTx/>
                <a:uFillTx/>
                <a:latin typeface="Abel" panose="02000506030000020004" pitchFamily="2" charset="0"/>
                <a:ea typeface="+mn-ea"/>
                <a:cs typeface="+mn-cs"/>
              </a:endParaRPr>
            </a:p>
          </p:txBody>
        </p:sp>
      </p:grpSp>
      <p:grpSp>
        <p:nvGrpSpPr>
          <p:cNvPr id="10" name="Grupo 9"/>
          <p:cNvGrpSpPr/>
          <p:nvPr/>
        </p:nvGrpSpPr>
        <p:grpSpPr>
          <a:xfrm>
            <a:off x="10701709" y="5485622"/>
            <a:ext cx="1176439" cy="1176439"/>
            <a:chOff x="10701709" y="5485622"/>
            <a:chExt cx="1176439" cy="1176439"/>
          </a:xfrm>
        </p:grpSpPr>
        <p:sp>
          <p:nvSpPr>
            <p:cNvPr id="8" name="Elipse 7"/>
            <p:cNvSpPr/>
            <p:nvPr/>
          </p:nvSpPr>
          <p:spPr>
            <a:xfrm>
              <a:off x="10858500" y="5494857"/>
              <a:ext cx="828675" cy="836887"/>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2" name="Imagen 11">
              <a:extLst>
                <a:ext uri="{FF2B5EF4-FFF2-40B4-BE49-F238E27FC236}">
                  <a16:creationId xmlns:a16="http://schemas.microsoft.com/office/drawing/2014/main" id="{2C14308A-3CAA-4995-AB4D-D52ADDBDEEF4}"/>
                </a:ext>
              </a:extLst>
            </p:cNvPr>
            <p:cNvPicPr>
              <a:picLocks noChangeAspect="1"/>
            </p:cNvPicPr>
            <p:nvPr/>
          </p:nvPicPr>
          <p:blipFill>
            <a:blip r:embed="rId4"/>
            <a:stretch>
              <a:fillRect/>
            </a:stretch>
          </p:blipFill>
          <p:spPr>
            <a:xfrm>
              <a:off x="10701709" y="5485622"/>
              <a:ext cx="1176439" cy="1176439"/>
            </a:xfrm>
            <a:prstGeom prst="rect">
              <a:avLst/>
            </a:prstGeom>
          </p:spPr>
        </p:pic>
      </p:grpSp>
    </p:spTree>
    <p:extLst>
      <p:ext uri="{BB962C8B-B14F-4D97-AF65-F5344CB8AC3E}">
        <p14:creationId xmlns:p14="http://schemas.microsoft.com/office/powerpoint/2010/main" val="500990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Revealing Our True Self' from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354" y="-699243"/>
            <a:ext cx="12512847" cy="834352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rotWithShape="1">
          <a:blip r:embed="rId4"/>
          <a:srcRect t="65648"/>
          <a:stretch/>
        </p:blipFill>
        <p:spPr>
          <a:xfrm>
            <a:off x="5215" y="4818184"/>
            <a:ext cx="11678641" cy="2419647"/>
          </a:xfrm>
          <a:prstGeom prst="rect">
            <a:avLst/>
          </a:prstGeom>
          <a:effectLst>
            <a:softEdge rad="635000"/>
          </a:effectLst>
        </p:spPr>
      </p:pic>
      <p:sp>
        <p:nvSpPr>
          <p:cNvPr id="6" name="Marcador de contenido 2"/>
          <p:cNvSpPr txBox="1">
            <a:spLocks/>
          </p:cNvSpPr>
          <p:nvPr/>
        </p:nvSpPr>
        <p:spPr>
          <a:xfrm>
            <a:off x="1193899" y="431429"/>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n-US" sz="13800" b="1" cap="none" dirty="0">
                <a:ln w="6600">
                  <a:solidFill>
                    <a:schemeClr val="accent2"/>
                  </a:solidFill>
                  <a:prstDash val="solid"/>
                </a:ln>
                <a:solidFill>
                  <a:srgbClr val="FFFFFF"/>
                </a:solidFill>
                <a:effectLst>
                  <a:outerShdw dist="38100" dir="2700000" algn="tl" rotWithShape="0">
                    <a:schemeClr val="accent2"/>
                  </a:outerShdw>
                </a:effectLst>
              </a:rPr>
              <a:t>and a light </a:t>
            </a:r>
            <a:r>
              <a:rPr lang="en-US" sz="13800" b="1" cap="none" dirty="0" smtClean="0">
                <a:ln w="6600">
                  <a:solidFill>
                    <a:schemeClr val="accent2"/>
                  </a:solidFill>
                  <a:prstDash val="solid"/>
                </a:ln>
                <a:solidFill>
                  <a:srgbClr val="FFFFFF"/>
                </a:solidFill>
                <a:effectLst>
                  <a:outerShdw dist="38100" dir="2700000" algn="tl" rotWithShape="0">
                    <a:schemeClr val="accent2"/>
                  </a:outerShdw>
                </a:effectLst>
              </a:rPr>
              <a:t/>
            </a:r>
            <a:br>
              <a:rPr lang="en-US" sz="13800" b="1" cap="none" dirty="0" smtClean="0">
                <a:ln w="6600">
                  <a:solidFill>
                    <a:schemeClr val="accent2"/>
                  </a:solidFill>
                  <a:prstDash val="solid"/>
                </a:ln>
                <a:solidFill>
                  <a:srgbClr val="FFFFFF"/>
                </a:solidFill>
                <a:effectLst>
                  <a:outerShdw dist="38100" dir="2700000" algn="tl" rotWithShape="0">
                    <a:schemeClr val="accent2"/>
                  </a:outerShdw>
                </a:effectLst>
              </a:rPr>
            </a:br>
            <a:r>
              <a:rPr lang="en-US" sz="13800" b="1" cap="none" dirty="0" smtClean="0">
                <a:ln w="6600">
                  <a:solidFill>
                    <a:schemeClr val="accent2"/>
                  </a:solidFill>
                  <a:prstDash val="solid"/>
                </a:ln>
                <a:solidFill>
                  <a:srgbClr val="FFFFFF"/>
                </a:solidFill>
                <a:effectLst>
                  <a:outerShdw dist="38100" dir="2700000" algn="tl" rotWithShape="0">
                    <a:schemeClr val="accent2"/>
                  </a:outerShdw>
                </a:effectLst>
              </a:rPr>
              <a:t>unto </a:t>
            </a:r>
            <a:r>
              <a:rPr lang="en-US" sz="13800" b="1" cap="none" dirty="0">
                <a:ln w="6600">
                  <a:solidFill>
                    <a:schemeClr val="accent2"/>
                  </a:solidFill>
                  <a:prstDash val="solid"/>
                </a:ln>
                <a:solidFill>
                  <a:srgbClr val="FFFFFF"/>
                </a:solidFill>
                <a:effectLst>
                  <a:outerShdw dist="38100" dir="2700000" algn="tl" rotWithShape="0">
                    <a:schemeClr val="accent2"/>
                  </a:outerShdw>
                </a:effectLst>
              </a:rPr>
              <a:t>my </a:t>
            </a:r>
            <a:r>
              <a:rPr lang="en-US" sz="13800" b="1" cap="none" dirty="0" smtClean="0">
                <a:ln w="6600">
                  <a:solidFill>
                    <a:schemeClr val="accent2"/>
                  </a:solidFill>
                  <a:prstDash val="solid"/>
                </a:ln>
                <a:solidFill>
                  <a:srgbClr val="FFFFFF"/>
                </a:solidFill>
                <a:effectLst>
                  <a:outerShdw dist="38100" dir="2700000" algn="tl" rotWithShape="0">
                    <a:schemeClr val="accent2"/>
                  </a:outerShdw>
                </a:effectLst>
              </a:rPr>
              <a:t>path.</a:t>
            </a:r>
            <a:endParaRPr lang="es-ES" sz="13800" b="1" cap="none"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172739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Richmond Diocese to Pay $6.3M to Child Sexual Abuse Survivors - Top Class  Ac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334125" cy="7883731"/>
          </a:xfrm>
          <a:prstGeom prst="rect">
            <a:avLst/>
          </a:prstGeom>
          <a:noFill/>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857254" y="2713140"/>
            <a:ext cx="5695946" cy="2457450"/>
          </a:xfrm>
        </p:spPr>
        <p:txBody>
          <a:bodyPr>
            <a:normAutofit/>
          </a:bodyPr>
          <a:lstStyle/>
          <a:p>
            <a:pPr algn="l"/>
            <a:r>
              <a:rPr lang="es-ES" sz="6600" b="1" spc="50" dirty="0" err="1">
                <a:ln w="9525" cmpd="sng">
                  <a:solidFill>
                    <a:schemeClr val="accent1"/>
                  </a:solidFill>
                  <a:prstDash val="solid"/>
                </a:ln>
                <a:solidFill>
                  <a:schemeClr val="accent3">
                    <a:lumMod val="40000"/>
                    <a:lumOff val="60000"/>
                  </a:schemeClr>
                </a:solidFill>
                <a:effectLst>
                  <a:glow rad="38100">
                    <a:schemeClr val="accent1">
                      <a:alpha val="40000"/>
                    </a:schemeClr>
                  </a:glow>
                </a:effectLst>
              </a:rPr>
              <a:t>Prayer</a:t>
            </a:r>
            <a:r>
              <a:rPr lang="es-ES" sz="6600" b="1" spc="50" dirty="0">
                <a:ln w="9525" cmpd="sng">
                  <a:solidFill>
                    <a:schemeClr val="accent1"/>
                  </a:solidFill>
                  <a:prstDash val="solid"/>
                </a:ln>
                <a:solidFill>
                  <a:schemeClr val="accent3">
                    <a:lumMod val="40000"/>
                    <a:lumOff val="60000"/>
                  </a:schemeClr>
                </a:solidFill>
                <a:effectLst>
                  <a:glow rad="38100">
                    <a:schemeClr val="accent1">
                      <a:alpha val="40000"/>
                    </a:schemeClr>
                  </a:glow>
                </a:effectLst>
              </a:rPr>
              <a:t> Time</a:t>
            </a: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La enseñanza bíblica a los niños, ¿los está acercando a Jesús? | La  Corriente | Una voz en movimient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042" y="0"/>
            <a:ext cx="12595042" cy="708471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42902" y="1325032"/>
            <a:ext cx="9601196" cy="1303867"/>
          </a:xfrm>
        </p:spPr>
        <p:txBody>
          <a:bodyPr>
            <a:normAutofit/>
          </a:bodyPr>
          <a:lstStyle/>
          <a:p>
            <a:pPr algn="l"/>
            <a:r>
              <a:rPr lang="es-AR" sz="6000" b="1" dirty="0" smtClean="0">
                <a:ln w="6600">
                  <a:solidFill>
                    <a:schemeClr val="accent2"/>
                  </a:solidFill>
                  <a:prstDash val="solid"/>
                </a:ln>
                <a:solidFill>
                  <a:srgbClr val="FFFFFF"/>
                </a:solidFill>
                <a:effectLst>
                  <a:outerShdw dist="38100" dir="2700000" algn="tl" rotWithShape="0">
                    <a:schemeClr val="accent2"/>
                  </a:outerShdw>
                </a:effectLst>
              </a:rPr>
              <a:t>ACTIVITIES</a:t>
            </a:r>
            <a:endParaRPr lang="es-AR" sz="6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4282229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1007430" y="519093"/>
            <a:ext cx="7620000" cy="5715000"/>
          </a:xfrm>
          <a:prstGeom prst="rect">
            <a:avLst/>
          </a:prstGeom>
          <a:effectLst>
            <a:softEdge rad="635000"/>
          </a:effectLst>
        </p:spPr>
      </p:pic>
      <p:sp>
        <p:nvSpPr>
          <p:cNvPr id="2" name="Título 1"/>
          <p:cNvSpPr>
            <a:spLocks noGrp="1"/>
          </p:cNvSpPr>
          <p:nvPr>
            <p:ph type="title"/>
          </p:nvPr>
        </p:nvSpPr>
        <p:spPr>
          <a:xfrm>
            <a:off x="4207435" y="2071668"/>
            <a:ext cx="7658100" cy="2609850"/>
          </a:xfrm>
        </p:spPr>
        <p:txBody>
          <a:bodyPr>
            <a:normAutofit/>
          </a:bodyPr>
          <a:lstStyle/>
          <a:p>
            <a:r>
              <a:rPr lang="es-ES" sz="4800" dirty="0">
                <a:solidFill>
                  <a:srgbClr val="FF6600"/>
                </a:solidFill>
              </a:rPr>
              <a:t>Musical</a:t>
            </a:r>
            <a:br>
              <a:rPr lang="es-ES" sz="4800" dirty="0">
                <a:solidFill>
                  <a:srgbClr val="FF6600"/>
                </a:solidFill>
              </a:rPr>
            </a:br>
            <a:r>
              <a:rPr lang="es-ES" sz="4800" dirty="0" err="1">
                <a:solidFill>
                  <a:srgbClr val="FF6600"/>
                </a:solidFill>
              </a:rPr>
              <a:t>Moment</a:t>
            </a:r>
            <a:endParaRPr lang="es-ES" sz="4800" dirty="0">
              <a:solidFill>
                <a:srgbClr val="FF6600"/>
              </a:solidFill>
            </a:endParaRPr>
          </a:p>
        </p:txBody>
      </p:sp>
      <p:sp>
        <p:nvSpPr>
          <p:cNvPr id="12" name="Título 1"/>
          <p:cNvSpPr txBox="1">
            <a:spLocks/>
          </p:cNvSpPr>
          <p:nvPr/>
        </p:nvSpPr>
        <p:spPr>
          <a:xfrm>
            <a:off x="683580" y="5130838"/>
            <a:ext cx="9018814" cy="197791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7200" b="1" dirty="0" smtClean="0">
                <a:ln w="6600">
                  <a:solidFill>
                    <a:schemeClr val="accent2"/>
                  </a:solidFill>
                  <a:prstDash val="solid"/>
                </a:ln>
                <a:solidFill>
                  <a:srgbClr val="FF0000"/>
                </a:solidFill>
                <a:effectLst>
                  <a:outerShdw dist="38100" dir="2700000" algn="tl" rotWithShape="0">
                    <a:schemeClr val="accent2"/>
                  </a:outerShdw>
                </a:effectLst>
              </a:rPr>
              <a:t>“</a:t>
            </a:r>
            <a:r>
              <a:rPr lang="en-US" sz="7200" b="1" dirty="0">
                <a:ln w="6600">
                  <a:solidFill>
                    <a:schemeClr val="accent2"/>
                  </a:solidFill>
                  <a:prstDash val="solid"/>
                </a:ln>
                <a:solidFill>
                  <a:srgbClr val="FF0000"/>
                </a:solidFill>
                <a:effectLst>
                  <a:outerShdw dist="38100" dir="2700000" algn="tl" rotWithShape="0">
                    <a:schemeClr val="accent2"/>
                  </a:outerShdw>
                </a:effectLst>
              </a:rPr>
              <a:t>I am not a pirate</a:t>
            </a:r>
            <a:r>
              <a:rPr lang="es-ES" sz="7200" b="1" dirty="0" smtClean="0">
                <a:ln w="6600">
                  <a:solidFill>
                    <a:schemeClr val="accent2"/>
                  </a:solidFill>
                  <a:prstDash val="solid"/>
                </a:ln>
                <a:solidFill>
                  <a:srgbClr val="FF0000"/>
                </a:solidFill>
                <a:effectLst>
                  <a:outerShdw dist="38100" dir="2700000" algn="tl" rotWithShape="0">
                    <a:schemeClr val="accent2"/>
                  </a:outerShdw>
                </a:effectLst>
              </a:rPr>
              <a:t>”</a:t>
            </a:r>
            <a:endParaRPr lang="es-ES" sz="7200" b="1" dirty="0">
              <a:ln w="6600">
                <a:solidFill>
                  <a:schemeClr val="accent2"/>
                </a:solidFill>
                <a:prstDash val="solid"/>
              </a:ln>
              <a:solidFill>
                <a:srgbClr val="FF0000"/>
              </a:solidFill>
              <a:effectLst>
                <a:outerShdw dist="38100" dir="2700000" algn="tl" rotWithShape="0">
                  <a:schemeClr val="accent2"/>
                </a:outerShdw>
              </a:effectLst>
            </a:endParaRPr>
          </a:p>
        </p:txBody>
      </p:sp>
      <p:pic>
        <p:nvPicPr>
          <p:cNvPr id="6" name="Picture 2" descr="Niños cantando: vector de stock (libre de regalías) 224722945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5113" y="-91724"/>
            <a:ext cx="3526887" cy="239111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7" name="Imagen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26290790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mor y gratitud: una combinación feliz y exitosa - TuESTIM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6990" y="2061097"/>
            <a:ext cx="9446281" cy="472314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43000" y="781050"/>
            <a:ext cx="7658100" cy="950363"/>
          </a:xfrm>
        </p:spPr>
        <p:txBody>
          <a:bodyPr>
            <a:normAutofit/>
          </a:bodyPr>
          <a:lstStyle/>
          <a:p>
            <a:r>
              <a:rPr lang="es-ES" sz="4800" dirty="0" smtClean="0">
                <a:solidFill>
                  <a:srgbClr val="FF6600"/>
                </a:solidFill>
              </a:rPr>
              <a:t>Musical </a:t>
            </a:r>
            <a:r>
              <a:rPr lang="es-ES" sz="4800" dirty="0" err="1" smtClean="0">
                <a:solidFill>
                  <a:srgbClr val="FF6600"/>
                </a:solidFill>
              </a:rPr>
              <a:t>Moment</a:t>
            </a:r>
            <a:endParaRPr lang="es-ES" sz="4800" dirty="0">
              <a:solidFill>
                <a:srgbClr val="FF6600"/>
              </a:solidFill>
            </a:endParaRPr>
          </a:p>
        </p:txBody>
      </p:sp>
      <p:sp>
        <p:nvSpPr>
          <p:cNvPr id="6" name="Título 1"/>
          <p:cNvSpPr txBox="1">
            <a:spLocks/>
          </p:cNvSpPr>
          <p:nvPr/>
        </p:nvSpPr>
        <p:spPr>
          <a:xfrm>
            <a:off x="3676650" y="1538046"/>
            <a:ext cx="5187721" cy="500304"/>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000" b="1" dirty="0">
                <a:ln w="6600">
                  <a:solidFill>
                    <a:schemeClr val="accent2"/>
                  </a:solidFill>
                  <a:prstDash val="solid"/>
                </a:ln>
                <a:solidFill>
                  <a:srgbClr val="FFFFFF"/>
                </a:solidFill>
                <a:effectLst>
                  <a:outerShdw dist="38100" dir="2700000" algn="tl" rotWithShape="0">
                    <a:schemeClr val="accent2"/>
                  </a:outerShdw>
                </a:effectLst>
              </a:rPr>
              <a:t>I am not a Pirate</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Picture 2" descr="Niños cantando: vector de stock (libre de regalías) 224722945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5113" y="-91724"/>
            <a:ext cx="3526887" cy="239111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4533900" y="2629318"/>
            <a:ext cx="6972300" cy="320569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b="1" dirty="0">
                <a:ln w="6600">
                  <a:solidFill>
                    <a:schemeClr val="accent2"/>
                  </a:solidFill>
                  <a:prstDash val="solid"/>
                </a:ln>
                <a:solidFill>
                  <a:srgbClr val="FFFFFF"/>
                </a:solidFill>
                <a:effectLst>
                  <a:outerShdw dist="38100" dir="2700000" algn="tl" rotWithShape="0">
                    <a:schemeClr val="accent2"/>
                  </a:outerShdw>
                </a:effectLst>
              </a:rPr>
              <a:t>I am not a pirate, </a:t>
            </a:r>
            <a:r>
              <a:rPr lang="en-US" sz="4800" b="1" dirty="0" smtClean="0">
                <a:ln w="6600">
                  <a:solidFill>
                    <a:schemeClr val="accent2"/>
                  </a:solidFill>
                  <a:prstDash val="solid"/>
                </a:ln>
                <a:solidFill>
                  <a:srgbClr val="FFFFFF"/>
                </a:solidFill>
                <a:effectLst>
                  <a:outerShdw dist="38100" dir="2700000" algn="tl" rotWithShape="0">
                    <a:schemeClr val="accent2"/>
                  </a:outerShdw>
                </a:effectLst>
              </a:rPr>
              <a:t/>
            </a:r>
            <a:br>
              <a:rPr lang="en-US" sz="4800" b="1" dirty="0" smtClean="0">
                <a:ln w="6600">
                  <a:solidFill>
                    <a:schemeClr val="accent2"/>
                  </a:solidFill>
                  <a:prstDash val="solid"/>
                </a:ln>
                <a:solidFill>
                  <a:srgbClr val="FFFFFF"/>
                </a:solidFill>
                <a:effectLst>
                  <a:outerShdw dist="38100" dir="2700000" algn="tl" rotWithShape="0">
                    <a:schemeClr val="accent2"/>
                  </a:outerShdw>
                </a:effectLst>
              </a:rPr>
            </a:br>
            <a:r>
              <a:rPr lang="en-US" sz="4800" b="1" dirty="0" smtClean="0">
                <a:ln w="6600">
                  <a:solidFill>
                    <a:schemeClr val="accent2"/>
                  </a:solidFill>
                  <a:prstDash val="solid"/>
                </a:ln>
                <a:solidFill>
                  <a:srgbClr val="FFFFFF"/>
                </a:solidFill>
                <a:effectLst>
                  <a:outerShdw dist="38100" dir="2700000" algn="tl" rotWithShape="0">
                    <a:schemeClr val="accent2"/>
                  </a:outerShdw>
                </a:effectLst>
              </a:rPr>
              <a:t>gold </a:t>
            </a:r>
            <a:r>
              <a:rPr lang="en-US" sz="4800" b="1" dirty="0">
                <a:ln w="6600">
                  <a:solidFill>
                    <a:schemeClr val="accent2"/>
                  </a:solidFill>
                  <a:prstDash val="solid"/>
                </a:ln>
                <a:solidFill>
                  <a:srgbClr val="FFFFFF"/>
                </a:solidFill>
                <a:effectLst>
                  <a:outerShdw dist="38100" dir="2700000" algn="tl" rotWithShape="0">
                    <a:schemeClr val="accent2"/>
                  </a:outerShdw>
                </a:effectLst>
              </a:rPr>
              <a:t>I do not seek.</a:t>
            </a:r>
          </a:p>
          <a:p>
            <a:pPr algn="r"/>
            <a:r>
              <a:rPr lang="en-US" sz="4800" b="1" dirty="0">
                <a:ln w="6600">
                  <a:solidFill>
                    <a:schemeClr val="accent2"/>
                  </a:solidFill>
                  <a:prstDash val="solid"/>
                </a:ln>
                <a:solidFill>
                  <a:srgbClr val="FFFFFF"/>
                </a:solidFill>
                <a:effectLst>
                  <a:outerShdw dist="38100" dir="2700000" algn="tl" rotWithShape="0">
                    <a:schemeClr val="accent2"/>
                  </a:outerShdw>
                </a:effectLst>
              </a:rPr>
              <a:t>But my heart </a:t>
            </a:r>
            <a:r>
              <a:rPr lang="en-US" sz="4800" b="1" dirty="0" smtClean="0">
                <a:ln w="6600">
                  <a:solidFill>
                    <a:schemeClr val="accent2"/>
                  </a:solidFill>
                  <a:prstDash val="solid"/>
                </a:ln>
                <a:solidFill>
                  <a:srgbClr val="FFFFFF"/>
                </a:solidFill>
                <a:effectLst>
                  <a:outerShdw dist="38100" dir="2700000" algn="tl" rotWithShape="0">
                    <a:schemeClr val="accent2"/>
                  </a:outerShdw>
                </a:effectLst>
              </a:rPr>
              <a:t/>
            </a:r>
            <a:br>
              <a:rPr lang="en-US" sz="4800" b="1" dirty="0" smtClean="0">
                <a:ln w="6600">
                  <a:solidFill>
                    <a:schemeClr val="accent2"/>
                  </a:solidFill>
                  <a:prstDash val="solid"/>
                </a:ln>
                <a:solidFill>
                  <a:srgbClr val="FFFFFF"/>
                </a:solidFill>
                <a:effectLst>
                  <a:outerShdw dist="38100" dir="2700000" algn="tl" rotWithShape="0">
                    <a:schemeClr val="accent2"/>
                  </a:outerShdw>
                </a:effectLst>
              </a:rPr>
            </a:br>
            <a:r>
              <a:rPr lang="en-US" sz="4800" b="1" dirty="0" smtClean="0">
                <a:ln w="6600">
                  <a:solidFill>
                    <a:schemeClr val="accent2"/>
                  </a:solidFill>
                  <a:prstDash val="solid"/>
                </a:ln>
                <a:solidFill>
                  <a:srgbClr val="FFFFFF"/>
                </a:solidFill>
                <a:effectLst>
                  <a:outerShdw dist="38100" dir="2700000" algn="tl" rotWithShape="0">
                    <a:schemeClr val="accent2"/>
                  </a:outerShdw>
                </a:effectLst>
              </a:rPr>
              <a:t>it </a:t>
            </a:r>
            <a:r>
              <a:rPr lang="en-US" sz="4800" b="1" dirty="0">
                <a:ln w="6600">
                  <a:solidFill>
                    <a:schemeClr val="accent2"/>
                  </a:solidFill>
                  <a:prstDash val="solid"/>
                </a:ln>
                <a:solidFill>
                  <a:srgbClr val="FFFFFF"/>
                </a:solidFill>
                <a:effectLst>
                  <a:outerShdw dist="38100" dir="2700000" algn="tl" rotWithShape="0">
                    <a:schemeClr val="accent2"/>
                  </a:outerShdw>
                </a:effectLst>
              </a:rPr>
              <a:t>holds a treasure, </a:t>
            </a:r>
          </a:p>
          <a:p>
            <a:pPr algn="r"/>
            <a:r>
              <a:rPr lang="en-US" sz="4800" b="1" dirty="0">
                <a:ln w="6600">
                  <a:solidFill>
                    <a:schemeClr val="accent2"/>
                  </a:solidFill>
                  <a:prstDash val="solid"/>
                </a:ln>
                <a:solidFill>
                  <a:srgbClr val="FFFFFF"/>
                </a:solidFill>
                <a:effectLst>
                  <a:outerShdw dist="38100" dir="2700000" algn="tl" rotWithShape="0">
                    <a:schemeClr val="accent2"/>
                  </a:outerShdw>
                </a:effectLst>
              </a:rPr>
              <a:t>Hidden very deep.</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4" name="Imagen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0" y="3282317"/>
            <a:ext cx="2514600" cy="2514600"/>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15607621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將臨期第一周星期二福音分享－台北聖道明傳道中心(2022/11/29) - YouTu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068" y="844359"/>
            <a:ext cx="11083636" cy="623454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43000" y="781050"/>
            <a:ext cx="7658100" cy="950363"/>
          </a:xfrm>
        </p:spPr>
        <p:txBody>
          <a:bodyPr>
            <a:normAutofit/>
          </a:bodyPr>
          <a:lstStyle/>
          <a:p>
            <a:r>
              <a:rPr lang="es-ES" sz="4800" dirty="0">
                <a:solidFill>
                  <a:srgbClr val="FF6600"/>
                </a:solidFill>
              </a:rPr>
              <a:t>Musical </a:t>
            </a:r>
            <a:r>
              <a:rPr lang="es-ES" sz="4800" dirty="0" err="1">
                <a:solidFill>
                  <a:srgbClr val="FF6600"/>
                </a:solidFill>
              </a:rPr>
              <a:t>Moment</a:t>
            </a:r>
            <a:endParaRPr lang="es-ES" sz="4800" dirty="0">
              <a:solidFill>
                <a:srgbClr val="FF6600"/>
              </a:solidFill>
            </a:endParaRPr>
          </a:p>
        </p:txBody>
      </p:sp>
      <p:sp>
        <p:nvSpPr>
          <p:cNvPr id="6" name="Título 1"/>
          <p:cNvSpPr txBox="1">
            <a:spLocks/>
          </p:cNvSpPr>
          <p:nvPr/>
        </p:nvSpPr>
        <p:spPr>
          <a:xfrm>
            <a:off x="3676650" y="1538046"/>
            <a:ext cx="5187721" cy="500304"/>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000" b="1" dirty="0">
                <a:ln w="6600">
                  <a:solidFill>
                    <a:schemeClr val="accent2"/>
                  </a:solidFill>
                  <a:prstDash val="solid"/>
                </a:ln>
                <a:solidFill>
                  <a:srgbClr val="FFFFFF"/>
                </a:solidFill>
                <a:effectLst>
                  <a:outerShdw dist="38100" dir="2700000" algn="tl" rotWithShape="0">
                    <a:schemeClr val="accent2"/>
                  </a:outerShdw>
                </a:effectLst>
              </a:rPr>
              <a:t>I am not a Pirate</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Picture 2" descr="Niños cantando: vector de stock (libre de regalías) 224722945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5113" y="-91724"/>
            <a:ext cx="3526887" cy="239111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2662518" y="2629318"/>
            <a:ext cx="8843682" cy="320569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b="1" dirty="0">
                <a:ln w="6600">
                  <a:solidFill>
                    <a:schemeClr val="accent2"/>
                  </a:solidFill>
                  <a:prstDash val="solid"/>
                </a:ln>
                <a:solidFill>
                  <a:srgbClr val="FFFFFF"/>
                </a:solidFill>
                <a:effectLst>
                  <a:outerShdw dist="38100" dir="2700000" algn="tl" rotWithShape="0">
                    <a:schemeClr val="accent2"/>
                  </a:outerShdw>
                </a:effectLst>
              </a:rPr>
              <a:t>Come and join </a:t>
            </a:r>
            <a:r>
              <a:rPr lang="en-US" sz="4800" b="1" dirty="0" smtClean="0">
                <a:ln w="6600">
                  <a:solidFill>
                    <a:schemeClr val="accent2"/>
                  </a:solidFill>
                  <a:prstDash val="solid"/>
                </a:ln>
                <a:solidFill>
                  <a:srgbClr val="FFFFFF"/>
                </a:solidFill>
                <a:effectLst>
                  <a:outerShdw dist="38100" dir="2700000" algn="tl" rotWithShape="0">
                    <a:schemeClr val="accent2"/>
                  </a:outerShdw>
                </a:effectLst>
              </a:rPr>
              <a:t>and </a:t>
            </a:r>
            <a:r>
              <a:rPr lang="en-US" sz="4800" b="1" dirty="0">
                <a:ln w="6600">
                  <a:solidFill>
                    <a:schemeClr val="accent2"/>
                  </a:solidFill>
                  <a:prstDash val="solid"/>
                </a:ln>
                <a:solidFill>
                  <a:srgbClr val="FFFFFF"/>
                </a:solidFill>
                <a:effectLst>
                  <a:outerShdw dist="38100" dir="2700000" algn="tl" rotWithShape="0">
                    <a:schemeClr val="accent2"/>
                  </a:outerShdw>
                </a:effectLst>
              </a:rPr>
              <a:t>let me </a:t>
            </a:r>
            <a:r>
              <a:rPr lang="en-US" sz="4800" b="1" dirty="0" smtClean="0">
                <a:ln w="6600">
                  <a:solidFill>
                    <a:schemeClr val="accent2"/>
                  </a:solidFill>
                  <a:prstDash val="solid"/>
                </a:ln>
                <a:solidFill>
                  <a:srgbClr val="FFFFFF"/>
                </a:solidFill>
                <a:effectLst>
                  <a:outerShdw dist="38100" dir="2700000" algn="tl" rotWithShape="0">
                    <a:schemeClr val="accent2"/>
                  </a:outerShdw>
                </a:effectLst>
              </a:rPr>
              <a:t/>
            </a:r>
            <a:br>
              <a:rPr lang="en-US" sz="4800" b="1" dirty="0" smtClean="0">
                <a:ln w="6600">
                  <a:solidFill>
                    <a:schemeClr val="accent2"/>
                  </a:solidFill>
                  <a:prstDash val="solid"/>
                </a:ln>
                <a:solidFill>
                  <a:srgbClr val="FFFFFF"/>
                </a:solidFill>
                <a:effectLst>
                  <a:outerShdw dist="38100" dir="2700000" algn="tl" rotWithShape="0">
                    <a:schemeClr val="accent2"/>
                  </a:outerShdw>
                </a:effectLst>
              </a:rPr>
            </a:br>
            <a:r>
              <a:rPr lang="en-US" sz="4800" b="1" dirty="0" smtClean="0">
                <a:ln w="6600">
                  <a:solidFill>
                    <a:schemeClr val="accent2"/>
                  </a:solidFill>
                  <a:prstDash val="solid"/>
                </a:ln>
                <a:solidFill>
                  <a:srgbClr val="FFFFFF"/>
                </a:solidFill>
                <a:effectLst>
                  <a:outerShdw dist="38100" dir="2700000" algn="tl" rotWithShape="0">
                    <a:schemeClr val="accent2"/>
                  </a:outerShdw>
                </a:effectLst>
              </a:rPr>
              <a:t>share </a:t>
            </a:r>
            <a:r>
              <a:rPr lang="en-US" sz="4800" b="1" dirty="0">
                <a:ln w="6600">
                  <a:solidFill>
                    <a:schemeClr val="accent2"/>
                  </a:solidFill>
                  <a:prstDash val="solid"/>
                </a:ln>
                <a:solidFill>
                  <a:srgbClr val="FFFFFF"/>
                </a:solidFill>
                <a:effectLst>
                  <a:outerShdw dist="38100" dir="2700000" algn="tl" rotWithShape="0">
                    <a:schemeClr val="accent2"/>
                  </a:outerShdw>
                </a:effectLst>
              </a:rPr>
              <a:t>this </a:t>
            </a:r>
            <a:r>
              <a:rPr lang="en-US" sz="4800" b="1" dirty="0" smtClean="0">
                <a:ln w="6600">
                  <a:solidFill>
                    <a:schemeClr val="accent2"/>
                  </a:solidFill>
                  <a:prstDash val="solid"/>
                </a:ln>
                <a:solidFill>
                  <a:srgbClr val="FFFFFF"/>
                </a:solidFill>
                <a:effectLst>
                  <a:outerShdw dist="38100" dir="2700000" algn="tl" rotWithShape="0">
                    <a:schemeClr val="accent2"/>
                  </a:outerShdw>
                </a:effectLst>
              </a:rPr>
              <a:t>treasure </a:t>
            </a:r>
            <a:br>
              <a:rPr lang="en-US" sz="4800" b="1" dirty="0" smtClean="0">
                <a:ln w="6600">
                  <a:solidFill>
                    <a:schemeClr val="accent2"/>
                  </a:solidFill>
                  <a:prstDash val="solid"/>
                </a:ln>
                <a:solidFill>
                  <a:srgbClr val="FFFFFF"/>
                </a:solidFill>
                <a:effectLst>
                  <a:outerShdw dist="38100" dir="2700000" algn="tl" rotWithShape="0">
                    <a:schemeClr val="accent2"/>
                  </a:outerShdw>
                </a:effectLst>
              </a:rPr>
            </a:br>
            <a:r>
              <a:rPr lang="en-US" sz="4800" b="1" dirty="0" smtClean="0">
                <a:ln w="6600">
                  <a:solidFill>
                    <a:schemeClr val="accent2"/>
                  </a:solidFill>
                  <a:prstDash val="solid"/>
                </a:ln>
                <a:solidFill>
                  <a:srgbClr val="FFFFFF"/>
                </a:solidFill>
                <a:effectLst>
                  <a:outerShdw dist="38100" dir="2700000" algn="tl" rotWithShape="0">
                    <a:schemeClr val="accent2"/>
                  </a:outerShdw>
                </a:effectLst>
              </a:rPr>
              <a:t>with </a:t>
            </a:r>
            <a:r>
              <a:rPr lang="en-US" sz="4800" b="1" dirty="0">
                <a:ln w="6600">
                  <a:solidFill>
                    <a:schemeClr val="accent2"/>
                  </a:solidFill>
                  <a:prstDash val="solid"/>
                </a:ln>
                <a:solidFill>
                  <a:srgbClr val="FFFFFF"/>
                </a:solidFill>
                <a:effectLst>
                  <a:outerShdw dist="38100" dir="2700000" algn="tl" rotWithShape="0">
                    <a:schemeClr val="accent2"/>
                  </a:outerShdw>
                </a:effectLst>
              </a:rPr>
              <a:t>you today;</a:t>
            </a:r>
          </a:p>
          <a:p>
            <a:pPr algn="r"/>
            <a:r>
              <a:rPr lang="en-US" sz="4800" b="1" dirty="0">
                <a:ln w="6600">
                  <a:solidFill>
                    <a:schemeClr val="accent2"/>
                  </a:solidFill>
                  <a:prstDash val="solid"/>
                </a:ln>
                <a:solidFill>
                  <a:srgbClr val="FFFFFF"/>
                </a:solidFill>
                <a:effectLst>
                  <a:outerShdw dist="38100" dir="2700000" algn="tl" rotWithShape="0">
                    <a:schemeClr val="accent2"/>
                  </a:outerShdw>
                </a:effectLst>
              </a:rPr>
              <a:t>It’s a special book of value, </a:t>
            </a:r>
          </a:p>
          <a:p>
            <a:pPr algn="r"/>
            <a:r>
              <a:rPr lang="en-US" sz="4800" b="1" dirty="0">
                <a:ln w="6600">
                  <a:solidFill>
                    <a:schemeClr val="accent2"/>
                  </a:solidFill>
                  <a:prstDash val="solid"/>
                </a:ln>
                <a:solidFill>
                  <a:srgbClr val="FFFFFF"/>
                </a:solidFill>
                <a:effectLst>
                  <a:outerShdw dist="38100" dir="2700000" algn="tl" rotWithShape="0">
                    <a:schemeClr val="accent2"/>
                  </a:outerShdw>
                </a:effectLst>
              </a:rPr>
              <a:t>That will always guide your way.</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37271893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Por qué es importante estudiar la Biblia? - Vive la Bibl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225" y="2488409"/>
            <a:ext cx="7620000" cy="42576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43000" y="781050"/>
            <a:ext cx="7658100" cy="950363"/>
          </a:xfrm>
        </p:spPr>
        <p:txBody>
          <a:bodyPr>
            <a:normAutofit/>
          </a:bodyPr>
          <a:lstStyle/>
          <a:p>
            <a:r>
              <a:rPr lang="es-ES" sz="4800" dirty="0">
                <a:solidFill>
                  <a:srgbClr val="FF6600"/>
                </a:solidFill>
              </a:rPr>
              <a:t>Musical </a:t>
            </a:r>
            <a:r>
              <a:rPr lang="es-ES" sz="4800" dirty="0" err="1">
                <a:solidFill>
                  <a:srgbClr val="FF6600"/>
                </a:solidFill>
              </a:rPr>
              <a:t>Moment</a:t>
            </a:r>
            <a:endParaRPr lang="es-ES" sz="4800" dirty="0">
              <a:solidFill>
                <a:srgbClr val="FF6600"/>
              </a:solidFill>
            </a:endParaRPr>
          </a:p>
        </p:txBody>
      </p:sp>
      <p:sp>
        <p:nvSpPr>
          <p:cNvPr id="6" name="Título 1"/>
          <p:cNvSpPr txBox="1">
            <a:spLocks/>
          </p:cNvSpPr>
          <p:nvPr/>
        </p:nvSpPr>
        <p:spPr>
          <a:xfrm>
            <a:off x="3676650" y="1538046"/>
            <a:ext cx="5187721" cy="500304"/>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000" b="1" dirty="0">
                <a:ln w="6600">
                  <a:solidFill>
                    <a:schemeClr val="accent2"/>
                  </a:solidFill>
                  <a:prstDash val="solid"/>
                </a:ln>
                <a:solidFill>
                  <a:srgbClr val="FFFFFF"/>
                </a:solidFill>
                <a:effectLst>
                  <a:outerShdw dist="38100" dir="2700000" algn="tl" rotWithShape="0">
                    <a:schemeClr val="accent2"/>
                  </a:outerShdw>
                </a:effectLst>
              </a:rPr>
              <a:t>I am not a Pirate</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Picture 2" descr="Niños cantando: vector de stock (libre de regalías) 224722945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5113" y="-91724"/>
            <a:ext cx="3526887" cy="239111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3676650" y="2629318"/>
            <a:ext cx="7829550" cy="320569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b="1" dirty="0">
                <a:ln w="6600">
                  <a:solidFill>
                    <a:schemeClr val="accent2"/>
                  </a:solidFill>
                  <a:prstDash val="solid"/>
                </a:ln>
                <a:solidFill>
                  <a:srgbClr val="820000"/>
                </a:solidFill>
                <a:effectLst>
                  <a:outerShdw dist="38100" dir="2700000" algn="tl" rotWithShape="0">
                    <a:schemeClr val="accent2"/>
                  </a:outerShdw>
                </a:effectLst>
              </a:rPr>
              <a:t>The Bible has power, </a:t>
            </a:r>
          </a:p>
          <a:p>
            <a:pPr algn="r"/>
            <a:r>
              <a:rPr lang="en-US" sz="4800" b="1" dirty="0">
                <a:ln w="6600">
                  <a:solidFill>
                    <a:schemeClr val="accent2"/>
                  </a:solidFill>
                  <a:prstDash val="solid"/>
                </a:ln>
                <a:solidFill>
                  <a:srgbClr val="820000"/>
                </a:solidFill>
                <a:effectLst>
                  <a:outerShdw dist="38100" dir="2700000" algn="tl" rotWithShape="0">
                    <a:schemeClr val="accent2"/>
                  </a:outerShdw>
                </a:effectLst>
              </a:rPr>
              <a:t>Changing many lives</a:t>
            </a:r>
          </a:p>
          <a:p>
            <a:pPr algn="r"/>
            <a:r>
              <a:rPr lang="en-US" sz="4800" b="1" dirty="0">
                <a:ln w="6600">
                  <a:solidFill>
                    <a:schemeClr val="accent2"/>
                  </a:solidFill>
                  <a:prstDash val="solid"/>
                </a:ln>
                <a:solidFill>
                  <a:srgbClr val="820000"/>
                </a:solidFill>
                <a:effectLst>
                  <a:outerShdw dist="38100" dir="2700000" algn="tl" rotWithShape="0">
                    <a:schemeClr val="accent2"/>
                  </a:outerShdw>
                </a:effectLst>
              </a:rPr>
              <a:t>Taking time each day to read it makes </a:t>
            </a:r>
            <a:r>
              <a:rPr lang="en-US" sz="4800" b="1" dirty="0" smtClean="0">
                <a:ln w="6600">
                  <a:solidFill>
                    <a:schemeClr val="accent2"/>
                  </a:solidFill>
                  <a:prstDash val="solid"/>
                </a:ln>
                <a:solidFill>
                  <a:srgbClr val="820000"/>
                </a:solidFill>
                <a:effectLst>
                  <a:outerShdw dist="38100" dir="2700000" algn="tl" rotWithShape="0">
                    <a:schemeClr val="accent2"/>
                  </a:outerShdw>
                </a:effectLst>
              </a:rPr>
              <a:t>you very </a:t>
            </a:r>
            <a:r>
              <a:rPr lang="en-US" sz="4800" b="1" dirty="0">
                <a:ln w="6600">
                  <a:solidFill>
                    <a:schemeClr val="accent2"/>
                  </a:solidFill>
                  <a:prstDash val="solid"/>
                </a:ln>
                <a:solidFill>
                  <a:srgbClr val="820000"/>
                </a:solidFill>
                <a:effectLst>
                  <a:outerShdw dist="38100" dir="2700000" algn="tl" rotWithShape="0">
                    <a:schemeClr val="accent2"/>
                  </a:outerShdw>
                </a:effectLst>
              </a:rPr>
              <a:t>wise,</a:t>
            </a:r>
            <a:endParaRPr lang="es-ES" sz="4800" b="1" dirty="0">
              <a:ln w="6600">
                <a:solidFill>
                  <a:schemeClr val="accent2"/>
                </a:solidFill>
                <a:prstDash val="solid"/>
              </a:ln>
              <a:solidFill>
                <a:srgbClr val="820000"/>
              </a:solidFill>
              <a:effectLst>
                <a:outerShdw dist="38100" dir="2700000" algn="tl" rotWithShape="0">
                  <a:schemeClr val="accent2"/>
                </a:outerShdw>
              </a:effectLst>
            </a:endParaRP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2347111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rotWithShape="1">
          <a:blip r:embed="rId3">
            <a:extLst>
              <a:ext uri="{28A0092B-C50C-407E-A947-70E740481C1C}">
                <a14:useLocalDpi xmlns:a14="http://schemas.microsoft.com/office/drawing/2010/main" val="0"/>
              </a:ext>
            </a:extLst>
          </a:blip>
          <a:srcRect l="29271" r="7492"/>
          <a:stretch/>
        </p:blipFill>
        <p:spPr>
          <a:xfrm>
            <a:off x="-226478" y="1280916"/>
            <a:ext cx="5386909" cy="5667768"/>
          </a:xfrm>
          <a:prstGeom prst="rect">
            <a:avLst/>
          </a:prstGeom>
          <a:effectLst>
            <a:softEdge rad="635000"/>
          </a:effectLst>
        </p:spPr>
      </p:pic>
      <p:sp>
        <p:nvSpPr>
          <p:cNvPr id="2" name="Título 1"/>
          <p:cNvSpPr>
            <a:spLocks noGrp="1"/>
          </p:cNvSpPr>
          <p:nvPr>
            <p:ph type="title"/>
          </p:nvPr>
        </p:nvSpPr>
        <p:spPr>
          <a:xfrm>
            <a:off x="1143000" y="781050"/>
            <a:ext cx="7658100" cy="950363"/>
          </a:xfrm>
        </p:spPr>
        <p:txBody>
          <a:bodyPr>
            <a:normAutofit/>
          </a:bodyPr>
          <a:lstStyle/>
          <a:p>
            <a:r>
              <a:rPr lang="es-ES" sz="4800" dirty="0">
                <a:solidFill>
                  <a:srgbClr val="FF6600"/>
                </a:solidFill>
              </a:rPr>
              <a:t>Musical </a:t>
            </a:r>
            <a:r>
              <a:rPr lang="es-ES" sz="4800" dirty="0" err="1">
                <a:solidFill>
                  <a:srgbClr val="FF6600"/>
                </a:solidFill>
              </a:rPr>
              <a:t>Moment</a:t>
            </a:r>
            <a:endParaRPr lang="es-ES" sz="4800" dirty="0">
              <a:solidFill>
                <a:srgbClr val="FF6600"/>
              </a:solidFill>
            </a:endParaRPr>
          </a:p>
        </p:txBody>
      </p:sp>
      <p:sp>
        <p:nvSpPr>
          <p:cNvPr id="6" name="Título 1"/>
          <p:cNvSpPr txBox="1">
            <a:spLocks/>
          </p:cNvSpPr>
          <p:nvPr/>
        </p:nvSpPr>
        <p:spPr>
          <a:xfrm>
            <a:off x="3676650" y="1538046"/>
            <a:ext cx="5187721" cy="500304"/>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000" b="1" dirty="0">
                <a:ln w="6600">
                  <a:solidFill>
                    <a:schemeClr val="accent2"/>
                  </a:solidFill>
                  <a:prstDash val="solid"/>
                </a:ln>
                <a:solidFill>
                  <a:srgbClr val="FFFFFF"/>
                </a:solidFill>
                <a:effectLst>
                  <a:outerShdw dist="38100" dir="2700000" algn="tl" rotWithShape="0">
                    <a:schemeClr val="accent2"/>
                  </a:outerShdw>
                </a:effectLst>
              </a:rPr>
              <a:t>I am not a Pirate</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Picture 2" descr="Niños cantando: vector de stock (libre de regalías) 224722945 | Shutterstoc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5113" y="-91724"/>
            <a:ext cx="3526887" cy="239111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Título 1"/>
          <p:cNvSpPr txBox="1">
            <a:spLocks/>
          </p:cNvSpPr>
          <p:nvPr/>
        </p:nvSpPr>
        <p:spPr>
          <a:xfrm>
            <a:off x="1721223" y="2469033"/>
            <a:ext cx="10146428" cy="3526269"/>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en-US" sz="4800" b="1" dirty="0">
                <a:ln w="6600">
                  <a:solidFill>
                    <a:schemeClr val="accent2"/>
                  </a:solidFill>
                  <a:prstDash val="solid"/>
                </a:ln>
                <a:solidFill>
                  <a:srgbClr val="820000"/>
                </a:solidFill>
                <a:effectLst>
                  <a:outerShdw dist="38100" dir="2700000" algn="tl" rotWithShape="0">
                    <a:schemeClr val="accent2"/>
                  </a:outerShdw>
                </a:effectLst>
              </a:rPr>
              <a:t>As we’re learning </a:t>
            </a:r>
            <a:r>
              <a:rPr lang="en-US" sz="4800" b="1" dirty="0" smtClean="0">
                <a:ln w="6600">
                  <a:solidFill>
                    <a:schemeClr val="accent2"/>
                  </a:solidFill>
                  <a:prstDash val="solid"/>
                </a:ln>
                <a:solidFill>
                  <a:srgbClr val="820000"/>
                </a:solidFill>
                <a:effectLst>
                  <a:outerShdw dist="38100" dir="2700000" algn="tl" rotWithShape="0">
                    <a:schemeClr val="accent2"/>
                  </a:outerShdw>
                </a:effectLst>
              </a:rPr>
              <a:t/>
            </a:r>
            <a:br>
              <a:rPr lang="en-US" sz="4800" b="1" dirty="0" smtClean="0">
                <a:ln w="6600">
                  <a:solidFill>
                    <a:schemeClr val="accent2"/>
                  </a:solidFill>
                  <a:prstDash val="solid"/>
                </a:ln>
                <a:solidFill>
                  <a:srgbClr val="820000"/>
                </a:solidFill>
                <a:effectLst>
                  <a:outerShdw dist="38100" dir="2700000" algn="tl" rotWithShape="0">
                    <a:schemeClr val="accent2"/>
                  </a:outerShdw>
                </a:effectLst>
              </a:rPr>
            </a:br>
            <a:r>
              <a:rPr lang="en-US" sz="4800" b="1" dirty="0" smtClean="0">
                <a:ln w="6600">
                  <a:solidFill>
                    <a:schemeClr val="accent2"/>
                  </a:solidFill>
                  <a:prstDash val="solid"/>
                </a:ln>
                <a:solidFill>
                  <a:srgbClr val="820000"/>
                </a:solidFill>
                <a:effectLst>
                  <a:outerShdw dist="38100" dir="2700000" algn="tl" rotWithShape="0">
                    <a:schemeClr val="accent2"/>
                  </a:outerShdw>
                </a:effectLst>
              </a:rPr>
              <a:t>about </a:t>
            </a:r>
            <a:r>
              <a:rPr lang="en-US" sz="4800" b="1" dirty="0">
                <a:ln w="6600">
                  <a:solidFill>
                    <a:schemeClr val="accent2"/>
                  </a:solidFill>
                  <a:prstDash val="solid"/>
                </a:ln>
                <a:solidFill>
                  <a:srgbClr val="820000"/>
                </a:solidFill>
                <a:effectLst>
                  <a:outerShdw dist="38100" dir="2700000" algn="tl" rotWithShape="0">
                    <a:schemeClr val="accent2"/>
                  </a:outerShdw>
                </a:effectLst>
              </a:rPr>
              <a:t>Jesus Christ, </a:t>
            </a:r>
          </a:p>
          <a:p>
            <a:pPr algn="r"/>
            <a:r>
              <a:rPr lang="en-US" sz="4800" b="1" dirty="0">
                <a:ln w="6600">
                  <a:solidFill>
                    <a:schemeClr val="accent2"/>
                  </a:solidFill>
                  <a:prstDash val="solid"/>
                </a:ln>
                <a:solidFill>
                  <a:srgbClr val="820000"/>
                </a:solidFill>
                <a:effectLst>
                  <a:outerShdw dist="38100" dir="2700000" algn="tl" rotWithShape="0">
                    <a:schemeClr val="accent2"/>
                  </a:outerShdw>
                </a:effectLst>
              </a:rPr>
              <a:t>It brightens each day;</a:t>
            </a:r>
          </a:p>
          <a:p>
            <a:pPr algn="r"/>
            <a:r>
              <a:rPr lang="en-US" sz="4800" b="1" dirty="0">
                <a:ln w="6600">
                  <a:solidFill>
                    <a:schemeClr val="accent2"/>
                  </a:solidFill>
                  <a:prstDash val="solid"/>
                </a:ln>
                <a:solidFill>
                  <a:srgbClr val="820000"/>
                </a:solidFill>
                <a:effectLst>
                  <a:outerShdw dist="38100" dir="2700000" algn="tl" rotWithShape="0">
                    <a:schemeClr val="accent2"/>
                  </a:outerShdw>
                </a:effectLst>
              </a:rPr>
              <a:t>Through this special book of value, </a:t>
            </a:r>
          </a:p>
          <a:p>
            <a:pPr algn="r"/>
            <a:r>
              <a:rPr lang="en-US" sz="4800" b="1" dirty="0">
                <a:ln w="6600">
                  <a:solidFill>
                    <a:schemeClr val="accent2"/>
                  </a:solidFill>
                  <a:prstDash val="solid"/>
                </a:ln>
                <a:solidFill>
                  <a:srgbClr val="820000"/>
                </a:solidFill>
                <a:effectLst>
                  <a:outerShdw dist="38100" dir="2700000" algn="tl" rotWithShape="0">
                    <a:schemeClr val="accent2"/>
                  </a:outerShdw>
                </a:effectLst>
              </a:rPr>
              <a:t>That will always guide your way.</a:t>
            </a:r>
          </a:p>
        </p:txBody>
      </p:sp>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290139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p:cNvPicPr>
            <a:picLocks noChangeAspect="1"/>
          </p:cNvPicPr>
          <p:nvPr/>
        </p:nvPicPr>
        <p:blipFill rotWithShape="1">
          <a:blip r:embed="rId3">
            <a:extLst>
              <a:ext uri="{28A0092B-C50C-407E-A947-70E740481C1C}">
                <a14:useLocalDpi xmlns:a14="http://schemas.microsoft.com/office/drawing/2010/main" val="0"/>
              </a:ext>
            </a:extLst>
          </a:blip>
          <a:srcRect b="60584"/>
          <a:stretch/>
        </p:blipFill>
        <p:spPr>
          <a:xfrm>
            <a:off x="119156" y="-478122"/>
            <a:ext cx="11157877" cy="6218298"/>
          </a:xfrm>
          <a:prstGeom prst="rect">
            <a:avLst/>
          </a:prstGeom>
          <a:effectLst>
            <a:softEdge rad="635000"/>
          </a:effectLst>
        </p:spPr>
      </p:pic>
      <p:sp>
        <p:nvSpPr>
          <p:cNvPr id="2" name="Título 1"/>
          <p:cNvSpPr>
            <a:spLocks noGrp="1"/>
          </p:cNvSpPr>
          <p:nvPr>
            <p:ph type="ctrTitle"/>
          </p:nvPr>
        </p:nvSpPr>
        <p:spPr>
          <a:xfrm rot="20773002">
            <a:off x="417276" y="548625"/>
            <a:ext cx="2979875" cy="1427101"/>
          </a:xfrm>
          <a:ln>
            <a:headEnd type="none" w="med" len="med"/>
            <a:tailEnd type="none" w="med" len="med"/>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anchor="ctr">
            <a:noAutofit/>
          </a:bodyPr>
          <a:lstStyle/>
          <a:p>
            <a:pPr algn="ctr"/>
            <a:r>
              <a:rPr lang="en-US" sz="4000" b="1" dirty="0" smtClean="0">
                <a:ln w="10160">
                  <a:solidFill>
                    <a:srgbClr val="FFC000"/>
                  </a:solidFill>
                  <a:prstDash val="solid"/>
                </a:ln>
                <a:solidFill>
                  <a:srgbClr val="FFFFFF"/>
                </a:solidFill>
                <a:effectLst>
                  <a:outerShdw blurRad="38100" dist="22860" dir="5400000" algn="tl" rotWithShape="0">
                    <a:srgbClr val="000000">
                      <a:alpha val="30000"/>
                    </a:srgbClr>
                  </a:outerShdw>
                </a:effectLst>
                <a:latin typeface="+mj-lt"/>
              </a:rPr>
              <a:t>NEXT </a:t>
            </a:r>
            <a:br>
              <a:rPr lang="en-US" sz="4000" b="1" dirty="0" smtClean="0">
                <a:ln w="10160">
                  <a:solidFill>
                    <a:srgbClr val="FFC000"/>
                  </a:solidFill>
                  <a:prstDash val="solid"/>
                </a:ln>
                <a:solidFill>
                  <a:srgbClr val="FFFFFF"/>
                </a:solidFill>
                <a:effectLst>
                  <a:outerShdw blurRad="38100" dist="22860" dir="5400000" algn="tl" rotWithShape="0">
                    <a:srgbClr val="000000">
                      <a:alpha val="30000"/>
                    </a:srgbClr>
                  </a:outerShdw>
                </a:effectLst>
                <a:latin typeface="+mj-lt"/>
              </a:rPr>
            </a:br>
            <a:r>
              <a:rPr lang="en-US" sz="4000" b="1" dirty="0" smtClean="0">
                <a:ln w="10160">
                  <a:solidFill>
                    <a:srgbClr val="FFC000"/>
                  </a:solidFill>
                  <a:prstDash val="solid"/>
                </a:ln>
                <a:solidFill>
                  <a:srgbClr val="FFFFFF"/>
                </a:solidFill>
                <a:effectLst>
                  <a:outerShdw blurRad="38100" dist="22860" dir="5400000" algn="tl" rotWithShape="0">
                    <a:srgbClr val="000000">
                      <a:alpha val="30000"/>
                    </a:srgbClr>
                  </a:outerShdw>
                </a:effectLst>
                <a:latin typeface="+mj-lt"/>
              </a:rPr>
              <a:t>TOPIC:</a:t>
            </a:r>
            <a:endParaRPr lang="en-US" sz="4000" b="1" dirty="0">
              <a:ln w="10160">
                <a:solidFill>
                  <a:srgbClr val="FFC000"/>
                </a:solidFill>
                <a:prstDash val="solid"/>
              </a:ln>
              <a:solidFill>
                <a:srgbClr val="FFFFFF"/>
              </a:solidFill>
              <a:effectLst>
                <a:outerShdw blurRad="38100" dist="22860" dir="5400000" algn="tl" rotWithShape="0">
                  <a:srgbClr val="000000">
                    <a:alpha val="30000"/>
                  </a:srgbClr>
                </a:outerShdw>
              </a:effectLst>
              <a:latin typeface="+mj-lt"/>
            </a:endParaRPr>
          </a:p>
        </p:txBody>
      </p:sp>
      <p:sp>
        <p:nvSpPr>
          <p:cNvPr id="13" name="Rectángulo 12"/>
          <p:cNvSpPr/>
          <p:nvPr/>
        </p:nvSpPr>
        <p:spPr>
          <a:xfrm>
            <a:off x="2526459" y="5738618"/>
            <a:ext cx="8101368" cy="1077218"/>
          </a:xfrm>
          <a:prstGeom prst="rect">
            <a:avLst/>
          </a:prstGeom>
        </p:spPr>
        <p:txBody>
          <a:bodyPr wrap="square">
            <a:spAutoFit/>
          </a:bodyPr>
          <a:lstStyle/>
          <a:p>
            <a:r>
              <a:rPr lang="es-ES" sz="9600" b="1" baseline="30000" dirty="0" err="1">
                <a:ln w="6600">
                  <a:solidFill>
                    <a:srgbClr val="540000"/>
                  </a:solidFill>
                  <a:prstDash val="solid"/>
                </a:ln>
                <a:solidFill>
                  <a:srgbClr val="FFFFFF"/>
                </a:solidFill>
                <a:effectLst>
                  <a:outerShdw dist="38100" dir="2700000" algn="tl" rotWithShape="0">
                    <a:schemeClr val="accent2"/>
                  </a:outerShdw>
                </a:effectLst>
                <a:latin typeface="Britannic Bold" panose="020B0903060703020204" pitchFamily="34" charset="0"/>
              </a:rPr>
              <a:t>An</a:t>
            </a:r>
            <a:r>
              <a:rPr lang="es-ES" sz="9600" b="1" baseline="30000" dirty="0">
                <a:ln w="6600">
                  <a:solidFill>
                    <a:srgbClr val="540000"/>
                  </a:solidFill>
                  <a:prstDash val="solid"/>
                </a:ln>
                <a:solidFill>
                  <a:srgbClr val="FFFFFF"/>
                </a:solidFill>
                <a:effectLst>
                  <a:outerShdw dist="38100" dir="2700000" algn="tl" rotWithShape="0">
                    <a:schemeClr val="accent2"/>
                  </a:outerShdw>
                </a:effectLst>
                <a:latin typeface="Britannic Bold" panose="020B0903060703020204" pitchFamily="34" charset="0"/>
              </a:rPr>
              <a:t> </a:t>
            </a:r>
            <a:r>
              <a:rPr lang="es-ES" sz="9600" b="1" baseline="30000" dirty="0" err="1">
                <a:ln w="6600">
                  <a:solidFill>
                    <a:srgbClr val="540000"/>
                  </a:solidFill>
                  <a:prstDash val="solid"/>
                </a:ln>
                <a:solidFill>
                  <a:srgbClr val="FFFFFF"/>
                </a:solidFill>
                <a:effectLst>
                  <a:outerShdw dist="38100" dir="2700000" algn="tl" rotWithShape="0">
                    <a:schemeClr val="accent2"/>
                  </a:outerShdw>
                </a:effectLst>
                <a:latin typeface="Britannic Bold" panose="020B0903060703020204" pitchFamily="34" charset="0"/>
              </a:rPr>
              <a:t>Amazing</a:t>
            </a:r>
            <a:r>
              <a:rPr lang="es-ES" sz="9600" b="1" baseline="30000" dirty="0">
                <a:ln w="6600">
                  <a:solidFill>
                    <a:srgbClr val="540000"/>
                  </a:solidFill>
                  <a:prstDash val="solid"/>
                </a:ln>
                <a:solidFill>
                  <a:srgbClr val="FFFFFF"/>
                </a:solidFill>
                <a:effectLst>
                  <a:outerShdw dist="38100" dir="2700000" algn="tl" rotWithShape="0">
                    <a:schemeClr val="accent2"/>
                  </a:outerShdw>
                </a:effectLst>
                <a:latin typeface="Britannic Bold" panose="020B0903060703020204" pitchFamily="34" charset="0"/>
              </a:rPr>
              <a:t> </a:t>
            </a:r>
            <a:r>
              <a:rPr lang="es-ES" sz="9600" b="1" baseline="30000" dirty="0" err="1" smtClean="0">
                <a:ln w="6600">
                  <a:solidFill>
                    <a:srgbClr val="540000"/>
                  </a:solidFill>
                  <a:prstDash val="solid"/>
                </a:ln>
                <a:solidFill>
                  <a:srgbClr val="FFFFFF"/>
                </a:solidFill>
                <a:effectLst>
                  <a:outerShdw dist="38100" dir="2700000" algn="tl" rotWithShape="0">
                    <a:schemeClr val="accent2"/>
                  </a:outerShdw>
                </a:effectLst>
                <a:latin typeface="Britannic Bold" panose="020B0903060703020204" pitchFamily="34" charset="0"/>
              </a:rPr>
              <a:t>Treasure</a:t>
            </a:r>
            <a:endParaRPr lang="es-ES" sz="9600" b="1" baseline="30000" dirty="0">
              <a:ln w="6600">
                <a:solidFill>
                  <a:srgbClr val="540000"/>
                </a:solidFill>
                <a:prstDash val="solid"/>
              </a:ln>
              <a:solidFill>
                <a:srgbClr val="FFFFFF"/>
              </a:solidFill>
              <a:effectLst>
                <a:outerShdw dist="38100" dir="2700000" algn="tl" rotWithShape="0">
                  <a:schemeClr val="accent2"/>
                </a:outerShdw>
              </a:effectLst>
              <a:latin typeface="Britannic Bold" panose="020B0903060703020204" pitchFamily="34" charset="0"/>
            </a:endParaRPr>
          </a:p>
        </p:txBody>
      </p:sp>
      <p:pic>
        <p:nvPicPr>
          <p:cNvPr id="14" name="Imagen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grpSp>
        <p:nvGrpSpPr>
          <p:cNvPr id="15" name="Grupo 14"/>
          <p:cNvGrpSpPr/>
          <p:nvPr/>
        </p:nvGrpSpPr>
        <p:grpSpPr>
          <a:xfrm>
            <a:off x="214137" y="6233901"/>
            <a:ext cx="2136951" cy="497138"/>
            <a:chOff x="214137" y="6233901"/>
            <a:chExt cx="2136951" cy="497138"/>
          </a:xfrm>
        </p:grpSpPr>
        <p:sp>
          <p:nvSpPr>
            <p:cNvPr id="23" name="Rectángulo redondeado 22"/>
            <p:cNvSpPr/>
            <p:nvPr/>
          </p:nvSpPr>
          <p:spPr>
            <a:xfrm>
              <a:off x="220663" y="6233901"/>
              <a:ext cx="2130425" cy="497138"/>
            </a:xfrm>
            <a:prstGeom prst="roundRect">
              <a:avLst/>
            </a:prstGeom>
            <a:ln>
              <a:noFill/>
            </a:ln>
            <a:effectLst>
              <a:softEdge rad="127000"/>
            </a:effectLst>
          </p:spPr>
          <p:style>
            <a:lnRef idx="2">
              <a:schemeClr val="dk1"/>
            </a:lnRef>
            <a:fillRef idx="1">
              <a:schemeClr val="lt1"/>
            </a:fillRef>
            <a:effectRef idx="0">
              <a:schemeClr val="dk1"/>
            </a:effectRef>
            <a:fontRef idx="minor">
              <a:schemeClr val="dk1"/>
            </a:fontRef>
          </p:style>
          <p:txBody>
            <a:bodyPr rtlCol="0" anchor="ctr"/>
            <a:lstStyle/>
            <a:p>
              <a:pPr algn="ctr"/>
              <a:endParaRPr lang="es-ES"/>
            </a:p>
          </p:txBody>
        </p:sp>
        <p:sp>
          <p:nvSpPr>
            <p:cNvPr id="24" name="CuadroTexto 23"/>
            <p:cNvSpPr txBox="1"/>
            <p:nvPr/>
          </p:nvSpPr>
          <p:spPr>
            <a:xfrm rot="21569223">
              <a:off x="214137" y="6292531"/>
              <a:ext cx="2108836"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ES" dirty="0" err="1" smtClean="0">
                  <a:solidFill>
                    <a:prstClr val="black"/>
                  </a:solidFill>
                  <a:latin typeface="Abel" panose="02000506030000020004" pitchFamily="2" charset="0"/>
                </a:rPr>
                <a:t>biblewell</a:t>
              </a:r>
              <a:r>
                <a:rPr kumimoji="0" lang="es-ES" sz="1800" b="0" i="0" u="none" strike="noStrike" kern="1200" cap="none" spc="0" normalizeH="0" baseline="0" noProof="0" dirty="0" smtClean="0">
                  <a:ln>
                    <a:noFill/>
                  </a:ln>
                  <a:solidFill>
                    <a:prstClr val="black"/>
                  </a:solidFill>
                  <a:effectLst/>
                  <a:uLnTx/>
                  <a:uFillTx/>
                  <a:latin typeface="Abel" panose="02000506030000020004" pitchFamily="2" charset="0"/>
                  <a:ea typeface="+mn-ea"/>
                  <a:cs typeface="+mn-cs"/>
                </a:rPr>
                <a:t>.</a:t>
              </a:r>
              <a:r>
                <a:rPr kumimoji="0" lang="es-ES" sz="1800" b="0" i="0" u="none" strike="noStrike" kern="1200" cap="none" spc="0" normalizeH="0" baseline="0" noProof="0" dirty="0" err="1" smtClean="0">
                  <a:ln>
                    <a:noFill/>
                  </a:ln>
                  <a:solidFill>
                    <a:prstClr val="black"/>
                  </a:solidFill>
                  <a:effectLst/>
                  <a:uLnTx/>
                  <a:uFillTx/>
                  <a:latin typeface="Abel" panose="02000506030000020004" pitchFamily="2" charset="0"/>
                  <a:ea typeface="+mn-ea"/>
                  <a:cs typeface="+mn-cs"/>
                </a:rPr>
                <a:t>org</a:t>
              </a:r>
              <a:endParaRPr kumimoji="0" lang="es-ES" sz="1800" b="0" i="0" u="none" strike="noStrike" kern="1200" cap="none" spc="0" normalizeH="0" baseline="0" noProof="0" dirty="0">
                <a:ln>
                  <a:noFill/>
                </a:ln>
                <a:solidFill>
                  <a:prstClr val="black"/>
                </a:solidFill>
                <a:effectLst/>
                <a:uLnTx/>
                <a:uFillTx/>
                <a:latin typeface="Abel" panose="02000506030000020004" pitchFamily="2" charset="0"/>
                <a:ea typeface="+mn-ea"/>
                <a:cs typeface="+mn-cs"/>
              </a:endParaRPr>
            </a:p>
          </p:txBody>
        </p:sp>
      </p:grpSp>
      <p:grpSp>
        <p:nvGrpSpPr>
          <p:cNvPr id="25" name="Grupo 24"/>
          <p:cNvGrpSpPr/>
          <p:nvPr/>
        </p:nvGrpSpPr>
        <p:grpSpPr>
          <a:xfrm>
            <a:off x="10701709" y="5485622"/>
            <a:ext cx="1176439" cy="1176439"/>
            <a:chOff x="10701709" y="5485622"/>
            <a:chExt cx="1176439" cy="1176439"/>
          </a:xfrm>
        </p:grpSpPr>
        <p:sp>
          <p:nvSpPr>
            <p:cNvPr id="26" name="Elipse 25"/>
            <p:cNvSpPr/>
            <p:nvPr/>
          </p:nvSpPr>
          <p:spPr>
            <a:xfrm>
              <a:off x="10858500" y="5494857"/>
              <a:ext cx="828675" cy="836887"/>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7" name="Imagen 26">
              <a:extLst>
                <a:ext uri="{FF2B5EF4-FFF2-40B4-BE49-F238E27FC236}">
                  <a16:creationId xmlns:a16="http://schemas.microsoft.com/office/drawing/2014/main" id="{2C14308A-3CAA-4995-AB4D-D52ADDBDEEF4}"/>
                </a:ext>
              </a:extLst>
            </p:cNvPr>
            <p:cNvPicPr>
              <a:picLocks noChangeAspect="1"/>
            </p:cNvPicPr>
            <p:nvPr/>
          </p:nvPicPr>
          <p:blipFill>
            <a:blip r:embed="rId5"/>
            <a:stretch>
              <a:fillRect/>
            </a:stretch>
          </p:blipFill>
          <p:spPr>
            <a:xfrm>
              <a:off x="10701709" y="5485622"/>
              <a:ext cx="1176439" cy="1176439"/>
            </a:xfrm>
            <a:prstGeom prst="rect">
              <a:avLst/>
            </a:prstGeom>
          </p:spPr>
        </p:pic>
      </p:grpSp>
    </p:spTree>
    <p:extLst>
      <p:ext uri="{BB962C8B-B14F-4D97-AF65-F5344CB8AC3E}">
        <p14:creationId xmlns:p14="http://schemas.microsoft.com/office/powerpoint/2010/main" val="2061364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42"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extLst>
              <a:ext uri="{28A0092B-C50C-407E-A947-70E740481C1C}">
                <a14:useLocalDpi xmlns:a14="http://schemas.microsoft.com/office/drawing/2010/main" val="0"/>
              </a:ext>
            </a:extLst>
          </a:blip>
          <a:srcRect r="9624"/>
          <a:stretch/>
        </p:blipFill>
        <p:spPr>
          <a:xfrm>
            <a:off x="1520540" y="0"/>
            <a:ext cx="9296967" cy="6858000"/>
          </a:xfrm>
          <a:prstGeom prst="rect">
            <a:avLst/>
          </a:prstGeom>
          <a:effectLst>
            <a:softEdge rad="635000"/>
          </a:effectLst>
        </p:spPr>
      </p:pic>
      <p:sp>
        <p:nvSpPr>
          <p:cNvPr id="6" name="Título 5"/>
          <p:cNvSpPr>
            <a:spLocks noGrp="1"/>
          </p:cNvSpPr>
          <p:nvPr>
            <p:ph type="ctrTitle"/>
          </p:nvPr>
        </p:nvSpPr>
        <p:spPr>
          <a:xfrm>
            <a:off x="2582897" y="5013946"/>
            <a:ext cx="7704103" cy="1523999"/>
          </a:xfrm>
        </p:spPr>
        <p:txBody>
          <a:bodyPr anchor="ctr">
            <a:normAutofit fontScale="90000"/>
          </a:bodyPr>
          <a:lstStyle/>
          <a:p>
            <a:r>
              <a:rPr lang="es-ES" sz="6600" b="1" dirty="0" err="1">
                <a:ln w="6600">
                  <a:solidFill>
                    <a:schemeClr val="accent2"/>
                  </a:solidFill>
                  <a:prstDash val="solid"/>
                </a:ln>
                <a:solidFill>
                  <a:srgbClr val="FFFFFF"/>
                </a:solidFill>
                <a:effectLst>
                  <a:outerShdw dist="38100" dir="2700000" algn="tl" rotWithShape="0">
                    <a:schemeClr val="accent2"/>
                  </a:outerShdw>
                </a:effectLst>
              </a:rPr>
              <a:t>The</a:t>
            </a:r>
            <a:r>
              <a:rPr lang="es-ES" sz="6600" b="1" dirty="0">
                <a:ln w="6600">
                  <a:solidFill>
                    <a:schemeClr val="accent2"/>
                  </a:solidFill>
                  <a:prstDash val="solid"/>
                </a:ln>
                <a:solidFill>
                  <a:srgbClr val="FFFFFF"/>
                </a:solidFill>
                <a:effectLst>
                  <a:outerShdw dist="38100" dir="2700000" algn="tl" rotWithShape="0">
                    <a:schemeClr val="accent2"/>
                  </a:outerShdw>
                </a:effectLst>
              </a:rPr>
              <a:t> Great </a:t>
            </a:r>
            <a:r>
              <a:rPr lang="es-ES" sz="6600" b="1" dirty="0" err="1">
                <a:ln w="6600">
                  <a:solidFill>
                    <a:schemeClr val="accent2"/>
                  </a:solidFill>
                  <a:prstDash val="solid"/>
                </a:ln>
                <a:solidFill>
                  <a:srgbClr val="FFFFFF"/>
                </a:solidFill>
                <a:effectLst>
                  <a:outerShdw dist="38100" dir="2700000" algn="tl" rotWithShape="0">
                    <a:schemeClr val="accent2"/>
                  </a:outerShdw>
                </a:effectLst>
              </a:rPr>
              <a:t>Treasure</a:t>
            </a:r>
            <a:endParaRPr lang="en-US" sz="66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12" name="Título 5"/>
          <p:cNvSpPr txBox="1">
            <a:spLocks/>
          </p:cNvSpPr>
          <p:nvPr/>
        </p:nvSpPr>
        <p:spPr>
          <a:xfrm>
            <a:off x="657299" y="5374430"/>
            <a:ext cx="2435149" cy="70864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4000" b="1" dirty="0" smtClean="0">
                <a:ln w="6600">
                  <a:solidFill>
                    <a:schemeClr val="accent2"/>
                  </a:solidFill>
                  <a:prstDash val="solid"/>
                </a:ln>
                <a:solidFill>
                  <a:srgbClr val="FFFFFF"/>
                </a:solidFill>
                <a:effectLst>
                  <a:outerShdw dist="38100" dir="2700000" algn="tl" rotWithShape="0">
                    <a:schemeClr val="accent2"/>
                  </a:outerShdw>
                </a:effectLst>
              </a:rPr>
              <a:t>D</a:t>
            </a:r>
            <a:r>
              <a:rPr lang="en-US" sz="4000" b="1" dirty="0" smtClean="0">
                <a:ln w="6600">
                  <a:solidFill>
                    <a:schemeClr val="accent2"/>
                  </a:solidFill>
                  <a:prstDash val="solid"/>
                </a:ln>
                <a:solidFill>
                  <a:srgbClr val="FFFFFF"/>
                </a:solidFill>
                <a:effectLst>
                  <a:outerShdw dist="38100" dir="2700000" algn="tl" rotWithShape="0">
                    <a:schemeClr val="accent2"/>
                  </a:outerShdw>
                </a:effectLst>
              </a:rPr>
              <a:t>ay 1</a:t>
            </a:r>
            <a:endParaRPr lang="es-ES" sz="4000" b="1" dirty="0" smtClean="0">
              <a:ln w="6600">
                <a:solidFill>
                  <a:schemeClr val="accent2"/>
                </a:solidFill>
                <a:prstDash val="solid"/>
              </a:ln>
              <a:solidFill>
                <a:srgbClr val="FFFFFF"/>
              </a:solidFill>
              <a:effectLst>
                <a:outerShdw dist="38100" dir="2700000" algn="tl" rotWithShape="0">
                  <a:schemeClr val="accent2"/>
                </a:outerShdw>
              </a:effectLst>
            </a:endParaRPr>
          </a:p>
        </p:txBody>
      </p:sp>
      <p:grpSp>
        <p:nvGrpSpPr>
          <p:cNvPr id="10" name="Grupo 9"/>
          <p:cNvGrpSpPr/>
          <p:nvPr/>
        </p:nvGrpSpPr>
        <p:grpSpPr>
          <a:xfrm>
            <a:off x="10701709" y="5485622"/>
            <a:ext cx="1176439" cy="1176439"/>
            <a:chOff x="10701709" y="5485622"/>
            <a:chExt cx="1176439" cy="1176439"/>
          </a:xfrm>
        </p:grpSpPr>
        <p:sp>
          <p:nvSpPr>
            <p:cNvPr id="13" name="Elipse 12"/>
            <p:cNvSpPr/>
            <p:nvPr/>
          </p:nvSpPr>
          <p:spPr>
            <a:xfrm>
              <a:off x="10858500" y="5494857"/>
              <a:ext cx="828675" cy="836887"/>
            </a:xfrm>
            <a:prstGeom prst="ellips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4" name="Imagen 13">
              <a:extLst>
                <a:ext uri="{FF2B5EF4-FFF2-40B4-BE49-F238E27FC236}">
                  <a16:creationId xmlns:a16="http://schemas.microsoft.com/office/drawing/2014/main" id="{2C14308A-3CAA-4995-AB4D-D52ADDBDEEF4}"/>
                </a:ext>
              </a:extLst>
            </p:cNvPr>
            <p:cNvPicPr>
              <a:picLocks noChangeAspect="1"/>
            </p:cNvPicPr>
            <p:nvPr/>
          </p:nvPicPr>
          <p:blipFill>
            <a:blip r:embed="rId4"/>
            <a:stretch>
              <a:fillRect/>
            </a:stretch>
          </p:blipFill>
          <p:spPr>
            <a:xfrm>
              <a:off x="10701709" y="5485622"/>
              <a:ext cx="1176439" cy="1176439"/>
            </a:xfrm>
            <a:prstGeom prst="rect">
              <a:avLst/>
            </a:prstGeom>
          </p:spPr>
        </p:pic>
      </p:grpSp>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ucando a niños felices | Temáticas Educativas | Noticias | Los Mejores  Colegios de Chi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696" y="1203385"/>
            <a:ext cx="10734410" cy="536720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3162302" y="516514"/>
            <a:ext cx="8743948" cy="1376796"/>
          </a:xfrm>
        </p:spPr>
        <p:txBody>
          <a:bodyPr>
            <a:normAutofit/>
          </a:bodyPr>
          <a:lstStyle/>
          <a:p>
            <a:r>
              <a:rPr lang="en-US" sz="8800" b="1" spc="50" dirty="0" smtClean="0">
                <a:ln w="9525" cmpd="sng">
                  <a:solidFill>
                    <a:schemeClr val="accent1"/>
                  </a:solidFill>
                  <a:prstDash val="solid"/>
                </a:ln>
                <a:solidFill>
                  <a:srgbClr val="70AD47">
                    <a:tint val="1000"/>
                  </a:srgbClr>
                </a:solidFill>
                <a:effectLst>
                  <a:glow rad="38100">
                    <a:schemeClr val="accent1">
                      <a:alpha val="40000"/>
                    </a:schemeClr>
                  </a:glow>
                </a:effectLst>
              </a:rPr>
              <a:t>welcome!</a:t>
            </a:r>
            <a:endParaRPr lang="en-US" sz="8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195166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В Одессе для сирот хотят создать принципиально новые дома (фото) — УСІ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3578"/>
            <a:ext cx="11886570" cy="66753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366386" y="1675414"/>
            <a:ext cx="9859277" cy="3053900"/>
          </a:xfrm>
        </p:spPr>
        <p:txBody>
          <a:bodyPr>
            <a:noAutofit/>
          </a:bodyPr>
          <a:lstStyle/>
          <a:p>
            <a:pPr algn="l"/>
            <a:r>
              <a:rPr lang="es-ES" sz="9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Musical </a:t>
            </a:r>
            <a:r>
              <a:rPr lang="es-ES" sz="9600" b="1" cap="none" spc="50" dirty="0" err="1" smtClean="0">
                <a:ln w="9525" cmpd="sng">
                  <a:solidFill>
                    <a:schemeClr val="accent1"/>
                  </a:solidFill>
                  <a:prstDash val="solid"/>
                </a:ln>
                <a:solidFill>
                  <a:srgbClr val="70AD47">
                    <a:tint val="1000"/>
                  </a:srgbClr>
                </a:solidFill>
                <a:effectLst>
                  <a:glow rad="38100">
                    <a:schemeClr val="accent1">
                      <a:alpha val="40000"/>
                    </a:schemeClr>
                  </a:glow>
                </a:effectLst>
              </a:rPr>
              <a:t>Moment</a:t>
            </a:r>
            <a:endParaRPr lang="es-ES" sz="9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376518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127" y="-4370653"/>
            <a:ext cx="10780538" cy="16170806"/>
          </a:xfrm>
          <a:prstGeom prst="rect">
            <a:avLst/>
          </a:prstGeom>
          <a:effectLst>
            <a:softEdge rad="635000"/>
          </a:effectLst>
        </p:spPr>
      </p:pic>
      <p:sp>
        <p:nvSpPr>
          <p:cNvPr id="2" name="Título 1"/>
          <p:cNvSpPr>
            <a:spLocks noGrp="1"/>
          </p:cNvSpPr>
          <p:nvPr>
            <p:ph type="title"/>
          </p:nvPr>
        </p:nvSpPr>
        <p:spPr>
          <a:xfrm>
            <a:off x="1295402" y="334432"/>
            <a:ext cx="9601196" cy="1303867"/>
          </a:xfrm>
        </p:spPr>
        <p:txBody>
          <a:bodyPr/>
          <a:lstStyle/>
          <a:p>
            <a:r>
              <a:rPr lang="es-ES" b="1" dirty="0" err="1">
                <a:ln w="6600">
                  <a:solidFill>
                    <a:schemeClr val="accent2"/>
                  </a:solidFill>
                  <a:prstDash val="solid"/>
                </a:ln>
                <a:solidFill>
                  <a:srgbClr val="FFFFFF"/>
                </a:solidFill>
                <a:effectLst>
                  <a:outerShdw dist="38100" dir="2700000" algn="tl" rotWithShape="0">
                    <a:schemeClr val="accent2"/>
                  </a:outerShdw>
                </a:effectLst>
              </a:rPr>
              <a:t>Today’s</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Bible</a:t>
            </a:r>
            <a:r>
              <a:rPr lang="es-ES" b="1" dirty="0">
                <a:ln w="6600">
                  <a:solidFill>
                    <a:schemeClr val="accent2"/>
                  </a:solidFill>
                  <a:prstDash val="solid"/>
                </a:ln>
                <a:solidFill>
                  <a:srgbClr val="FFFFFF"/>
                </a:solidFill>
                <a:effectLst>
                  <a:outerShdw dist="38100" dir="2700000" algn="tl" rotWithShape="0">
                    <a:schemeClr val="accent2"/>
                  </a:outerShdw>
                </a:effectLst>
              </a:rPr>
              <a:t> </a:t>
            </a:r>
            <a:r>
              <a:rPr lang="es-ES" b="1" dirty="0" err="1">
                <a:ln w="6600">
                  <a:solidFill>
                    <a:schemeClr val="accent2"/>
                  </a:solidFill>
                  <a:prstDash val="solid"/>
                </a:ln>
                <a:solidFill>
                  <a:srgbClr val="FFFFFF"/>
                </a:solidFill>
                <a:effectLst>
                  <a:outerShdw dist="38100" dir="2700000" algn="tl" rotWithShape="0">
                    <a:schemeClr val="accent2"/>
                  </a:outerShdw>
                </a:effectLst>
              </a:rPr>
              <a:t>Lesson</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emex: Estos son los pozos petroleros que se han descubierto en 20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025" y="177349"/>
            <a:ext cx="11430000" cy="68580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228385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Ganaron la lotería, se hicieron ricos y arruinaron su vi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409575"/>
            <a:ext cx="11430000" cy="6429375"/>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5364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Septiembre mes de la biblia: “Ama la sagrada Escritura, y la sabiduría te  amará; ámala tiernamente, y te custodiará; hónrala y recibirás sus  caricias” - Conferencia Episcopal Boliviana"/>
          <p:cNvPicPr>
            <a:picLocks noChangeAspect="1" noChangeArrowheads="1"/>
          </p:cNvPicPr>
          <p:nvPr/>
        </p:nvPicPr>
        <p:blipFill rotWithShape="1">
          <a:blip r:embed="rId3">
            <a:extLst>
              <a:ext uri="{28A0092B-C50C-407E-A947-70E740481C1C}">
                <a14:useLocalDpi xmlns:a14="http://schemas.microsoft.com/office/drawing/2010/main" val="0"/>
              </a:ext>
            </a:extLst>
          </a:blip>
          <a:srcRect t="10001"/>
          <a:stretch/>
        </p:blipFill>
        <p:spPr bwMode="auto">
          <a:xfrm>
            <a:off x="-349829" y="876300"/>
            <a:ext cx="12783706" cy="62465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30102" y="414592"/>
            <a:ext cx="7731796" cy="5152516"/>
          </a:xfrm>
          <a:prstGeom prst="rect">
            <a:avLst/>
          </a:prstGeom>
          <a:effectLst>
            <a:softEdge rad="635000"/>
          </a:effectLst>
        </p:spPr>
      </p:pic>
      <p:pic>
        <p:nvPicPr>
          <p:cNvPr id="5" name="Imagen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50918" y="6164950"/>
            <a:ext cx="1549491" cy="674000"/>
          </a:xfrm>
          <a:prstGeom prst="rect">
            <a:avLst/>
          </a:prstGeom>
        </p:spPr>
      </p:pic>
    </p:spTree>
    <p:extLst>
      <p:ext uri="{BB962C8B-B14F-4D97-AF65-F5344CB8AC3E}">
        <p14:creationId xmlns:p14="http://schemas.microsoft.com/office/powerpoint/2010/main" val="305591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Estela de condensación">
  <a:themeElements>
    <a:clrScheme name="Estela de condensación">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tela de condensació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Estela de condensación</Template>
  <TotalTime>12308</TotalTime>
  <Words>2549</Words>
  <Application>Microsoft Office PowerPoint</Application>
  <PresentationFormat>Panorámica</PresentationFormat>
  <Paragraphs>198</Paragraphs>
  <Slides>28</Slides>
  <Notes>26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28</vt:i4>
      </vt:variant>
    </vt:vector>
  </HeadingPairs>
  <TitlesOfParts>
    <vt:vector size="35" baseType="lpstr">
      <vt:lpstr>Abel</vt:lpstr>
      <vt:lpstr>Arial</vt:lpstr>
      <vt:lpstr>Britannic Bold</vt:lpstr>
      <vt:lpstr>Calibri</vt:lpstr>
      <vt:lpstr>Candara</vt:lpstr>
      <vt:lpstr>Exo Black</vt:lpstr>
      <vt:lpstr>Estela de condensación</vt:lpstr>
      <vt:lpstr>Presentación de PowerPoint</vt:lpstr>
      <vt:lpstr>7 days of programs  for children</vt:lpstr>
      <vt:lpstr>The Great Treasure</vt:lpstr>
      <vt:lpstr>welcome!</vt:lpstr>
      <vt:lpstr>Musical Moment</vt:lpstr>
      <vt:lpstr>Today’s Bible Lesson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Prayer Time</vt:lpstr>
      <vt:lpstr>ACTIVITIES</vt:lpstr>
      <vt:lpstr>Musical Moment</vt:lpstr>
      <vt:lpstr>Musical Moment</vt:lpstr>
      <vt:lpstr>Musical Moment</vt:lpstr>
      <vt:lpstr>Musical Moment</vt:lpstr>
      <vt:lpstr>Musical Moment</vt:lpstr>
      <vt:lpstr>NEXT  TOPIC:</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120</cp:revision>
  <dcterms:created xsi:type="dcterms:W3CDTF">2018-07-20T18:54:32Z</dcterms:created>
  <dcterms:modified xsi:type="dcterms:W3CDTF">2023-09-13T19:25:17Z</dcterms:modified>
</cp:coreProperties>
</file>