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629" r:id="rId1"/>
  </p:sldMasterIdLst>
  <p:notesMasterIdLst>
    <p:notesMasterId r:id="rId47"/>
  </p:notesMasterIdLst>
  <p:sldIdLst>
    <p:sldId id="382" r:id="rId2"/>
    <p:sldId id="351" r:id="rId3"/>
    <p:sldId id="256" r:id="rId4"/>
    <p:sldId id="383" r:id="rId5"/>
    <p:sldId id="384" r:id="rId6"/>
    <p:sldId id="385" r:id="rId7"/>
    <p:sldId id="386" r:id="rId8"/>
    <p:sldId id="387" r:id="rId9"/>
    <p:sldId id="388" r:id="rId10"/>
    <p:sldId id="389" r:id="rId11"/>
    <p:sldId id="390" r:id="rId12"/>
    <p:sldId id="391" r:id="rId13"/>
    <p:sldId id="361" r:id="rId14"/>
    <p:sldId id="362" r:id="rId15"/>
    <p:sldId id="370" r:id="rId16"/>
    <p:sldId id="260" r:id="rId17"/>
    <p:sldId id="261" r:id="rId18"/>
    <p:sldId id="262" r:id="rId19"/>
    <p:sldId id="364" r:id="rId20"/>
    <p:sldId id="263" r:id="rId21"/>
    <p:sldId id="264" r:id="rId22"/>
    <p:sldId id="265" r:id="rId23"/>
    <p:sldId id="266" r:id="rId24"/>
    <p:sldId id="306" r:id="rId25"/>
    <p:sldId id="365" r:id="rId26"/>
    <p:sldId id="366" r:id="rId27"/>
    <p:sldId id="349" r:id="rId28"/>
    <p:sldId id="350" r:id="rId29"/>
    <p:sldId id="308" r:id="rId30"/>
    <p:sldId id="297" r:id="rId31"/>
    <p:sldId id="272" r:id="rId32"/>
    <p:sldId id="318" r:id="rId33"/>
    <p:sldId id="343" r:id="rId34"/>
    <p:sldId id="301" r:id="rId35"/>
    <p:sldId id="302" r:id="rId36"/>
    <p:sldId id="259" r:id="rId37"/>
    <p:sldId id="312" r:id="rId38"/>
    <p:sldId id="313" r:id="rId39"/>
    <p:sldId id="355" r:id="rId40"/>
    <p:sldId id="356" r:id="rId41"/>
    <p:sldId id="328" r:id="rId42"/>
    <p:sldId id="329" r:id="rId43"/>
    <p:sldId id="393" r:id="rId44"/>
    <p:sldId id="394" r:id="rId45"/>
    <p:sldId id="392"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6600"/>
    <a:srgbClr val="820000"/>
    <a:srgbClr val="5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70060" autoAdjust="0"/>
  </p:normalViewPr>
  <p:slideViewPr>
    <p:cSldViewPr snapToGrid="0">
      <p:cViewPr varScale="1">
        <p:scale>
          <a:sx n="51" d="100"/>
          <a:sy n="51" d="100"/>
        </p:scale>
        <p:origin x="1266"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74B57-18D8-458E-B1E8-9FCA30A831FE}" type="datetimeFigureOut">
              <a:rPr lang="es-ES" smtClean="0"/>
              <a:t>18/08/2022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4BB38-2622-4434-A4CE-EEC392BD68CC}" type="slidenum">
              <a:rPr lang="es-ES" smtClean="0"/>
              <a:t>‹Nº›</a:t>
            </a:fld>
            <a:endParaRPr lang="es-ES"/>
          </a:p>
        </p:txBody>
      </p:sp>
    </p:spTree>
    <p:extLst>
      <p:ext uri="{BB962C8B-B14F-4D97-AF65-F5344CB8AC3E}">
        <p14:creationId xmlns:p14="http://schemas.microsoft.com/office/powerpoint/2010/main" val="198165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7D4BB38-2622-4434-A4CE-EEC392BD68CC}" type="slidenum">
              <a:rPr lang="es-ES" smtClean="0"/>
              <a:t>2</a:t>
            </a:fld>
            <a:endParaRPr lang="es-ES"/>
          </a:p>
        </p:txBody>
      </p:sp>
    </p:spTree>
    <p:extLst>
      <p:ext uri="{BB962C8B-B14F-4D97-AF65-F5344CB8AC3E}">
        <p14:creationId xmlns:p14="http://schemas.microsoft.com/office/powerpoint/2010/main" val="407506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I want to share something with you</a:t>
            </a:r>
          </a:p>
          <a:p>
            <a:pPr algn="l"/>
            <a:r>
              <a:rPr lang="en-US" sz="1800" b="0" i="0" u="none" strike="noStrike" baseline="0" dirty="0">
                <a:latin typeface="MinionPro-Regular" panose="02040503050306020203" pitchFamily="18" charset="0"/>
              </a:rPr>
              <a:t>A                               B</a:t>
            </a:r>
          </a:p>
          <a:p>
            <a:pPr algn="l"/>
            <a:r>
              <a:rPr lang="en-US" sz="1800" b="0" i="0" u="none" strike="noStrike" baseline="0" dirty="0">
                <a:latin typeface="MinionPro-Regular" panose="02040503050306020203" pitchFamily="18" charset="0"/>
              </a:rPr>
              <a:t>That </a:t>
            </a:r>
            <a:r>
              <a:rPr lang="en-US" sz="1800" b="0" i="0" u="none" strike="noStrike" baseline="0" dirty="0" err="1">
                <a:latin typeface="MinionPro-Regular" panose="02040503050306020203" pitchFamily="18" charset="0"/>
              </a:rPr>
              <a:t>youre</a:t>
            </a:r>
            <a:r>
              <a:rPr lang="en-US" sz="1800" b="0" i="0" u="none" strike="noStrike" baseline="0" dirty="0">
                <a:latin typeface="MinionPro-Regular" panose="02040503050306020203" pitchFamily="18" charset="0"/>
              </a:rPr>
              <a:t> invited to give thanks too</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11</a:t>
            </a:fld>
            <a:endParaRPr lang="es-ES"/>
          </a:p>
        </p:txBody>
      </p:sp>
    </p:spTree>
    <p:extLst>
      <p:ext uri="{BB962C8B-B14F-4D97-AF65-F5344CB8AC3E}">
        <p14:creationId xmlns:p14="http://schemas.microsoft.com/office/powerpoint/2010/main" val="185031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On to share more about his great love</a:t>
            </a:r>
          </a:p>
          <a:p>
            <a:pPr algn="l"/>
            <a:r>
              <a:rPr lang="en-US" sz="1800" b="0" i="0" u="none" strike="noStrike" baseline="0" dirty="0">
                <a:latin typeface="MinionPro-Regular" panose="02040503050306020203" pitchFamily="18" charset="0"/>
              </a:rPr>
              <a:t>All to give thanks to the father Above</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12</a:t>
            </a:fld>
            <a:endParaRPr lang="es-ES"/>
          </a:p>
        </p:txBody>
      </p:sp>
    </p:spTree>
    <p:extLst>
      <p:ext uri="{BB962C8B-B14F-4D97-AF65-F5344CB8AC3E}">
        <p14:creationId xmlns:p14="http://schemas.microsoft.com/office/powerpoint/2010/main" val="2485466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And to give him thanks will I now keep his law</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13</a:t>
            </a:fld>
            <a:endParaRPr lang="es-ES"/>
          </a:p>
        </p:txBody>
      </p:sp>
    </p:spTree>
    <p:extLst>
      <p:ext uri="{BB962C8B-B14F-4D97-AF65-F5344CB8AC3E}">
        <p14:creationId xmlns:p14="http://schemas.microsoft.com/office/powerpoint/2010/main" val="1748830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All Ten Commandments have I received</a:t>
            </a:r>
          </a:p>
          <a:p>
            <a:pPr algn="l"/>
            <a:r>
              <a:rPr lang="en-US" sz="1800" b="0" i="1" u="none" strike="noStrike" baseline="0" dirty="0">
                <a:latin typeface="MinionPro-It" panose="02040503050306090203" pitchFamily="18" charset="0"/>
              </a:rPr>
              <a:t>All for my good if I believe</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14</a:t>
            </a:fld>
            <a:endParaRPr lang="es-ES"/>
          </a:p>
        </p:txBody>
      </p:sp>
    </p:spTree>
    <p:extLst>
      <p:ext uri="{BB962C8B-B14F-4D97-AF65-F5344CB8AC3E}">
        <p14:creationId xmlns:p14="http://schemas.microsoft.com/office/powerpoint/2010/main" val="784250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Love for those next to me, </a:t>
            </a:r>
          </a:p>
          <a:p>
            <a:pPr algn="l"/>
            <a:r>
              <a:rPr lang="en-US" sz="1800" b="0" i="1" u="none" strike="noStrike" baseline="0" dirty="0">
                <a:latin typeface="MinionPro-It" panose="02040503050306090203" pitchFamily="18" charset="0"/>
              </a:rPr>
              <a:t>and most of all’ my love for God, </a:t>
            </a:r>
            <a:br>
              <a:rPr lang="en-US" sz="1800" b="0" i="1" u="none" strike="noStrike" baseline="0" dirty="0">
                <a:latin typeface="MinionPro-It" panose="02040503050306090203" pitchFamily="18" charset="0"/>
              </a:rPr>
            </a:br>
            <a:r>
              <a:rPr lang="en-US" sz="1800" b="0" i="1" u="none" strike="noStrike" baseline="0" dirty="0">
                <a:latin typeface="MinionPro-It" panose="02040503050306090203" pitchFamily="18" charset="0"/>
              </a:rPr>
              <a:t>my love for God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15</a:t>
            </a:fld>
            <a:endParaRPr lang="es-ES"/>
          </a:p>
        </p:txBody>
      </p:sp>
    </p:spTree>
    <p:extLst>
      <p:ext uri="{BB962C8B-B14F-4D97-AF65-F5344CB8AC3E}">
        <p14:creationId xmlns:p14="http://schemas.microsoft.com/office/powerpoint/2010/main" val="3579990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3. Lesson </a:t>
            </a:r>
          </a:p>
          <a:p>
            <a:r>
              <a:rPr lang="en-US" dirty="0"/>
              <a:t>What do you do when something spectacular has happened to you? </a:t>
            </a:r>
          </a:p>
          <a:p>
            <a:r>
              <a:rPr lang="en-US" dirty="0"/>
              <a:t>Do you keep it a secret or do you talk about it? </a:t>
            </a:r>
          </a:p>
          <a:p>
            <a:r>
              <a:rPr lang="en-US" dirty="0"/>
              <a:t>When something very special or beautiful happens to us, we want to tell our friends about it right away. How nice it is to share with them the good things that happen to us! </a:t>
            </a:r>
          </a:p>
          <a:p>
            <a:r>
              <a:rPr lang="en-US" dirty="0"/>
              <a:t>When my little girl was little, she wanted to have a stuffed or plush rabbit. </a:t>
            </a:r>
          </a:p>
          <a:p>
            <a:r>
              <a:rPr lang="en-US" dirty="0"/>
              <a:t>But she didn’t know how to get one. She thought and thought and decided to pray that God would give her the doll for her birthday. </a:t>
            </a:r>
          </a:p>
          <a:p>
            <a:r>
              <a:rPr lang="en-US" dirty="0"/>
              <a:t>When the day came, an aunt came with a big present and when she opened it... Surprise! It was a stuffed animal in the shape of a super big rabbit. </a:t>
            </a:r>
          </a:p>
          <a:p>
            <a:r>
              <a:rPr lang="en-US" dirty="0"/>
              <a:t>She was happy and decided to tell all her friends about her experience. </a:t>
            </a:r>
          </a:p>
          <a:p>
            <a:r>
              <a:rPr lang="en-US" dirty="0"/>
              <a:t>She said I asked God for a stuffed animal and my aunt gave it to me. </a:t>
            </a:r>
          </a:p>
          <a:p>
            <a:r>
              <a:rPr lang="en-US" dirty="0"/>
              <a:t>How nice it is to tell our friends about our joys!</a:t>
            </a:r>
          </a:p>
          <a:p>
            <a:r>
              <a:rPr lang="en-US" dirty="0"/>
              <a:t>Today I will tell you the story of a little girl who saved a person by telling a story.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16</a:t>
            </a:fld>
            <a:endParaRPr lang="es-ES"/>
          </a:p>
        </p:txBody>
      </p:sp>
    </p:spTree>
    <p:extLst>
      <p:ext uri="{BB962C8B-B14F-4D97-AF65-F5344CB8AC3E}">
        <p14:creationId xmlns:p14="http://schemas.microsoft.com/office/powerpoint/2010/main" val="3874012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Naaman was the head of the Syrian army. A great soldier. He was well liked by all the soldiers, even by the king. He was an important person because he was an authority and he was also a friend of the king. </a:t>
            </a:r>
          </a:p>
          <a:p>
            <a:r>
              <a:rPr lang="en-US" dirty="0"/>
              <a:t>The king loved him very, very much because thanks to him he had won many battles.  </a:t>
            </a:r>
          </a:p>
          <a:p>
            <a:r>
              <a:rPr lang="en-US" dirty="0"/>
              <a:t>He lived with his wife and a Hebrew girl who worked in his house. </a:t>
            </a:r>
          </a:p>
          <a:p>
            <a:r>
              <a:rPr lang="en-US" dirty="0"/>
              <a:t>Years before, he had brought her to Syria as a slave. </a:t>
            </a:r>
          </a:p>
          <a:p>
            <a:r>
              <a:rPr lang="en-US" dirty="0"/>
              <a:t>Her parents were Hebrew and had taught her all about God. They had taught her that she should be a good girl, that she should always be obedient, that she should help, and that she should talk to God. </a:t>
            </a:r>
          </a:p>
          <a:p>
            <a:r>
              <a:rPr lang="en-US" dirty="0"/>
              <a:t>And that’s how she was. She was always a hard worker, obedient and always helped with the chores around the house. </a:t>
            </a:r>
          </a:p>
          <a:p>
            <a:r>
              <a:rPr lang="en-US" dirty="0"/>
              <a:t>When she was sent to do some work, she would run to do it. </a:t>
            </a:r>
          </a:p>
          <a:p>
            <a:r>
              <a:rPr lang="en-US" dirty="0"/>
              <a:t>And when she did a job, she did it with love and very well.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17</a:t>
            </a:fld>
            <a:endParaRPr lang="es-ES"/>
          </a:p>
        </p:txBody>
      </p:sp>
    </p:spTree>
    <p:extLst>
      <p:ext uri="{BB962C8B-B14F-4D97-AF65-F5344CB8AC3E}">
        <p14:creationId xmlns:p14="http://schemas.microsoft.com/office/powerpoint/2010/main" val="4242747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What about you?</a:t>
            </a:r>
          </a:p>
          <a:p>
            <a:r>
              <a:rPr lang="en-US" dirty="0"/>
              <a:t>Do you help in your home with the housework? </a:t>
            </a:r>
          </a:p>
          <a:p>
            <a:r>
              <a:rPr lang="en-US" dirty="0"/>
              <a:t>Do you wash the dishes, clean the floor, or make your bed? When your mother sends you to do the chores, do you do them? Or do you grumble, don’t want to do it, turn around, run away, lie and say I swept the floor and put it under the bed?</a:t>
            </a:r>
          </a:p>
          <a:p>
            <a:r>
              <a:rPr lang="en-US" dirty="0"/>
              <a:t>We can be kind and cooperative when it is our turn to do the chores. </a:t>
            </a:r>
          </a:p>
          <a:p>
            <a:r>
              <a:rPr lang="en-US" dirty="0"/>
              <a:t>Always be happy to collaborate.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18</a:t>
            </a:fld>
            <a:endParaRPr lang="es-ES"/>
          </a:p>
        </p:txBody>
      </p:sp>
    </p:spTree>
    <p:extLst>
      <p:ext uri="{BB962C8B-B14F-4D97-AF65-F5344CB8AC3E}">
        <p14:creationId xmlns:p14="http://schemas.microsoft.com/office/powerpoint/2010/main" val="3194094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Bible says in John 13:34 “A new commandment I give unto you, That ye love one another; as I have loved you, that ye also love one another.”</a:t>
            </a:r>
          </a:p>
          <a:p>
            <a:r>
              <a:rPr lang="en-US" dirty="0"/>
              <a:t>If we love the people around us, we should collaborate with them. </a:t>
            </a:r>
          </a:p>
          <a:p>
            <a:r>
              <a:rPr lang="en-US" dirty="0"/>
              <a:t>Our moms do a lot of chores around the house. And many of them work outside the home and come back tired. We love them very much, so we collaborate with them and together we can rest. </a:t>
            </a:r>
          </a:p>
          <a:p>
            <a:r>
              <a:rPr lang="en-US" dirty="0"/>
              <a:t>But let’s continue with the story.</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19</a:t>
            </a:fld>
            <a:endParaRPr lang="es-ES"/>
          </a:p>
        </p:txBody>
      </p:sp>
    </p:spTree>
    <p:extLst>
      <p:ext uri="{BB962C8B-B14F-4D97-AF65-F5344CB8AC3E}">
        <p14:creationId xmlns:p14="http://schemas.microsoft.com/office/powerpoint/2010/main" val="3823463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One day the girl was doing housework and overheard a conversation between Naaman’s wife and him. </a:t>
            </a:r>
          </a:p>
          <a:p>
            <a:r>
              <a:rPr lang="en-US" dirty="0"/>
              <a:t>They were saying: You know, my beloved. I am very sick. I have leprosy. I am going to die.</a:t>
            </a:r>
          </a:p>
          <a:p>
            <a:r>
              <a:rPr lang="en-US" dirty="0"/>
              <a:t>She cried and cried because there was no solution to her problem. Leprosy was a very terrible disease. </a:t>
            </a:r>
          </a:p>
          <a:p>
            <a:r>
              <a:rPr lang="en-US" dirty="0"/>
              <a:t>It starts with spots on the skin. But then the skin falls off and the flesh of the body falls off. </a:t>
            </a:r>
          </a:p>
          <a:p>
            <a:r>
              <a:rPr lang="en-US" dirty="0"/>
              <a:t>It is a very painful disease that had no solution. </a:t>
            </a:r>
          </a:p>
          <a:p>
            <a:r>
              <a:rPr lang="en-US" dirty="0"/>
              <a:t>The girl listened and became very sad because she loved them very much as they were very good. </a:t>
            </a:r>
          </a:p>
          <a:p>
            <a:r>
              <a:rPr lang="en-US" dirty="0"/>
              <a:t>Naaman and his wife were very sad and did not know who could help him. </a:t>
            </a:r>
          </a:p>
          <a:p>
            <a:r>
              <a:rPr lang="en-US" dirty="0"/>
              <a:t>How sad!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20</a:t>
            </a:fld>
            <a:endParaRPr lang="es-ES"/>
          </a:p>
        </p:txBody>
      </p:sp>
    </p:spTree>
    <p:extLst>
      <p:ext uri="{BB962C8B-B14F-4D97-AF65-F5344CB8AC3E}">
        <p14:creationId xmlns:p14="http://schemas.microsoft.com/office/powerpoint/2010/main" val="2513831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R="0" algn="l" rtl="0"/>
            <a:r>
              <a:rPr lang="en-US" dirty="0"/>
              <a:t>Bible Lesson Nº 6</a:t>
            </a:r>
          </a:p>
          <a:p>
            <a:pPr marR="0" algn="l" rtl="0"/>
            <a:r>
              <a:rPr lang="en-US" dirty="0"/>
              <a:t>Rescuing Others</a:t>
            </a:r>
          </a:p>
          <a:p>
            <a:pPr marR="0" algn="l" rtl="0"/>
            <a:endParaRPr lang="en-US" dirty="0"/>
          </a:p>
          <a:p>
            <a:pPr marR="0" algn="l" rtl="0"/>
            <a:r>
              <a:rPr lang="en-US" dirty="0"/>
              <a:t>Biblical Reference: 2 Kings 5; John 13:34; Luke 19:10; John 3:16; Mark 16:15; Prophets and Kings pp. 244 (Chapter 20).</a:t>
            </a:r>
          </a:p>
          <a:p>
            <a:pPr marR="0" algn="l" rtl="0"/>
            <a:r>
              <a:rPr lang="en-US" dirty="0"/>
              <a:t>Main Topic: “Sharing with others”.</a:t>
            </a:r>
          </a:p>
          <a:p>
            <a:pPr marR="0" algn="l" rtl="0"/>
            <a:r>
              <a:rPr lang="en-US" dirty="0"/>
              <a:t>Bible Story: Naaman’s Servant Girl</a:t>
            </a:r>
          </a:p>
          <a:p>
            <a:pPr marR="0" algn="l" rtl="0"/>
            <a:endParaRPr lang="en-US" dirty="0"/>
          </a:p>
          <a:p>
            <a:pPr marR="0" algn="l" rtl="0"/>
            <a:r>
              <a:rPr lang="en-US" dirty="0"/>
              <a:t>Specific Objectives</a:t>
            </a:r>
          </a:p>
          <a:p>
            <a:pPr marR="0" algn="l" rtl="0"/>
            <a:r>
              <a:rPr lang="en-US" dirty="0"/>
              <a:t>That the children may:</a:t>
            </a:r>
          </a:p>
          <a:p>
            <a:pPr marR="0" algn="l" rtl="0"/>
            <a:r>
              <a:rPr lang="en-US" dirty="0"/>
              <a:t>•	Learn that we can rescue others.</a:t>
            </a:r>
          </a:p>
          <a:p>
            <a:pPr marR="0" algn="l" rtl="0"/>
            <a:r>
              <a:rPr lang="en-US" dirty="0"/>
              <a:t>•	Feel the desire to rescue others.</a:t>
            </a:r>
          </a:p>
          <a:p>
            <a:pPr marR="0" algn="l" rtl="0"/>
            <a:r>
              <a:rPr lang="en-US" dirty="0"/>
              <a:t>•	Decide to share with others about the great rescue that Jesus wants to do in us.</a:t>
            </a:r>
          </a:p>
          <a:p>
            <a:pPr marR="0" algn="l" rtl="0"/>
            <a:endParaRPr lang="en-US" dirty="0"/>
          </a:p>
          <a:p>
            <a:pPr marR="0" algn="l" rtl="0"/>
            <a:r>
              <a:rPr lang="en-US" dirty="0"/>
              <a:t>Memory Verse: “And he said unto them, Go ye into all the world, and preach the gospel to every creature.” Mark 16:15.</a:t>
            </a:r>
          </a:p>
          <a:p>
            <a:pPr marR="0" algn="l" rtl="0"/>
            <a:endParaRPr lang="en-US" dirty="0"/>
          </a:p>
          <a:p>
            <a:pPr marR="0" algn="l" rtl="0"/>
            <a:r>
              <a:rPr lang="en-US" dirty="0"/>
              <a:t>Materials</a:t>
            </a:r>
          </a:p>
          <a:p>
            <a:pPr marR="0" algn="l" rtl="0"/>
            <a:r>
              <a:rPr lang="en-US" dirty="0"/>
              <a:t>1.	Coloring pages for the lesson.</a:t>
            </a:r>
          </a:p>
          <a:p>
            <a:pPr marR="0" algn="l" rtl="0"/>
            <a:r>
              <a:rPr lang="en-US" dirty="0"/>
              <a:t>2.	Theme song of the day and memory verse in illustrative pictures.</a:t>
            </a:r>
          </a:p>
          <a:p>
            <a:pPr marR="0" algn="l" rtl="0"/>
            <a:r>
              <a:rPr lang="en-US" dirty="0"/>
              <a:t>3.	Illustrative materials for the time of prayer.</a:t>
            </a:r>
          </a:p>
          <a:p>
            <a:pPr marR="0" algn="l" rtl="0"/>
            <a:r>
              <a:rPr lang="en-US" dirty="0"/>
              <a:t>4.	Craft activity with the memory verse of the day for each child to take home.</a:t>
            </a:r>
          </a:p>
          <a:p>
            <a:pPr marR="0" algn="l" rtl="0"/>
            <a:r>
              <a:rPr lang="en-US" dirty="0"/>
              <a:t>5.	Materials for craft activities.</a:t>
            </a:r>
          </a:p>
          <a:p>
            <a:pPr marR="0" algn="l" rtl="0"/>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a:t>
            </a:fld>
            <a:endParaRPr lang="es-ES"/>
          </a:p>
        </p:txBody>
      </p:sp>
    </p:spTree>
    <p:extLst>
      <p:ext uri="{BB962C8B-B14F-4D97-AF65-F5344CB8AC3E}">
        <p14:creationId xmlns:p14="http://schemas.microsoft.com/office/powerpoint/2010/main" val="2457244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Sometimes we have problems, and we don’t know who can help us. </a:t>
            </a:r>
          </a:p>
          <a:p>
            <a:r>
              <a:rPr lang="en-US" dirty="0"/>
              <a:t>Do you remember that we have learned the problem of sin? If you don’t remember, I’ll remind you. </a:t>
            </a:r>
          </a:p>
          <a:p>
            <a:r>
              <a:rPr lang="en-US" dirty="0"/>
              <a:t>We all have a very terrible disease too and that disease is sin. </a:t>
            </a:r>
          </a:p>
          <a:p>
            <a:r>
              <a:rPr lang="en-US" dirty="0"/>
              <a:t>Sin is all the bad things we do and say, like lying, fighting, stealing, saying bad words. Etc. </a:t>
            </a:r>
          </a:p>
          <a:p>
            <a:r>
              <a:rPr lang="en-US" dirty="0"/>
              <a:t>All of us have sinned and as a consequence of that we are far from God. Now we should die forever. We can no longer go to heaven. We can no longer be close to God. </a:t>
            </a:r>
          </a:p>
          <a:p>
            <a:r>
              <a:rPr lang="en-US" dirty="0"/>
              <a:t>But Jesus being God left heaven and came to earth to die in our place and thus unite man with God again. </a:t>
            </a:r>
          </a:p>
          <a:p>
            <a:r>
              <a:rPr lang="en-US" dirty="0"/>
              <a:t>He never sinned and he lived on this earth. He healed the sick. But then he died for all of us.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21</a:t>
            </a:fld>
            <a:endParaRPr lang="es-ES"/>
          </a:p>
        </p:txBody>
      </p:sp>
    </p:spTree>
    <p:extLst>
      <p:ext uri="{BB962C8B-B14F-4D97-AF65-F5344CB8AC3E}">
        <p14:creationId xmlns:p14="http://schemas.microsoft.com/office/powerpoint/2010/main" val="184801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Now we can go to heaven because of all that Jesus did for us. </a:t>
            </a:r>
          </a:p>
          <a:p>
            <a:r>
              <a:rPr lang="en-US" dirty="0"/>
              <a:t>We just have to ask him to forgive us of all our sins, for lying, stealing, and saying bad words, and tell him to live in our hearts forever. </a:t>
            </a:r>
          </a:p>
          <a:p>
            <a:r>
              <a:rPr lang="en-US" dirty="0"/>
              <a:t>Would you like Jesus to live in your heart? Talk to God and invite him to live in you forever. </a:t>
            </a:r>
          </a:p>
          <a:p>
            <a:r>
              <a:rPr lang="en-US" dirty="0"/>
              <a:t>You know, all children commit sin and must learn from Jesus. </a:t>
            </a:r>
          </a:p>
          <a:p>
            <a:r>
              <a:rPr lang="en-US" dirty="0"/>
              <a:t>Many people do not know this gift of Jesus and the gift of giving his life for us. They should know what he did for us.</a:t>
            </a:r>
          </a:p>
          <a:p>
            <a:r>
              <a:rPr lang="en-US" dirty="0"/>
              <a:t>Luke 19:10 says, “For the Son of man is come to seek and to save that which was lost.”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22</a:t>
            </a:fld>
            <a:endParaRPr lang="es-ES"/>
          </a:p>
        </p:txBody>
      </p:sp>
    </p:spTree>
    <p:extLst>
      <p:ext uri="{BB962C8B-B14F-4D97-AF65-F5344CB8AC3E}">
        <p14:creationId xmlns:p14="http://schemas.microsoft.com/office/powerpoint/2010/main" val="566402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But what happened in our story? </a:t>
            </a:r>
          </a:p>
          <a:p>
            <a:r>
              <a:rPr lang="en-US" dirty="0"/>
              <a:t>The girl told the Army captain’s wife that she knew who could heal him. </a:t>
            </a:r>
          </a:p>
          <a:p>
            <a:r>
              <a:rPr lang="en-US" dirty="0"/>
              <a:t>She attentively began to ask, “Who can heal him? Where? I want to know soon.” </a:t>
            </a:r>
          </a:p>
          <a:p>
            <a:r>
              <a:rPr lang="en-US" dirty="0"/>
              <a:t>The girl began to tell him about the prophet Elisha. </a:t>
            </a:r>
          </a:p>
          <a:p>
            <a:r>
              <a:rPr lang="en-US" dirty="0"/>
              <a:t>Elisha is a wise man that does the will of God. God speaks through the prophet and I know that God will tell him what he must do to be healed. </a:t>
            </a:r>
          </a:p>
          <a:p>
            <a:r>
              <a:rPr lang="en-US" dirty="0"/>
              <a:t>That girl said to Naaman’s wife: “And she said unto her mistress, Would God my lord were with the prophet that is in Samaria! for he would recover him of his leprosy.” 2 Kings 5:3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23</a:t>
            </a:fld>
            <a:endParaRPr lang="es-ES"/>
          </a:p>
        </p:txBody>
      </p:sp>
    </p:spTree>
    <p:extLst>
      <p:ext uri="{BB962C8B-B14F-4D97-AF65-F5344CB8AC3E}">
        <p14:creationId xmlns:p14="http://schemas.microsoft.com/office/powerpoint/2010/main" val="1025326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So we too must tell others that Jesus came to save us. We must tell others that Jesus lived on this earth and was just like us. That he went through what we go through and that he also had temptations but he never sinned and one day he died on the cross for our sins. And now he is risen and is in heaven and soon he will come for all his children who have been faithful to him. </a:t>
            </a:r>
          </a:p>
          <a:p>
            <a:r>
              <a:rPr lang="en-US" dirty="0"/>
              <a:t>Do you remember John 3: 16? </a:t>
            </a:r>
          </a:p>
          <a:p>
            <a:r>
              <a:rPr lang="en-US" dirty="0"/>
              <a:t>“For God so loved the world, that he gave his only begotten Son, that whosoever believeth in him should not perish, but have everlasting life.”</a:t>
            </a:r>
          </a:p>
          <a:p>
            <a:r>
              <a:rPr lang="en-US" dirty="0"/>
              <a:t>You can learn this text and explain it to your friends. God loved us so much that he gave his son so that if we believe in him, we may have eternal life. </a:t>
            </a:r>
          </a:p>
          <a:p>
            <a:r>
              <a:rPr lang="en-US" dirty="0"/>
              <a:t>But... What happened to Naaman?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24</a:t>
            </a:fld>
            <a:endParaRPr lang="es-ES"/>
          </a:p>
        </p:txBody>
      </p:sp>
    </p:spTree>
    <p:extLst>
      <p:ext uri="{BB962C8B-B14F-4D97-AF65-F5344CB8AC3E}">
        <p14:creationId xmlns:p14="http://schemas.microsoft.com/office/powerpoint/2010/main" val="1082664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He went to the prophet and he commanded him to wash himself 7 times in the Jordan river. </a:t>
            </a:r>
          </a:p>
          <a:p>
            <a:r>
              <a:rPr lang="en-US" dirty="0"/>
              <a:t>He obeyed. He immersed himself again and again in the river. And he was not healed but in the 7th time just as the prophet said he was healed. </a:t>
            </a:r>
          </a:p>
          <a:p>
            <a:r>
              <a:rPr lang="en-US" dirty="0"/>
              <a:t>Naaman returned home happy. He had been healed and he had also known the true God—the one who heals, the one who saves us. </a:t>
            </a:r>
          </a:p>
          <a:p>
            <a:r>
              <a:rPr lang="en-US" dirty="0"/>
              <a:t>When she returned home the girl was happy because she had been able to help save her master. </a:t>
            </a:r>
          </a:p>
          <a:p>
            <a:r>
              <a:rPr lang="en-US" dirty="0"/>
              <a:t>2 Kings 5:5, 10, 14.</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25</a:t>
            </a:fld>
            <a:endParaRPr lang="es-ES"/>
          </a:p>
        </p:txBody>
      </p:sp>
    </p:spTree>
    <p:extLst>
      <p:ext uri="{BB962C8B-B14F-4D97-AF65-F5344CB8AC3E}">
        <p14:creationId xmlns:p14="http://schemas.microsoft.com/office/powerpoint/2010/main" val="3458186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Only we can help other children to know Jesus. </a:t>
            </a:r>
          </a:p>
          <a:p>
            <a:r>
              <a:rPr lang="en-US" dirty="0"/>
              <a:t>Only we can help Jesus and be rescuers of others by telling them about Jesus. </a:t>
            </a:r>
          </a:p>
          <a:p>
            <a:r>
              <a:rPr lang="en-US" dirty="0"/>
              <a:t>Surely you have friends who do not know the rescue plan that you already know. Surely you have siblings you may not know, or aunts, uncles, cousins, and classmates who need to be rescued from sin. </a:t>
            </a:r>
          </a:p>
          <a:p>
            <a:r>
              <a:rPr lang="en-US" dirty="0"/>
              <a:t>Are you willing to be God’s collaborator in his work? The bible says in Mark 16:15, “And he said unto them, Go ye into all the world, and preach the gospel to every creature.”</a:t>
            </a:r>
          </a:p>
          <a:p>
            <a:r>
              <a:rPr lang="en-US" dirty="0"/>
              <a:t>Many, many must know Jesus the savior. The one who rescued us from sin.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26</a:t>
            </a:fld>
            <a:endParaRPr lang="es-ES"/>
          </a:p>
        </p:txBody>
      </p:sp>
    </p:spTree>
    <p:extLst>
      <p:ext uri="{BB962C8B-B14F-4D97-AF65-F5344CB8AC3E}">
        <p14:creationId xmlns:p14="http://schemas.microsoft.com/office/powerpoint/2010/main" val="816561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As the Father has sent me, even so I send you. In John 20: 21, Jesus tells us that now it is our turn to speak. To speak that he lives in our hearts and to tell others. </a:t>
            </a:r>
          </a:p>
          <a:p>
            <a:r>
              <a:rPr lang="en-US" dirty="0"/>
              <a:t>Maybe you may say: I don’t know how to do it! I don’t know what to say. </a:t>
            </a:r>
          </a:p>
          <a:p>
            <a:r>
              <a:rPr lang="en-US" dirty="0"/>
              <a:t>You can ask the teachers for help. You can tell what you have learned. You can make a card with the verse from John 3:16 and give it to your friends.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27</a:t>
            </a:fld>
            <a:endParaRPr lang="es-ES"/>
          </a:p>
        </p:txBody>
      </p:sp>
    </p:spTree>
    <p:extLst>
      <p:ext uri="{BB962C8B-B14F-4D97-AF65-F5344CB8AC3E}">
        <p14:creationId xmlns:p14="http://schemas.microsoft.com/office/powerpoint/2010/main" val="1529394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You know, I will tell you one </a:t>
            </a:r>
            <a:r>
              <a:rPr lang="en-US" dirty="0" err="1"/>
              <a:t>morelittle</a:t>
            </a:r>
            <a:r>
              <a:rPr lang="en-US" dirty="0"/>
              <a:t> story.</a:t>
            </a:r>
          </a:p>
          <a:p>
            <a:r>
              <a:rPr lang="en-US" dirty="0"/>
              <a:t>My husband knew a little old lady who preached a lot. She talked about Jesus to a lot of people. And when he talked to her she told him that she couldn’t see. She was blind. </a:t>
            </a:r>
          </a:p>
          <a:p>
            <a:r>
              <a:rPr lang="en-US" dirty="0"/>
              <a:t>And he said to her: How do you talk about Jesus and teach? </a:t>
            </a:r>
          </a:p>
          <a:p>
            <a:r>
              <a:rPr lang="en-US" dirty="0"/>
              <a:t>She smiled a lot and said: I have my bible marked and I know many texts by heart. </a:t>
            </a:r>
          </a:p>
          <a:p>
            <a:r>
              <a:rPr lang="en-US" dirty="0"/>
              <a:t>Then I speak and say to them: Jesus came to die for you. Why don’t you read me the bible in John 3:16? </a:t>
            </a:r>
          </a:p>
          <a:p>
            <a:r>
              <a:rPr lang="en-US" dirty="0"/>
              <a:t>People look it up on their own and I explain it to them later. This is how I preach about Jesus. To those who greet me, to those who visit me. </a:t>
            </a:r>
          </a:p>
          <a:p>
            <a:r>
              <a:rPr lang="en-US" dirty="0"/>
              <a:t>We can do the same.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28</a:t>
            </a:fld>
            <a:endParaRPr lang="es-ES"/>
          </a:p>
        </p:txBody>
      </p:sp>
    </p:spTree>
    <p:extLst>
      <p:ext uri="{BB962C8B-B14F-4D97-AF65-F5344CB8AC3E}">
        <p14:creationId xmlns:p14="http://schemas.microsoft.com/office/powerpoint/2010/main" val="880151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What if we ask God to help us to be messengers. To be rescuers of others. </a:t>
            </a:r>
          </a:p>
          <a:p>
            <a:r>
              <a:rPr lang="en-US" dirty="0"/>
              <a:t>Let us pray together: </a:t>
            </a:r>
            <a:r>
              <a:rPr lang="en-US" i="1" dirty="0"/>
              <a:t>Our Father in heaven. I thank you for sending your Son to rescue me. Today I ask you to help me to be able to speak of this beautiful plan with all my friends and many people so that they might know you too. I pray for all those who are listening to this program. In Jesus’ name, Amen.</a:t>
            </a:r>
            <a:r>
              <a:rPr lang="en-US" dirty="0"/>
              <a:t> </a:t>
            </a:r>
          </a:p>
          <a:p>
            <a:r>
              <a:rPr lang="en-US" dirty="0"/>
              <a:t>I know that God will help you rescue many children. Just tell them about Jesus and why He came to the world. That was today’s story. I hope that you liked it and that today you might tell others the beautiful Rescue plan that you’ve come to know.</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29</a:t>
            </a:fld>
            <a:endParaRPr lang="es-ES"/>
          </a:p>
        </p:txBody>
      </p:sp>
    </p:spTree>
    <p:extLst>
      <p:ext uri="{BB962C8B-B14F-4D97-AF65-F5344CB8AC3E}">
        <p14:creationId xmlns:p14="http://schemas.microsoft.com/office/powerpoint/2010/main" val="2485991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4. Teaching the Memory Verse  </a:t>
            </a:r>
          </a:p>
          <a:p>
            <a:r>
              <a:rPr lang="en-US" dirty="0"/>
              <a:t>This moment is important, as we are engraving the very word of God in the hearts and minds of our children.</a:t>
            </a:r>
          </a:p>
          <a:p>
            <a:r>
              <a:rPr lang="en-US" dirty="0"/>
              <a:t>Review the instruction manual to remember how to teach the verse.</a:t>
            </a:r>
          </a:p>
          <a:p>
            <a:r>
              <a:rPr lang="en-US" dirty="0"/>
              <a:t>Today’s verse is: “And he said unto them, Go ye into all the world, and preach the gospel to every creature.”  Mark 16:15.</a:t>
            </a:r>
          </a:p>
          <a:p>
            <a:r>
              <a:rPr lang="en-US" dirty="0"/>
              <a:t>Prepare a small book where, when opened, each part of the verse is written. You can also draw steps where a part of the verse is written on each step.</a:t>
            </a:r>
          </a:p>
          <a:p>
            <a:r>
              <a:rPr lang="en-US" dirty="0"/>
              <a:t>Follow each step of the lesson so that the truths of God’s word are etched in the children’s minds.</a:t>
            </a:r>
          </a:p>
          <a:p>
            <a:r>
              <a:rPr lang="en-US" dirty="0"/>
              <a:t>It is important to explain the verse clearly so that children can understand God’s message written in His Word.</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30</a:t>
            </a:fld>
            <a:endParaRPr lang="es-ES"/>
          </a:p>
        </p:txBody>
      </p:sp>
    </p:spTree>
    <p:extLst>
      <p:ext uri="{BB962C8B-B14F-4D97-AF65-F5344CB8AC3E}">
        <p14:creationId xmlns:p14="http://schemas.microsoft.com/office/powerpoint/2010/main" val="303245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dirty="0">
                <a:ln w="6600">
                  <a:solidFill>
                    <a:schemeClr val="accent2"/>
                  </a:solidFill>
                  <a:prstDash val="solid"/>
                </a:ln>
                <a:solidFill>
                  <a:srgbClr val="FFFFFF"/>
                </a:solidFill>
                <a:effectLst>
                  <a:outerShdw dist="38100" dir="2700000" algn="tl" rotWithShape="0">
                    <a:schemeClr val="accent2"/>
                  </a:outerShdw>
                </a:effectLst>
              </a:rPr>
              <a:t>Program Development</a:t>
            </a:r>
          </a:p>
          <a:p>
            <a:r>
              <a:rPr lang="en-US" sz="1200" b="0" dirty="0">
                <a:ln w="6600">
                  <a:solidFill>
                    <a:schemeClr val="accent2"/>
                  </a:solidFill>
                  <a:prstDash val="solid"/>
                </a:ln>
                <a:solidFill>
                  <a:srgbClr val="FFFFFF"/>
                </a:solidFill>
                <a:effectLst>
                  <a:outerShdw dist="38100" dir="2700000" algn="tl" rotWithShape="0">
                    <a:schemeClr val="accent2"/>
                  </a:outerShdw>
                </a:effectLst>
              </a:rPr>
              <a:t>1. Welcome</a:t>
            </a:r>
          </a:p>
          <a:p>
            <a:r>
              <a:rPr lang="en-US" sz="1200" b="0" dirty="0">
                <a:ln w="6600">
                  <a:solidFill>
                    <a:schemeClr val="accent2"/>
                  </a:solidFill>
                  <a:prstDash val="solid"/>
                </a:ln>
                <a:solidFill>
                  <a:srgbClr val="FFFFFF"/>
                </a:solidFill>
                <a:effectLst>
                  <a:outerShdw dist="38100" dir="2700000" algn="tl" rotWithShape="0">
                    <a:schemeClr val="accent2"/>
                  </a:outerShdw>
                </a:effectLst>
              </a:rPr>
              <a:t>Welcome everyone in a friendly, cheerful, and fun way, greeting the children in a group and general form. Present yourself and the other teachers.</a:t>
            </a:r>
          </a:p>
          <a:p>
            <a:r>
              <a:rPr lang="en-US" sz="1200" b="0" dirty="0">
                <a:ln w="6600">
                  <a:solidFill>
                    <a:schemeClr val="accent2"/>
                  </a:solidFill>
                  <a:prstDash val="solid"/>
                </a:ln>
                <a:solidFill>
                  <a:srgbClr val="FFFFFF"/>
                </a:solidFill>
                <a:effectLst>
                  <a:outerShdw dist="38100" dir="2700000" algn="tl" rotWithShape="0">
                    <a:schemeClr val="accent2"/>
                  </a:outerShdw>
                </a:effectLst>
              </a:rPr>
              <a:t> Ice breakers can be done to welcome the new children. Reward those who invited new friends or congratulate those who attended every day. </a:t>
            </a:r>
          </a:p>
          <a:p>
            <a:r>
              <a:rPr lang="en-US" sz="1200" b="0" dirty="0">
                <a:ln w="6600">
                  <a:solidFill>
                    <a:schemeClr val="accent2"/>
                  </a:solidFill>
                  <a:prstDash val="solid"/>
                </a:ln>
                <a:solidFill>
                  <a:srgbClr val="FFFFFF"/>
                </a:solidFill>
                <a:effectLst>
                  <a:outerShdw dist="38100" dir="2700000" algn="tl" rotWithShape="0">
                    <a:schemeClr val="accent2"/>
                  </a:outerShdw>
                </a:effectLst>
              </a:rPr>
              <a:t>Different starting activities and ice breakers can be scheduled for each day.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a:t>
            </a:fld>
            <a:endParaRPr lang="es-ES"/>
          </a:p>
        </p:txBody>
      </p:sp>
    </p:spTree>
    <p:extLst>
      <p:ext uri="{BB962C8B-B14F-4D97-AF65-F5344CB8AC3E}">
        <p14:creationId xmlns:p14="http://schemas.microsoft.com/office/powerpoint/2010/main" val="792696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800" dirty="0">
                <a:solidFill>
                  <a:srgbClr val="000000"/>
                </a:solidFill>
                <a:effectLst/>
                <a:latin typeface="Times New Roman" panose="02020603050405020304" pitchFamily="18" charset="0"/>
                <a:ea typeface="Calibri" panose="020F0502020204030204" pitchFamily="34" charset="0"/>
              </a:rPr>
              <a:t>“</a:t>
            </a:r>
            <a:r>
              <a:rPr lang="en-US" sz="1800" dirty="0">
                <a:solidFill>
                  <a:srgbClr val="000000"/>
                </a:solidFill>
                <a:effectLst/>
                <a:latin typeface="Times New Roman" panose="02020603050405020304" pitchFamily="18" charset="0"/>
                <a:ea typeface="Calibri" panose="020F0502020204030204" pitchFamily="34" charset="0"/>
              </a:rPr>
              <a:t>Go ye into all the world,</a:t>
            </a:r>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31</a:t>
            </a:fld>
            <a:endParaRPr lang="es-ES"/>
          </a:p>
        </p:txBody>
      </p:sp>
    </p:spTree>
    <p:extLst>
      <p:ext uri="{BB962C8B-B14F-4D97-AF65-F5344CB8AC3E}">
        <p14:creationId xmlns:p14="http://schemas.microsoft.com/office/powerpoint/2010/main" val="3711904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E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and </a:t>
            </a:r>
            <a:r>
              <a:rPr lang="es-ES"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preach</a:t>
            </a:r>
            <a:r>
              <a:rPr lang="es-E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s-ES"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a:t>
            </a:r>
            <a:r>
              <a:rPr lang="es-E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s-ES"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gospel</a:t>
            </a:r>
            <a:endParaRPr lang="es-E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32</a:t>
            </a:fld>
            <a:endParaRPr lang="es-ES"/>
          </a:p>
        </p:txBody>
      </p:sp>
    </p:spTree>
    <p:extLst>
      <p:ext uri="{BB962C8B-B14F-4D97-AF65-F5344CB8AC3E}">
        <p14:creationId xmlns:p14="http://schemas.microsoft.com/office/powerpoint/2010/main" val="3137363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AR"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to</a:t>
            </a:r>
            <a:r>
              <a:rPr lang="es-AR"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s-AR"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every</a:t>
            </a:r>
            <a:r>
              <a:rPr lang="es-AR"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s-AR"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creature</a:t>
            </a:r>
            <a:r>
              <a:rPr lang="es-ES_tradnl"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p>
          <a:p>
            <a:pPr>
              <a:lnSpc>
                <a:spcPct val="107000"/>
              </a:lnSpc>
              <a:spcAft>
                <a:spcPts val="800"/>
              </a:spcAft>
            </a:pPr>
            <a:r>
              <a:rPr lang="es-AR" sz="1800" b="1" u="sng" dirty="0">
                <a:solidFill>
                  <a:srgbClr val="336699"/>
                </a:solidFill>
                <a:effectLst/>
                <a:latin typeface="Times New Roman" panose="02020603050405020304" pitchFamily="18" charset="0"/>
                <a:ea typeface="Calibri" panose="020F0502020204030204" pitchFamily="34" charset="0"/>
                <a:cs typeface="Arial" panose="020B0604020202020204" pitchFamily="34" charset="0"/>
              </a:rPr>
              <a:t>Mark 16:15</a:t>
            </a:r>
            <a:endParaRPr lang="es-E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33</a:t>
            </a:fld>
            <a:endParaRPr lang="es-ES"/>
          </a:p>
        </p:txBody>
      </p:sp>
    </p:spTree>
    <p:extLst>
      <p:ext uri="{BB962C8B-B14F-4D97-AF65-F5344CB8AC3E}">
        <p14:creationId xmlns:p14="http://schemas.microsoft.com/office/powerpoint/2010/main" val="3641247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5. Moment of prayer </a:t>
            </a:r>
          </a:p>
          <a:p>
            <a:r>
              <a:rPr lang="en-US" dirty="0"/>
              <a:t>Each part of the program must be carried out continuously, without spaces of silence. Review the time of prayer in the instruction manual to know how to do it.  </a:t>
            </a:r>
          </a:p>
          <a:p>
            <a:r>
              <a:rPr lang="en-US" dirty="0"/>
              <a:t>In class we will prepare a list of friends who we want to share more about Jesus with. Bring the papers and pens in advance so that everyone has the opportunity to write down the names of their friends for whom they will pray.</a:t>
            </a:r>
          </a:p>
          <a:p>
            <a:r>
              <a:rPr lang="en-US" dirty="0"/>
              <a:t>We will pray for them every day so that they may know God as we do.  Let a child among those present pray by repeating after the teacher.</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34</a:t>
            </a:fld>
            <a:endParaRPr lang="es-ES"/>
          </a:p>
        </p:txBody>
      </p:sp>
    </p:spTree>
    <p:extLst>
      <p:ext uri="{BB962C8B-B14F-4D97-AF65-F5344CB8AC3E}">
        <p14:creationId xmlns:p14="http://schemas.microsoft.com/office/powerpoint/2010/main" val="1426670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6. Activities:</a:t>
            </a:r>
          </a:p>
          <a:p>
            <a:r>
              <a:rPr lang="en-US" dirty="0"/>
              <a:t>Activity 1</a:t>
            </a:r>
          </a:p>
          <a:p>
            <a:r>
              <a:rPr lang="en-US" dirty="0"/>
              <a:t>Prepare cards with the verse of John 3:16 on them and decorating them very nicely to distribute amongst friends.</a:t>
            </a:r>
          </a:p>
          <a:p>
            <a:endParaRPr lang="en-US" dirty="0"/>
          </a:p>
          <a:p>
            <a:r>
              <a:rPr lang="en-US" dirty="0"/>
              <a:t>Activity 2</a:t>
            </a:r>
          </a:p>
          <a:p>
            <a:r>
              <a:rPr lang="en-US" dirty="0"/>
              <a:t>Color the drawing.</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35</a:t>
            </a:fld>
            <a:endParaRPr lang="es-ES"/>
          </a:p>
        </p:txBody>
      </p:sp>
    </p:spTree>
    <p:extLst>
      <p:ext uri="{BB962C8B-B14F-4D97-AF65-F5344CB8AC3E}">
        <p14:creationId xmlns:p14="http://schemas.microsoft.com/office/powerpoint/2010/main" val="1873312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R="0" algn="l" rtl="0"/>
            <a:endParaRPr lang="es-ES" sz="1800" b="0" i="0" u="none" strike="noStrike" baseline="30000" dirty="0">
              <a:solidFill>
                <a:srgbClr val="000000"/>
              </a:solidFill>
              <a:latin typeface="Gentium Basic" panose="02000503060000020004" pitchFamily="2" charset="0"/>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36</a:t>
            </a:fld>
            <a:endParaRPr lang="es-ES"/>
          </a:p>
        </p:txBody>
      </p:sp>
    </p:spTree>
    <p:extLst>
      <p:ext uri="{BB962C8B-B14F-4D97-AF65-F5344CB8AC3E}">
        <p14:creationId xmlns:p14="http://schemas.microsoft.com/office/powerpoint/2010/main" val="399057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I want to be a missionary </a:t>
            </a:r>
          </a:p>
          <a:p>
            <a:pPr algn="l"/>
            <a:r>
              <a:rPr lang="en-US" sz="1800" b="0" i="0" u="none" strike="noStrike" baseline="0" dirty="0">
                <a:latin typeface="MinionPro-Regular" panose="02040503050306020203" pitchFamily="18" charset="0"/>
              </a:rPr>
              <a:t>Working for the Lord</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37</a:t>
            </a:fld>
            <a:endParaRPr lang="es-ES"/>
          </a:p>
        </p:txBody>
      </p:sp>
    </p:spTree>
    <p:extLst>
      <p:ext uri="{BB962C8B-B14F-4D97-AF65-F5344CB8AC3E}">
        <p14:creationId xmlns:p14="http://schemas.microsoft.com/office/powerpoint/2010/main" val="3646811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Traveling the whole wide world</a:t>
            </a:r>
          </a:p>
          <a:p>
            <a:pPr algn="l"/>
            <a:r>
              <a:rPr lang="en-US" sz="1800" b="0" i="0" u="none" strike="noStrike" baseline="0" dirty="0">
                <a:latin typeface="MinionPro-Regular" panose="02040503050306020203" pitchFamily="18" charset="0"/>
              </a:rPr>
              <a:t>Spreading my God’s Word</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38</a:t>
            </a:fld>
            <a:endParaRPr lang="es-ES"/>
          </a:p>
        </p:txBody>
      </p:sp>
    </p:spTree>
    <p:extLst>
      <p:ext uri="{BB962C8B-B14F-4D97-AF65-F5344CB8AC3E}">
        <p14:creationId xmlns:p14="http://schemas.microsoft.com/office/powerpoint/2010/main" val="2540689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I’m discovering stars upon my crown</a:t>
            </a:r>
          </a:p>
          <a:p>
            <a:pPr algn="l"/>
            <a:r>
              <a:rPr lang="en-US" sz="1800" b="0" i="1" u="none" strike="noStrike" baseline="0" dirty="0">
                <a:latin typeface="MinionPro-It" panose="02040503050306090203" pitchFamily="18" charset="0"/>
              </a:rPr>
              <a:t>A great reward for all his own </a:t>
            </a:r>
            <a:endParaRPr lang="es-ES" sz="1800" b="0" i="1" u="none" strike="noStrike" baseline="0" dirty="0">
              <a:latin typeface="MinionPro-It" panose="02040503050306090203" pitchFamily="18" charset="0"/>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39</a:t>
            </a:fld>
            <a:endParaRPr lang="es-ES"/>
          </a:p>
        </p:txBody>
      </p:sp>
    </p:spTree>
    <p:extLst>
      <p:ext uri="{BB962C8B-B14F-4D97-AF65-F5344CB8AC3E}">
        <p14:creationId xmlns:p14="http://schemas.microsoft.com/office/powerpoint/2010/main" val="1763623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//Don’t stop now. This world is falling apart</a:t>
            </a:r>
          </a:p>
          <a:p>
            <a:pPr algn="l"/>
            <a:r>
              <a:rPr lang="en-US" sz="1800" b="0" i="1" u="none" strike="noStrike" baseline="0" dirty="0">
                <a:latin typeface="MinionPro-It" panose="02040503050306090203" pitchFamily="18" charset="0"/>
              </a:rPr>
              <a:t>Jesus is coming His Word we will share//</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40</a:t>
            </a:fld>
            <a:endParaRPr lang="es-ES"/>
          </a:p>
        </p:txBody>
      </p:sp>
    </p:spTree>
    <p:extLst>
      <p:ext uri="{BB962C8B-B14F-4D97-AF65-F5344CB8AC3E}">
        <p14:creationId xmlns:p14="http://schemas.microsoft.com/office/powerpoint/2010/main" val="4188848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ln/>
                <a:solidFill>
                  <a:schemeClr val="accent3"/>
                </a:solidFill>
              </a:rPr>
              <a:t>MY LOVE FOR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ln/>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n/>
                <a:solidFill>
                  <a:schemeClr val="accent3"/>
                </a:solidFill>
              </a:rPr>
              <a:t>2. Musical Moment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n/>
                <a:solidFill>
                  <a:schemeClr val="accent3"/>
                </a:solidFill>
              </a:rPr>
              <a:t>This is the first part of the program; therefore, we must start with dynamism to cheer those present and motivate them to continue coming to the program. Start with joyful songs that will fill their hearts with joy.  Songs from previous days can be reviewed.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n/>
                <a:solidFill>
                  <a:schemeClr val="accent3"/>
                </a:solidFill>
              </a:rPr>
              <a:t>Don’t forget to sing the days song “Discovering Stars” (Martin Nievas).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n/>
                <a:solidFill>
                  <a:schemeClr val="accent3"/>
                </a:solidFill>
              </a:rPr>
              <a:t>Prepare the song written on a piece of paper or illustrate it so that children can easily learn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n/>
                <a:solidFill>
                  <a:schemeClr val="accent3"/>
                </a:solidFill>
              </a:rPr>
              <a:t>Review the Children’s Evangelization Manual to teach it more effectively </a:t>
            </a:r>
            <a:endParaRPr lang="es-ES" sz="1800" b="0" dirty="0">
              <a:ln/>
              <a:solidFill>
                <a:schemeClr val="accent3"/>
              </a:solidFill>
            </a:endParaRPr>
          </a:p>
          <a:p>
            <a:pPr marR="0" algn="l" rtl="0"/>
            <a:endParaRPr lang="es-ES" sz="1800" b="0" i="0" u="none" strike="noStrike" baseline="30000" dirty="0">
              <a:solidFill>
                <a:srgbClr val="000000"/>
              </a:solidFill>
              <a:latin typeface="Gentium Basic" panose="02000503060000020004" pitchFamily="2" charset="0"/>
            </a:endParaRPr>
          </a:p>
          <a:p>
            <a:pPr marR="0" algn="l" rtl="0"/>
            <a:endParaRPr lang="es-ES" sz="1800" b="0" i="0" u="none" strike="noStrike" baseline="30000" dirty="0">
              <a:solidFill>
                <a:srgbClr val="000000"/>
              </a:solidFill>
              <a:latin typeface="Gentium Basic" panose="02000503060000020004" pitchFamily="2" charset="0"/>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a:t>
            </a:fld>
            <a:endParaRPr lang="es-ES"/>
          </a:p>
        </p:txBody>
      </p:sp>
    </p:spTree>
    <p:extLst>
      <p:ext uri="{BB962C8B-B14F-4D97-AF65-F5344CB8AC3E}">
        <p14:creationId xmlns:p14="http://schemas.microsoft.com/office/powerpoint/2010/main" val="399057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I do not travel on spacecrafts</a:t>
            </a:r>
          </a:p>
          <a:p>
            <a:pPr algn="l"/>
            <a:r>
              <a:rPr lang="en-US" sz="1800" b="0" i="0" u="none" strike="noStrike" baseline="0" dirty="0">
                <a:latin typeface="MinionPro-Regular" panose="02040503050306020203" pitchFamily="18" charset="0"/>
              </a:rPr>
              <a:t>I’m seeking stars for God</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41</a:t>
            </a:fld>
            <a:endParaRPr lang="es-ES"/>
          </a:p>
        </p:txBody>
      </p:sp>
    </p:spTree>
    <p:extLst>
      <p:ext uri="{BB962C8B-B14F-4D97-AF65-F5344CB8AC3E}">
        <p14:creationId xmlns:p14="http://schemas.microsoft.com/office/powerpoint/2010/main" val="22568155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Each star is a precious life</a:t>
            </a:r>
          </a:p>
          <a:p>
            <a:pPr algn="l"/>
            <a:r>
              <a:rPr lang="en-US" sz="1800" b="0" i="0" u="none" strike="noStrike" baseline="0" dirty="0">
                <a:latin typeface="MinionPro-Regular" panose="02040503050306020203" pitchFamily="18" charset="0"/>
              </a:rPr>
              <a:t>Embraced by Christ the Lord.</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42</a:t>
            </a:fld>
            <a:endParaRPr lang="es-ES"/>
          </a:p>
        </p:txBody>
      </p:sp>
    </p:spTree>
    <p:extLst>
      <p:ext uri="{BB962C8B-B14F-4D97-AF65-F5344CB8AC3E}">
        <p14:creationId xmlns:p14="http://schemas.microsoft.com/office/powerpoint/2010/main" val="185031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I’m discovering stars upon my crown</a:t>
            </a:r>
          </a:p>
          <a:p>
            <a:pPr algn="l"/>
            <a:r>
              <a:rPr lang="en-US" sz="1800" b="0" i="1" u="none" strike="noStrike" baseline="0" dirty="0">
                <a:latin typeface="MinionPro-It" panose="02040503050306090203" pitchFamily="18" charset="0"/>
              </a:rPr>
              <a:t>A great reward for all his own </a:t>
            </a:r>
            <a:endParaRPr lang="es-ES" sz="1800" b="0" i="1" u="none" strike="noStrike" baseline="0" dirty="0">
              <a:latin typeface="MinionPro-It" panose="02040503050306090203" pitchFamily="18" charset="0"/>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43</a:t>
            </a:fld>
            <a:endParaRPr lang="es-ES"/>
          </a:p>
        </p:txBody>
      </p:sp>
    </p:spTree>
    <p:extLst>
      <p:ext uri="{BB962C8B-B14F-4D97-AF65-F5344CB8AC3E}">
        <p14:creationId xmlns:p14="http://schemas.microsoft.com/office/powerpoint/2010/main" val="6381146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//Don’t stop now. This world is falling apart</a:t>
            </a:r>
          </a:p>
          <a:p>
            <a:pPr algn="l"/>
            <a:r>
              <a:rPr lang="en-US" sz="1800" b="0" i="1" u="none" strike="noStrike" baseline="0" dirty="0">
                <a:latin typeface="MinionPro-It" panose="02040503050306090203" pitchFamily="18" charset="0"/>
              </a:rPr>
              <a:t>Jesus is coming His Word we will share//</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44</a:t>
            </a:fld>
            <a:endParaRPr lang="es-ES"/>
          </a:p>
        </p:txBody>
      </p:sp>
    </p:spTree>
    <p:extLst>
      <p:ext uri="{BB962C8B-B14F-4D97-AF65-F5344CB8AC3E}">
        <p14:creationId xmlns:p14="http://schemas.microsoft.com/office/powerpoint/2010/main" val="3824624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dirty="0">
                <a:ln w="10160">
                  <a:noFill/>
                  <a:prstDash val="solid"/>
                </a:ln>
                <a:solidFill>
                  <a:schemeClr val="bg1"/>
                </a:solidFill>
                <a:effectLst>
                  <a:outerShdw blurRad="38100" dist="22860" dir="5400000" algn="tl" rotWithShape="0">
                    <a:srgbClr val="000000">
                      <a:alpha val="30000"/>
                    </a:srgbClr>
                  </a:outerShdw>
                </a:effectLst>
                <a:latin typeface="+mj-lt"/>
              </a:rPr>
              <a:t>Next Topic:</a:t>
            </a:r>
          </a:p>
          <a:p>
            <a:r>
              <a:rPr lang="en-US" sz="1200" b="1">
                <a:ln w="10160">
                  <a:noFill/>
                  <a:prstDash val="solid"/>
                </a:ln>
                <a:solidFill>
                  <a:schemeClr val="bg1"/>
                </a:solidFill>
                <a:effectLst>
                  <a:outerShdw blurRad="38100" dist="22860" dir="5400000" algn="tl" rotWithShape="0">
                    <a:srgbClr val="000000">
                      <a:alpha val="30000"/>
                    </a:srgbClr>
                  </a:outerShdw>
                </a:effectLst>
                <a:latin typeface="+mj-lt"/>
              </a:rPr>
              <a:t>The Great Rescue</a:t>
            </a:r>
            <a:endParaRPr lang="en-US" sz="1200" b="1" dirty="0">
              <a:ln w="10160">
                <a:noFill/>
                <a:prstDash val="solid"/>
              </a:ln>
              <a:solidFill>
                <a:schemeClr val="bg1"/>
              </a:solidFill>
              <a:effectLst>
                <a:outerShdw blurRad="38100" dist="22860" dir="5400000" algn="tl" rotWithShape="0">
                  <a:srgbClr val="000000">
                    <a:alpha val="30000"/>
                  </a:srgbClr>
                </a:outerShdw>
              </a:effectLst>
              <a:latin typeface="+mj-l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45</a:t>
            </a:fld>
            <a:endParaRPr lang="es-ES"/>
          </a:p>
        </p:txBody>
      </p:sp>
    </p:spTree>
    <p:extLst>
      <p:ext uri="{BB962C8B-B14F-4D97-AF65-F5344CB8AC3E}">
        <p14:creationId xmlns:p14="http://schemas.microsoft.com/office/powerpoint/2010/main" val="3346132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I have received God’s greatest gift </a:t>
            </a:r>
          </a:p>
          <a:p>
            <a:pPr algn="l"/>
            <a:r>
              <a:rPr lang="en-US" sz="1800" b="0" i="0" u="none" strike="noStrike" baseline="0" dirty="0">
                <a:latin typeface="MinionPro-Regular" panose="02040503050306020203" pitchFamily="18" charset="0"/>
              </a:rPr>
              <a:t>Given to me through his precious love</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a:t>
            </a:fld>
            <a:endParaRPr lang="es-ES"/>
          </a:p>
        </p:txBody>
      </p:sp>
    </p:spTree>
    <p:extLst>
      <p:ext uri="{BB962C8B-B14F-4D97-AF65-F5344CB8AC3E}">
        <p14:creationId xmlns:p14="http://schemas.microsoft.com/office/powerpoint/2010/main" val="3646811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Upon a cross’ his life he gave</a:t>
            </a:r>
          </a:p>
          <a:p>
            <a:pPr algn="l"/>
            <a:r>
              <a:rPr lang="en-US" sz="1800" b="0" i="0" u="none" strike="noStrike" baseline="0" dirty="0">
                <a:latin typeface="MinionPro-Regular" panose="02040503050306020203" pitchFamily="18" charset="0"/>
              </a:rPr>
              <a:t>That through his love’ sinners be saved</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7</a:t>
            </a:fld>
            <a:endParaRPr lang="es-ES"/>
          </a:p>
        </p:txBody>
      </p:sp>
    </p:spTree>
    <p:extLst>
      <p:ext uri="{BB962C8B-B14F-4D97-AF65-F5344CB8AC3E}">
        <p14:creationId xmlns:p14="http://schemas.microsoft.com/office/powerpoint/2010/main" val="2540689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And to give him thanks will I now keep his law</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8</a:t>
            </a:fld>
            <a:endParaRPr lang="es-ES"/>
          </a:p>
        </p:txBody>
      </p:sp>
    </p:spTree>
    <p:extLst>
      <p:ext uri="{BB962C8B-B14F-4D97-AF65-F5344CB8AC3E}">
        <p14:creationId xmlns:p14="http://schemas.microsoft.com/office/powerpoint/2010/main" val="4039653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All Ten Commandments have I received</a:t>
            </a:r>
          </a:p>
          <a:p>
            <a:pPr algn="l"/>
            <a:r>
              <a:rPr lang="en-US" sz="1800" b="0" i="1" u="none" strike="noStrike" baseline="0" dirty="0">
                <a:latin typeface="MinionPro-It" panose="02040503050306090203" pitchFamily="18" charset="0"/>
              </a:rPr>
              <a:t>All for my good if I believe</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9</a:t>
            </a:fld>
            <a:endParaRPr lang="es-ES"/>
          </a:p>
        </p:txBody>
      </p:sp>
    </p:spTree>
    <p:extLst>
      <p:ext uri="{BB962C8B-B14F-4D97-AF65-F5344CB8AC3E}">
        <p14:creationId xmlns:p14="http://schemas.microsoft.com/office/powerpoint/2010/main" val="1763623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Love for those next to me, </a:t>
            </a:r>
          </a:p>
          <a:p>
            <a:pPr algn="l"/>
            <a:r>
              <a:rPr lang="en-US" sz="1800" b="0" i="1" u="none" strike="noStrike" baseline="0" dirty="0">
                <a:latin typeface="MinionPro-It" panose="02040503050306090203" pitchFamily="18" charset="0"/>
              </a:rPr>
              <a:t>and most of all’ my love for God, </a:t>
            </a:r>
            <a:br>
              <a:rPr lang="en-US" sz="1800" b="0" i="1" u="none" strike="noStrike" baseline="0" dirty="0">
                <a:latin typeface="MinionPro-It" panose="02040503050306090203" pitchFamily="18" charset="0"/>
              </a:rPr>
            </a:br>
            <a:r>
              <a:rPr lang="en-US" sz="1800" b="0" i="1" u="none" strike="noStrike" baseline="0" dirty="0">
                <a:latin typeface="MinionPro-It" panose="02040503050306090203" pitchFamily="18" charset="0"/>
              </a:rPr>
              <a:t>my love for God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10</a:t>
            </a:fld>
            <a:endParaRPr lang="es-ES"/>
          </a:p>
        </p:txBody>
      </p:sp>
    </p:spTree>
    <p:extLst>
      <p:ext uri="{BB962C8B-B14F-4D97-AF65-F5344CB8AC3E}">
        <p14:creationId xmlns:p14="http://schemas.microsoft.com/office/powerpoint/2010/main" val="225681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E0E8E6-B6EB-498A-BC29-48D81AAAA5B6}" type="datetimeFigureOut">
              <a:rPr lang="en-US" smtClean="0"/>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93309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7313170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3595309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1967191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1001942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17712604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95275936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0029806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02637758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84737833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D45397E-FD2D-4D0A-B33C-2E5AEFAED143}" type="datetimeFigureOut">
              <a:rPr lang="en-US" smtClean="0"/>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622364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795201205"/>
      </p:ext>
    </p:extLst>
  </p:cSld>
  <p:clrMapOvr>
    <a:masterClrMapping/>
  </p:clrMapOvr>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083398793"/>
      </p:ext>
    </p:extLst>
  </p:cSld>
  <p:clrMapOvr>
    <a:masterClrMapping/>
  </p:clrMapOvr>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t>8/18/2022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09097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t>8/18/2022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95049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790413652"/>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64520B5-A0C9-4D15-A71B-70A075D52D64}" type="datetimeFigureOut">
              <a:rPr lang="en-US" smtClean="0"/>
              <a:t>8/18/2022</a:t>
            </a:fld>
            <a:endParaRPr lang="en-US" dirty="0"/>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395300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bg2">
                <a:tint val="90000"/>
                <a:lumMod val="120000"/>
              </a:schemeClr>
            </a:gs>
            <a:gs pos="24000">
              <a:srgbClr val="F7FAFB"/>
            </a:gs>
            <a:gs pos="50000">
              <a:schemeClr val="bg2">
                <a:shade val="98000"/>
                <a:satMod val="120000"/>
                <a:lumMod val="98000"/>
              </a:schemeClr>
            </a:gs>
          </a:gsLst>
          <a:lin ang="5400000" scaled="0"/>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1EAF71F-1A43-41B7-B605-0710A83174B7}" type="datetimeFigureOut">
              <a:rPr lang="en-US" smtClean="0"/>
              <a:t>8/18/2022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512917826"/>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 id="2147484641" r:id="rId12"/>
    <p:sldLayoutId id="2147484642" r:id="rId13"/>
    <p:sldLayoutId id="2147484643" r:id="rId14"/>
    <p:sldLayoutId id="2147484644" r:id="rId15"/>
    <p:sldLayoutId id="2147484645" r:id="rId16"/>
    <p:sldLayoutId id="2147484646" r:id="rId17"/>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hf sldNum="0"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image" Target="../media/image9.jp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image" Target="../media/image9.jp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image" Target="../media/image9.jp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5CAA7F5-CEE2-CAB6-16B9-B9072B0A105D}"/>
              </a:ext>
            </a:extLst>
          </p:cNvPr>
          <p:cNvPicPr>
            <a:picLocks noChangeAspect="1"/>
          </p:cNvPicPr>
          <p:nvPr/>
        </p:nvPicPr>
        <p:blipFill>
          <a:blip r:embed="rId2"/>
          <a:srcRect/>
          <a:stretch/>
        </p:blipFill>
        <p:spPr>
          <a:xfrm>
            <a:off x="9221175" y="209550"/>
            <a:ext cx="2671493" cy="1162050"/>
          </a:xfrm>
          <a:prstGeom prst="rect">
            <a:avLst/>
          </a:prstGeom>
        </p:spPr>
      </p:pic>
      <p:pic>
        <p:nvPicPr>
          <p:cNvPr id="6" name="Imagen 5">
            <a:extLst>
              <a:ext uri="{FF2B5EF4-FFF2-40B4-BE49-F238E27FC236}">
                <a16:creationId xmlns:a16="http://schemas.microsoft.com/office/drawing/2014/main" id="{7A35C662-A92A-EB34-7D99-C557D61A74F8}"/>
              </a:ext>
            </a:extLst>
          </p:cNvPr>
          <p:cNvPicPr>
            <a:picLocks noChangeAspect="1"/>
          </p:cNvPicPr>
          <p:nvPr/>
        </p:nvPicPr>
        <p:blipFill>
          <a:blip r:embed="rId3"/>
          <a:stretch>
            <a:fillRect/>
          </a:stretch>
        </p:blipFill>
        <p:spPr>
          <a:xfrm>
            <a:off x="4012892" y="3140314"/>
            <a:ext cx="4166217" cy="958373"/>
          </a:xfrm>
          <a:prstGeom prst="rect">
            <a:avLst/>
          </a:prstGeom>
        </p:spPr>
      </p:pic>
    </p:spTree>
    <p:extLst>
      <p:ext uri="{BB962C8B-B14F-4D97-AF65-F5344CB8AC3E}">
        <p14:creationId xmlns:p14="http://schemas.microsoft.com/office/powerpoint/2010/main" val="1007416627"/>
      </p:ext>
    </p:extLst>
  </p:cSld>
  <p:clrMapOvr>
    <a:masterClrMapping/>
  </p:clrMapOvr>
  <p:transition spd="slow" advClick="0" advTm="50">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Pin page">
            <a:extLst>
              <a:ext uri="{FF2B5EF4-FFF2-40B4-BE49-F238E27FC236}">
                <a16:creationId xmlns:a16="http://schemas.microsoft.com/office/drawing/2014/main" id="{D1330BB6-F790-10AC-64AA-011E17560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0"/>
            <a:ext cx="9144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2197EFE1-70DC-5C9E-0858-8A064A504BAA}"/>
              </a:ext>
            </a:extLst>
          </p:cNvPr>
          <p:cNvSpPr txBox="1">
            <a:spLocks/>
          </p:cNvSpPr>
          <p:nvPr/>
        </p:nvSpPr>
        <p:spPr>
          <a:xfrm>
            <a:off x="209550" y="4495800"/>
            <a:ext cx="11982449" cy="2309837"/>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Love for those next to me, </a:t>
            </a:r>
          </a:p>
          <a:p>
            <a:r>
              <a:rPr lang="en-US" sz="5000" b="1" dirty="0">
                <a:ln/>
                <a:solidFill>
                  <a:schemeClr val="accent3"/>
                </a:solidFill>
              </a:rPr>
              <a:t>and most of all’ my love for God, </a:t>
            </a:r>
            <a:br>
              <a:rPr lang="en-US" sz="5000" b="1" dirty="0">
                <a:ln/>
                <a:solidFill>
                  <a:schemeClr val="accent3"/>
                </a:solidFill>
              </a:rPr>
            </a:br>
            <a:r>
              <a:rPr lang="en-US" sz="5000" b="1" dirty="0">
                <a:ln/>
                <a:solidFill>
                  <a:schemeClr val="accent3"/>
                </a:solidFill>
              </a:rPr>
              <a:t>my love for God.</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sz="4800" i="1" dirty="0">
                <a:solidFill>
                  <a:srgbClr val="0070C0"/>
                </a:solidFill>
              </a:rPr>
              <a:t>(</a:t>
            </a:r>
            <a:r>
              <a:rPr lang="es-ES" sz="4800" i="1" dirty="0" err="1">
                <a:solidFill>
                  <a:srgbClr val="0070C0"/>
                </a:solidFill>
              </a:rPr>
              <a:t>Chorus</a:t>
            </a:r>
            <a:r>
              <a:rPr lang="es-ES" sz="4800" i="1" dirty="0">
                <a:solidFill>
                  <a:srgbClr val="0070C0"/>
                </a:solidFill>
              </a:rPr>
              <a:t>)</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2634924B-5501-24BD-18D2-8ACAC64858B2}"/>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3041674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F46DF46-E796-015E-22E1-5E6212AE94E9}"/>
              </a:ext>
            </a:extLst>
          </p:cNvPr>
          <p:cNvPicPr>
            <a:picLocks noChangeAspect="1"/>
          </p:cNvPicPr>
          <p:nvPr/>
        </p:nvPicPr>
        <p:blipFill>
          <a:blip r:embed="rId3"/>
          <a:stretch>
            <a:fillRect/>
          </a:stretch>
        </p:blipFill>
        <p:spPr>
          <a:xfrm>
            <a:off x="996177" y="436271"/>
            <a:ext cx="7726360" cy="5152516"/>
          </a:xfrm>
          <a:prstGeom prst="rect">
            <a:avLst/>
          </a:prstGeom>
          <a:effectLst>
            <a:softEdge rad="635000"/>
          </a:effec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956558"/>
            <a:ext cx="11982449" cy="1522335"/>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I want to share something with you</a:t>
            </a:r>
          </a:p>
          <a:p>
            <a:r>
              <a:rPr lang="en-US" sz="5000" b="1" dirty="0">
                <a:ln/>
                <a:solidFill>
                  <a:schemeClr val="accent3"/>
                </a:solidFill>
              </a:rPr>
              <a:t>That </a:t>
            </a:r>
            <a:r>
              <a:rPr lang="en-US" sz="5000" b="1" dirty="0" err="1">
                <a:ln/>
                <a:solidFill>
                  <a:schemeClr val="accent3"/>
                </a:solidFill>
              </a:rPr>
              <a:t>youre</a:t>
            </a:r>
            <a:r>
              <a:rPr lang="en-US" sz="5000" b="1" dirty="0">
                <a:ln/>
                <a:solidFill>
                  <a:schemeClr val="accent3"/>
                </a:solidFill>
              </a:rPr>
              <a:t> invited to give thanks too</a:t>
            </a:r>
            <a:endParaRPr lang="es-ES" sz="5000" b="1" dirty="0">
              <a:ln/>
              <a:solidFill>
                <a:schemeClr val="accent3"/>
              </a:solidFill>
            </a:endParaRP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943B17E9-66FA-5503-8792-5892A97B42C9}"/>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0585114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evotas oraciones para dar las gracias con los niños en Navidad">
            <a:extLst>
              <a:ext uri="{FF2B5EF4-FFF2-40B4-BE49-F238E27FC236}">
                <a16:creationId xmlns:a16="http://schemas.microsoft.com/office/drawing/2014/main" id="{7D583D26-BA56-44FD-751E-3B20C1BC5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28733" y="1075337"/>
            <a:ext cx="9064609" cy="418366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899408"/>
            <a:ext cx="11982449" cy="1522335"/>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On to share more about his great love</a:t>
            </a:r>
          </a:p>
          <a:p>
            <a:r>
              <a:rPr lang="en-US" sz="5000" b="1" dirty="0">
                <a:ln/>
                <a:solidFill>
                  <a:schemeClr val="accent3"/>
                </a:solidFill>
              </a:rPr>
              <a:t>All to give thanks to the father Above</a:t>
            </a: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DD4BA0BC-9973-46C5-78DC-7D32E6F7A42F}"/>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5942408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Consejos para educar niños seguros y con autoestima">
            <a:extLst>
              <a:ext uri="{FF2B5EF4-FFF2-40B4-BE49-F238E27FC236}">
                <a16:creationId xmlns:a16="http://schemas.microsoft.com/office/drawing/2014/main" id="{04EED936-97F1-31C5-36A6-DF027A714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018" y="1420841"/>
            <a:ext cx="6693865" cy="401631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5223258"/>
            <a:ext cx="11982449" cy="1522335"/>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And to give him thanks </a:t>
            </a:r>
            <a:br>
              <a:rPr lang="en-US" sz="5000" b="1" dirty="0">
                <a:ln/>
                <a:solidFill>
                  <a:schemeClr val="accent3"/>
                </a:solidFill>
              </a:rPr>
            </a:br>
            <a:r>
              <a:rPr lang="en-US" sz="5000" b="1" dirty="0">
                <a:ln/>
                <a:solidFill>
                  <a:schemeClr val="accent3"/>
                </a:solidFill>
              </a:rPr>
              <a:t>will I now keep his law</a:t>
            </a:r>
            <a:endParaRPr lang="es-ES" sz="5000" b="1" dirty="0">
              <a:ln/>
              <a:solidFill>
                <a:schemeClr val="accent3"/>
              </a:solidFill>
            </a:endParaRP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(Pre-</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6" name="Picture 2" descr="Cuáles son los 10 MANDAMIENTOS - Con SIGNIFICADO">
            <a:extLst>
              <a:ext uri="{FF2B5EF4-FFF2-40B4-BE49-F238E27FC236}">
                <a16:creationId xmlns:a16="http://schemas.microsoft.com/office/drawing/2014/main" id="{E8933AF6-3B9F-CBE7-F0A9-BC2703819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2440" y="928367"/>
            <a:ext cx="4801184" cy="319930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459A90C1-6507-7BAF-C7A9-4E7C0FBDF382}"/>
              </a:ext>
            </a:extLst>
          </p:cNvPr>
          <p:cNvPicPr>
            <a:picLocks noChangeAspect="1"/>
          </p:cNvPicPr>
          <p:nvPr/>
        </p:nvPicPr>
        <p:blipFill>
          <a:blip r:embed="rId6"/>
          <a:srcRect/>
          <a:stretch/>
        </p:blipFill>
        <p:spPr>
          <a:xfrm>
            <a:off x="10450918" y="6164950"/>
            <a:ext cx="1549491" cy="674000"/>
          </a:xfrm>
          <a:prstGeom prst="rect">
            <a:avLst/>
          </a:prstGeom>
        </p:spPr>
      </p:pic>
    </p:spTree>
    <p:extLst>
      <p:ext uri="{BB962C8B-B14F-4D97-AF65-F5344CB8AC3E}">
        <p14:creationId xmlns:p14="http://schemas.microsoft.com/office/powerpoint/2010/main" val="28675937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áles son los 10 MANDAMIENTOS - Con SIGNIFICADO">
            <a:extLst>
              <a:ext uri="{FF2B5EF4-FFF2-40B4-BE49-F238E27FC236}">
                <a16:creationId xmlns:a16="http://schemas.microsoft.com/office/drawing/2014/main" id="{4C741CAA-DDFA-C4B7-BC17-BD5BBD78C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200" y="705948"/>
            <a:ext cx="7029413" cy="46841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362451"/>
            <a:ext cx="11982449" cy="2247900"/>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All Ten Commandments have I received</a:t>
            </a:r>
          </a:p>
          <a:p>
            <a:r>
              <a:rPr lang="en-US" sz="5000" b="1" dirty="0">
                <a:ln/>
                <a:solidFill>
                  <a:schemeClr val="accent3"/>
                </a:solidFill>
              </a:rPr>
              <a:t>All for my good if I believe</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691A75C5-5DB7-18C7-3F72-B5F470F780CE}"/>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5052593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Pin page">
            <a:extLst>
              <a:ext uri="{FF2B5EF4-FFF2-40B4-BE49-F238E27FC236}">
                <a16:creationId xmlns:a16="http://schemas.microsoft.com/office/drawing/2014/main" id="{D1330BB6-F790-10AC-64AA-011E17560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0"/>
            <a:ext cx="9144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2197EFE1-70DC-5C9E-0858-8A064A504BAA}"/>
              </a:ext>
            </a:extLst>
          </p:cNvPr>
          <p:cNvSpPr txBox="1">
            <a:spLocks/>
          </p:cNvSpPr>
          <p:nvPr/>
        </p:nvSpPr>
        <p:spPr>
          <a:xfrm>
            <a:off x="209550" y="4495800"/>
            <a:ext cx="11982449" cy="2309837"/>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Love for those next to me, </a:t>
            </a:r>
          </a:p>
          <a:p>
            <a:r>
              <a:rPr lang="en-US" sz="5000" b="1" dirty="0">
                <a:ln/>
                <a:solidFill>
                  <a:schemeClr val="accent3"/>
                </a:solidFill>
              </a:rPr>
              <a:t>and most of all’ my love for God, </a:t>
            </a:r>
            <a:br>
              <a:rPr lang="en-US" sz="5000" b="1" dirty="0">
                <a:ln/>
                <a:solidFill>
                  <a:schemeClr val="accent3"/>
                </a:solidFill>
              </a:rPr>
            </a:br>
            <a:r>
              <a:rPr lang="en-US" sz="5000" b="1" dirty="0">
                <a:ln/>
                <a:solidFill>
                  <a:schemeClr val="accent3"/>
                </a:solidFill>
              </a:rPr>
              <a:t>my love for God.</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sz="4800" i="1" dirty="0">
                <a:solidFill>
                  <a:srgbClr val="0070C0"/>
                </a:solidFill>
              </a:rPr>
              <a:t>(</a:t>
            </a:r>
            <a:r>
              <a:rPr lang="es-ES" sz="4800" i="1" dirty="0" err="1">
                <a:solidFill>
                  <a:srgbClr val="0070C0"/>
                </a:solidFill>
              </a:rPr>
              <a:t>Chorus</a:t>
            </a:r>
            <a:r>
              <a:rPr lang="es-ES" sz="4800" i="1" dirty="0">
                <a:solidFill>
                  <a:srgbClr val="0070C0"/>
                </a:solidFill>
              </a:rPr>
              <a:t>)</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768BDF59-7E9E-D94B-81D8-A3B3A44566F9}"/>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40005587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rebyggende og helsefremmende tiltak | UiT">
            <a:extLst>
              <a:ext uri="{FF2B5EF4-FFF2-40B4-BE49-F238E27FC236}">
                <a16:creationId xmlns:a16="http://schemas.microsoft.com/office/drawing/2014/main" id="{7B38A051-DA45-AD85-C05F-27359D11D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334432"/>
            <a:ext cx="9601196" cy="1303867"/>
          </a:xfrm>
        </p:spPr>
        <p:txBody>
          <a:bodyPr/>
          <a:lstStyle/>
          <a:p>
            <a:r>
              <a:rPr lang="es-ES" dirty="0">
                <a:ln w="0"/>
                <a:solidFill>
                  <a:schemeClr val="accent1"/>
                </a:solidFill>
                <a:effectLst>
                  <a:outerShdw blurRad="38100" dist="25400" dir="5400000" algn="ctr" rotWithShape="0">
                    <a:srgbClr val="6E747A">
                      <a:alpha val="43000"/>
                    </a:srgbClr>
                  </a:outerShdw>
                </a:effectLst>
              </a:rPr>
              <a:t>BIBLICAL LESSON</a:t>
            </a:r>
          </a:p>
        </p:txBody>
      </p:sp>
      <p:pic>
        <p:nvPicPr>
          <p:cNvPr id="3" name="Imagen 2">
            <a:extLst>
              <a:ext uri="{FF2B5EF4-FFF2-40B4-BE49-F238E27FC236}">
                <a16:creationId xmlns:a16="http://schemas.microsoft.com/office/drawing/2014/main" id="{F716722A-B6FB-3364-7678-6936716910C2}"/>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1464401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blia en puntadas: Naamán">
            <a:extLst>
              <a:ext uri="{FF2B5EF4-FFF2-40B4-BE49-F238E27FC236}">
                <a16:creationId xmlns:a16="http://schemas.microsoft.com/office/drawing/2014/main" id="{E73B0674-5D91-D4FA-AE1E-0376FDB7DB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8372"/>
          <a:stretch/>
        </p:blipFill>
        <p:spPr bwMode="auto">
          <a:xfrm>
            <a:off x="3781425" y="209550"/>
            <a:ext cx="5553075" cy="64389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7FC06CDB-9F70-C6BD-6913-9AA303508952}"/>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22838504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areas del hogar para niños según su edad">
            <a:extLst>
              <a:ext uri="{FF2B5EF4-FFF2-40B4-BE49-F238E27FC236}">
                <a16:creationId xmlns:a16="http://schemas.microsoft.com/office/drawing/2014/main" id="{AB03C015-7B1B-9856-E28C-5C97BCA17A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278"/>
          <a:stretch/>
        </p:blipFill>
        <p:spPr bwMode="auto">
          <a:xfrm>
            <a:off x="2667000" y="152400"/>
            <a:ext cx="6858000" cy="64960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AF6274DF-3F04-12D0-DBAF-1B2B3FBFF128}"/>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5364998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ÍNDICE. 1. Con EVA, la vida se abre camino. 5. Todo sobre Reproducción  Asistida. 2. Especial Preservación de la Maternidad. - PDF Free Download">
            <a:extLst>
              <a:ext uri="{FF2B5EF4-FFF2-40B4-BE49-F238E27FC236}">
                <a16:creationId xmlns:a16="http://schemas.microsoft.com/office/drawing/2014/main" id="{B56B6C5E-631F-12A2-CA5E-CA0512C4F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2" y="792850"/>
            <a:ext cx="7058025" cy="53721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18391D4A-04EF-7A20-A2C0-DC2831B2BCAD}"/>
              </a:ext>
            </a:extLst>
          </p:cNvPr>
          <p:cNvSpPr txBox="1"/>
          <p:nvPr/>
        </p:nvSpPr>
        <p:spPr>
          <a:xfrm>
            <a:off x="5524500" y="252037"/>
            <a:ext cx="6276398" cy="5755422"/>
          </a:xfrm>
          <a:prstGeom prst="rect">
            <a:avLst/>
          </a:prstGeom>
          <a:noFill/>
        </p:spPr>
        <p:txBody>
          <a:bodyPr wrap="square">
            <a:spAutoFit/>
          </a:bodyPr>
          <a:lstStyle/>
          <a:p>
            <a:pPr algn="r"/>
            <a:r>
              <a:rPr lang="es-E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a:t>
            </a:r>
            <a:r>
              <a:rPr lang="en-U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A new commandment </a:t>
            </a:r>
            <a:br>
              <a:rPr lang="en-U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br>
            <a:r>
              <a:rPr lang="en-U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I give unto you, </a:t>
            </a:r>
            <a:br>
              <a:rPr lang="en-U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br>
            <a:r>
              <a:rPr lang="en-U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That ye love one another; as I have loved you, that ye also love one another</a:t>
            </a:r>
            <a:r>
              <a:rPr lang="es-E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a:t>
            </a:r>
            <a:br>
              <a:rPr lang="es-E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br>
            <a:r>
              <a:rPr lang="es-ES" sz="32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John 13:34. </a:t>
            </a:r>
            <a:endParaRPr lang="es-E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endParaRPr>
          </a:p>
        </p:txBody>
      </p:sp>
      <p:pic>
        <p:nvPicPr>
          <p:cNvPr id="2" name="Imagen 1">
            <a:extLst>
              <a:ext uri="{FF2B5EF4-FFF2-40B4-BE49-F238E27FC236}">
                <a16:creationId xmlns:a16="http://schemas.microsoft.com/office/drawing/2014/main" id="{DE2A426B-757F-8BD2-9FBA-46F7FCE8BBDD}"/>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3333878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B4E0C390-38F5-70DD-5A47-34D1AF4BB6A5}"/>
              </a:ext>
            </a:extLst>
          </p:cNvPr>
          <p:cNvSpPr/>
          <p:nvPr/>
        </p:nvSpPr>
        <p:spPr>
          <a:xfrm>
            <a:off x="224644" y="5200650"/>
            <a:ext cx="2099940" cy="1619705"/>
          </a:xfrm>
          <a:prstGeom prst="roundRect">
            <a:avLst/>
          </a:prstGeom>
          <a:solidFill>
            <a:schemeClr val="bg1"/>
          </a:solidFill>
          <a:ln>
            <a:noFill/>
          </a:ln>
          <a:effectLst>
            <a:softEdge rad="127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3"/>
          <a:srcRect/>
          <a:stretch/>
        </p:blipFill>
        <p:spPr>
          <a:xfrm>
            <a:off x="10688813" y="5494857"/>
            <a:ext cx="1176439" cy="117643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7" name="CuadroTexto 6"/>
          <p:cNvSpPr txBox="1"/>
          <p:nvPr/>
        </p:nvSpPr>
        <p:spPr>
          <a:xfrm rot="21569223">
            <a:off x="214137" y="6292531"/>
            <a:ext cx="2108836" cy="369332"/>
          </a:xfrm>
          <a:prstGeom prst="rect">
            <a:avLst/>
          </a:prstGeom>
          <a:noFill/>
        </p:spPr>
        <p:txBody>
          <a:bodyPr wrap="square" rtlCol="0">
            <a:spAutoFit/>
          </a:bodyPr>
          <a:lstStyle/>
          <a:p>
            <a:pPr algn="ctr"/>
            <a:r>
              <a:rPr lang="es-ES" dirty="0">
                <a:latin typeface="Abel" panose="02000506030000020004" pitchFamily="2" charset="0"/>
              </a:rPr>
              <a:t>biblewell.org</a:t>
            </a:r>
          </a:p>
        </p:txBody>
      </p:sp>
      <p:pic>
        <p:nvPicPr>
          <p:cNvPr id="9" name="Imagen 8">
            <a:extLst>
              <a:ext uri="{FF2B5EF4-FFF2-40B4-BE49-F238E27FC236}">
                <a16:creationId xmlns:a16="http://schemas.microsoft.com/office/drawing/2014/main" id="{53D48E04-04BD-3F87-1FF4-875EF42BCABF}"/>
              </a:ext>
            </a:extLst>
          </p:cNvPr>
          <p:cNvPicPr>
            <a:picLocks noChangeAspect="1"/>
          </p:cNvPicPr>
          <p:nvPr/>
        </p:nvPicPr>
        <p:blipFill rotWithShape="1">
          <a:blip r:embed="rId5"/>
          <a:srcRect b="18108"/>
          <a:stretch/>
        </p:blipFill>
        <p:spPr>
          <a:xfrm>
            <a:off x="2823118" y="0"/>
            <a:ext cx="6545764" cy="6858000"/>
          </a:xfrm>
          <a:prstGeom prst="rect">
            <a:avLst/>
          </a:prstGeom>
          <a:effectLst>
            <a:softEdge rad="317500"/>
          </a:effectLst>
        </p:spPr>
      </p:pic>
    </p:spTree>
    <p:extLst>
      <p:ext uri="{BB962C8B-B14F-4D97-AF65-F5344CB8AC3E}">
        <p14:creationId xmlns:p14="http://schemas.microsoft.com/office/powerpoint/2010/main" val="1583568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250"/>
                            </p:stCondLst>
                            <p:childTnLst>
                              <p:par>
                                <p:cTn id="13" presetID="10" presetClass="entr" presetSubtype="0" fill="hold" grpId="0"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ia en puntadas: Naamán">
            <a:extLst>
              <a:ext uri="{FF2B5EF4-FFF2-40B4-BE49-F238E27FC236}">
                <a16:creationId xmlns:a16="http://schemas.microsoft.com/office/drawing/2014/main" id="{1AB9EF9E-183F-1540-C19B-D5FA9DF41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209550"/>
            <a:ext cx="9010650" cy="64389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29C876A1-F442-72B2-800D-69F54235EC85}"/>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30559192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Senin İlgilerine En Uygun Meslek Hangisi?">
            <a:extLst>
              <a:ext uri="{FF2B5EF4-FFF2-40B4-BE49-F238E27FC236}">
                <a16:creationId xmlns:a16="http://schemas.microsoft.com/office/drawing/2014/main" id="{DD6259B2-2979-9FB6-5A5D-1601AEBB9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113" y="0"/>
            <a:ext cx="9882187"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FF376F40-8163-D0FA-3212-890931ADC6C9}"/>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4172733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aily Bible Verse 101: 08/13/2017 - 08/20/2017">
            <a:extLst>
              <a:ext uri="{FF2B5EF4-FFF2-40B4-BE49-F238E27FC236}">
                <a16:creationId xmlns:a16="http://schemas.microsoft.com/office/drawing/2014/main" id="{03DC3DC6-0C76-6906-490E-4F8FEBA7D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413" y="0"/>
            <a:ext cx="66071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659EA82A-C6C4-E693-767B-C3F4FA18C213}"/>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4065629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liseo, Naamán y la niña | Historia bíblica">
            <a:extLst>
              <a:ext uri="{FF2B5EF4-FFF2-40B4-BE49-F238E27FC236}">
                <a16:creationId xmlns:a16="http://schemas.microsoft.com/office/drawing/2014/main" id="{1953BAD6-0DD3-8FBE-086C-B7625385D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0"/>
            <a:ext cx="11430000" cy="5715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D6412572-5B29-E98C-1025-6B60B91DEECD}"/>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65566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inco minutos con el Señor – Abril 27 – Mirada al interior">
            <a:extLst>
              <a:ext uri="{FF2B5EF4-FFF2-40B4-BE49-F238E27FC236}">
                <a16:creationId xmlns:a16="http://schemas.microsoft.com/office/drawing/2014/main" id="{AF2583FB-B5BC-F428-6F37-4530779B7B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42"/>
          <a:stretch/>
        </p:blipFill>
        <p:spPr bwMode="auto">
          <a:xfrm>
            <a:off x="-86628" y="786950"/>
            <a:ext cx="10259327" cy="5715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CD9B3EC-2D21-12E0-98DF-29C39A808BCE}"/>
              </a:ext>
            </a:extLst>
          </p:cNvPr>
          <p:cNvSpPr txBox="1"/>
          <p:nvPr/>
        </p:nvSpPr>
        <p:spPr>
          <a:xfrm>
            <a:off x="6095999" y="652773"/>
            <a:ext cx="5772151" cy="5262979"/>
          </a:xfrm>
          <a:prstGeom prst="rect">
            <a:avLst/>
          </a:prstGeom>
          <a:noFill/>
        </p:spPr>
        <p:txBody>
          <a:bodyPr wrap="square">
            <a:spAutoFit/>
          </a:bodyPr>
          <a:lstStyle/>
          <a:p>
            <a:pPr algn="r"/>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a:t>
            </a:r>
            <a:r>
              <a:rPr lang="en-U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For God so loved the world, that he gave his only begotten Son, that whosoever believeth in him should not perish, but have everlasting life</a:t>
            </a:r>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a:t>
            </a:r>
            <a:b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br>
            <a:r>
              <a:rPr lang="es-ES" sz="2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John 3:16</a:t>
            </a:r>
            <a:endPar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endParaRPr>
          </a:p>
        </p:txBody>
      </p:sp>
      <p:pic>
        <p:nvPicPr>
          <p:cNvPr id="2" name="Imagen 1">
            <a:extLst>
              <a:ext uri="{FF2B5EF4-FFF2-40B4-BE49-F238E27FC236}">
                <a16:creationId xmlns:a16="http://schemas.microsoft.com/office/drawing/2014/main" id="{7B9AA7FF-4818-E401-0F19-B49262947D26}"/>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38187740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O Naamu (Lk 17,11-19) - Međugorje Info">
            <a:extLst>
              <a:ext uri="{FF2B5EF4-FFF2-40B4-BE49-F238E27FC236}">
                <a16:creationId xmlns:a16="http://schemas.microsoft.com/office/drawing/2014/main" id="{690A42CC-ECD8-DD34-B3D5-0C7FF6E1D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12192000" cy="6096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6A4E7656-9E24-2B3A-2C28-EABD9CB448EA}"/>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39241316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6 maneras de enseñar a sus hijos la Biblia | Coalición por el Evangelio">
            <a:extLst>
              <a:ext uri="{FF2B5EF4-FFF2-40B4-BE49-F238E27FC236}">
                <a16:creationId xmlns:a16="http://schemas.microsoft.com/office/drawing/2014/main" id="{04E54383-8B4F-3714-C4BA-18F2824B1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41" y="1378528"/>
            <a:ext cx="9351818"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CD9B3EC-2D21-12E0-98DF-29C39A808BCE}"/>
              </a:ext>
            </a:extLst>
          </p:cNvPr>
          <p:cNvSpPr txBox="1"/>
          <p:nvPr/>
        </p:nvSpPr>
        <p:spPr>
          <a:xfrm>
            <a:off x="7876309" y="893601"/>
            <a:ext cx="3981450" cy="4585871"/>
          </a:xfrm>
          <a:prstGeom prst="rect">
            <a:avLst/>
          </a:prstGeom>
          <a:noFill/>
        </p:spPr>
        <p:txBody>
          <a:bodyPr wrap="square">
            <a:spAutoFit/>
          </a:bodyPr>
          <a:lstStyle/>
          <a:p>
            <a:pPr algn="r"/>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a:t>
            </a:r>
            <a:r>
              <a:rPr lang="en-U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Go ye into all the world, and preach the gospel to every creature</a:t>
            </a:r>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a:t>
            </a:r>
            <a:b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br>
            <a:r>
              <a:rPr lang="es-ES" sz="2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Mark 16:15 </a:t>
            </a:r>
            <a:endPar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endParaRPr>
          </a:p>
        </p:txBody>
      </p:sp>
      <p:pic>
        <p:nvPicPr>
          <p:cNvPr id="2" name="Imagen 1">
            <a:extLst>
              <a:ext uri="{FF2B5EF4-FFF2-40B4-BE49-F238E27FC236}">
                <a16:creationId xmlns:a16="http://schemas.microsoft.com/office/drawing/2014/main" id="{83364CE8-2AAD-650D-807A-523A0E46B3D5}"/>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25022402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Los niños de Manila han recibido vuestras cartas como un tesoro» - Alfa y  Omega">
            <a:extLst>
              <a:ext uri="{FF2B5EF4-FFF2-40B4-BE49-F238E27FC236}">
                <a16:creationId xmlns:a16="http://schemas.microsoft.com/office/drawing/2014/main" id="{7497A3F0-EB0A-E296-C947-DDF19115E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779" y="662940"/>
            <a:ext cx="8874443" cy="553212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42A1865E-B2F0-34BF-394B-11D4A4243B21}"/>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19223645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escargar Biblia De Estudio Arcoiris Pdf">
            <a:extLst>
              <a:ext uri="{FF2B5EF4-FFF2-40B4-BE49-F238E27FC236}">
                <a16:creationId xmlns:a16="http://schemas.microsoft.com/office/drawing/2014/main" id="{E27DC465-2F0C-D1F9-4B1B-C64809B9F0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F78FB339-E8B8-E2E8-FCAB-153BBCE28FE0}"/>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15653962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O poder das crenças limitantes: tome cuidado com elas">
            <a:extLst>
              <a:ext uri="{FF2B5EF4-FFF2-40B4-BE49-F238E27FC236}">
                <a16:creationId xmlns:a16="http://schemas.microsoft.com/office/drawing/2014/main" id="{6C3738C4-B0FC-3155-3E2F-8B73DA646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5D14AE92-0F6A-8A3C-B85C-7A7C388CEE75}"/>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685162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eds First – Page 3 – Peds First Pediatrics">
            <a:extLst>
              <a:ext uri="{FF2B5EF4-FFF2-40B4-BE49-F238E27FC236}">
                <a16:creationId xmlns:a16="http://schemas.microsoft.com/office/drawing/2014/main" id="{66E798AB-CFC2-47BE-B916-B0609E570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8" y="0"/>
            <a:ext cx="1082992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Título 5"/>
          <p:cNvSpPr>
            <a:spLocks noGrp="1"/>
          </p:cNvSpPr>
          <p:nvPr>
            <p:ph type="ctrTitle"/>
          </p:nvPr>
        </p:nvSpPr>
        <p:spPr>
          <a:xfrm>
            <a:off x="1" y="4788579"/>
            <a:ext cx="12191999" cy="1385454"/>
          </a:xfrm>
        </p:spPr>
        <p:txBody>
          <a:bodyPr anchor="ctr">
            <a:normAutofit/>
          </a:bodyPr>
          <a:lstStyle/>
          <a:p>
            <a:pPr algn="ctr"/>
            <a:r>
              <a:rPr lang="es-ES_tradnl"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Rescuing </a:t>
            </a:r>
            <a:r>
              <a:rPr lang="es-ES_tradnl" sz="9600" b="1" baseline="30000" dirty="0" err="1">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Others</a:t>
            </a:r>
            <a:endParaRPr lang="es-ES_tradnl"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endParaRPr>
          </a:p>
        </p:txBody>
      </p:sp>
      <p:sp>
        <p:nvSpPr>
          <p:cNvPr id="12" name="Título 5"/>
          <p:cNvSpPr txBox="1">
            <a:spLocks/>
          </p:cNvSpPr>
          <p:nvPr/>
        </p:nvSpPr>
        <p:spPr>
          <a:xfrm>
            <a:off x="257249" y="5962650"/>
            <a:ext cx="2435149" cy="708646"/>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4000" b="1" dirty="0">
                <a:ln w="6600">
                  <a:solidFill>
                    <a:schemeClr val="accent2"/>
                  </a:solidFill>
                  <a:prstDash val="solid"/>
                </a:ln>
                <a:solidFill>
                  <a:srgbClr val="FFFFFF"/>
                </a:solidFill>
                <a:effectLst>
                  <a:outerShdw dist="38100" dir="2700000" algn="tl" rotWithShape="0">
                    <a:schemeClr val="accent2"/>
                  </a:outerShdw>
                </a:effectLst>
              </a:rPr>
              <a:t>D</a:t>
            </a:r>
            <a:r>
              <a:rPr lang="en-US" sz="4000" b="1" dirty="0">
                <a:ln w="6600">
                  <a:solidFill>
                    <a:schemeClr val="accent2"/>
                  </a:solidFill>
                  <a:prstDash val="solid"/>
                </a:ln>
                <a:solidFill>
                  <a:srgbClr val="FFFFFF"/>
                </a:solidFill>
                <a:effectLst>
                  <a:outerShdw dist="38100" dir="2700000" algn="tl" rotWithShape="0">
                    <a:schemeClr val="accent2"/>
                  </a:outerShdw>
                </a:effectLst>
              </a:rPr>
              <a:t>ay 6</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 name="Imagen 1">
            <a:extLst>
              <a:ext uri="{FF2B5EF4-FFF2-40B4-BE49-F238E27FC236}">
                <a16:creationId xmlns:a16="http://schemas.microsoft.com/office/drawing/2014/main" id="{8C6746F2-5F3B-6B38-7F4C-00BAD65602AA}"/>
              </a:ext>
            </a:extLst>
          </p:cNvPr>
          <p:cNvPicPr>
            <a:picLocks noChangeAspect="1"/>
          </p:cNvPicPr>
          <p:nvPr/>
        </p:nvPicPr>
        <p:blipFill>
          <a:blip r:embed="rId4"/>
          <a:srcRect/>
          <a:stretch/>
        </p:blipFill>
        <p:spPr>
          <a:xfrm>
            <a:off x="10688813" y="5494857"/>
            <a:ext cx="1176439" cy="1176439"/>
          </a:xfrm>
          <a:prstGeom prst="rect">
            <a:avLst/>
          </a:prstGeom>
        </p:spPr>
      </p:pic>
    </p:spTree>
    <p:extLst>
      <p:ext uri="{BB962C8B-B14F-4D97-AF65-F5344CB8AC3E}">
        <p14:creationId xmlns:p14="http://schemas.microsoft.com/office/powerpoint/2010/main" val="34552498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IV Policy and Advocacy">
            <a:extLst>
              <a:ext uri="{FF2B5EF4-FFF2-40B4-BE49-F238E27FC236}">
                <a16:creationId xmlns:a16="http://schemas.microsoft.com/office/drawing/2014/main" id="{DA3B0FDC-D5DD-F7DA-CC2D-16151C00E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67734"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rotWithShape="1">
          <a:blip r:embed="rId4"/>
          <a:srcRect t="65648"/>
          <a:stretch/>
        </p:blipFill>
        <p:spPr>
          <a:xfrm>
            <a:off x="5215" y="4799134"/>
            <a:ext cx="11678641" cy="2419647"/>
          </a:xfrm>
          <a:prstGeom prst="rect">
            <a:avLst/>
          </a:prstGeom>
          <a:effectLst>
            <a:softEdge rad="635000"/>
          </a:effectLst>
        </p:spPr>
      </p:pic>
      <p:sp>
        <p:nvSpPr>
          <p:cNvPr id="3" name="Marcador de contenido 2"/>
          <p:cNvSpPr>
            <a:spLocks noGrp="1"/>
          </p:cNvSpPr>
          <p:nvPr>
            <p:ph sz="quarter" idx="13"/>
          </p:nvPr>
        </p:nvSpPr>
        <p:spPr>
          <a:xfrm>
            <a:off x="514350" y="1246657"/>
            <a:ext cx="11144250" cy="3172943"/>
          </a:xfrm>
        </p:spPr>
        <p:txBody>
          <a:bodyPr>
            <a:normAutofit/>
          </a:bodyPr>
          <a:lstStyle/>
          <a:p>
            <a:pPr marL="0" indent="0" algn="ctr">
              <a:buNone/>
            </a:pPr>
            <a:r>
              <a:rPr lang="es-ES" sz="11500" b="1" dirty="0">
                <a:ln w="28575">
                  <a:solidFill>
                    <a:schemeClr val="bg1"/>
                  </a:solidFill>
                  <a:prstDash val="solid"/>
                </a:ln>
                <a:solidFill>
                  <a:schemeClr val="accent3">
                    <a:lumMod val="75000"/>
                  </a:schemeClr>
                </a:solidFill>
                <a:effectLst>
                  <a:outerShdw blurRad="50800" dist="38100" dir="2700000" algn="tl" rotWithShape="0">
                    <a:prstClr val="black">
                      <a:alpha val="40000"/>
                    </a:prstClr>
                  </a:outerShdw>
                </a:effectLst>
              </a:rPr>
              <a:t>Mark 16:15</a:t>
            </a:r>
          </a:p>
        </p:txBody>
      </p:sp>
      <p:pic>
        <p:nvPicPr>
          <p:cNvPr id="2" name="Imagen 1">
            <a:extLst>
              <a:ext uri="{FF2B5EF4-FFF2-40B4-BE49-F238E27FC236}">
                <a16:creationId xmlns:a16="http://schemas.microsoft.com/office/drawing/2014/main" id="{BB456740-3C43-CFEC-EF74-AF91F0748A9D}"/>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3473537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IV Policy and Advocacy">
            <a:extLst>
              <a:ext uri="{FF2B5EF4-FFF2-40B4-BE49-F238E27FC236}">
                <a16:creationId xmlns:a16="http://schemas.microsoft.com/office/drawing/2014/main" id="{8EC385EC-23B7-A77E-9BB5-FA5F87470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67734"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942C3849-A688-83C7-AABF-C1499147E831}"/>
              </a:ext>
            </a:extLst>
          </p:cNvPr>
          <p:cNvPicPr>
            <a:picLocks noChangeAspect="1"/>
          </p:cNvPicPr>
          <p:nvPr/>
        </p:nvPicPr>
        <p:blipFill rotWithShape="1">
          <a:blip r:embed="rId4"/>
          <a:srcRect t="65648"/>
          <a:stretch/>
        </p:blipFill>
        <p:spPr>
          <a:xfrm>
            <a:off x="5215" y="4799134"/>
            <a:ext cx="11678641" cy="2419647"/>
          </a:xfrm>
          <a:prstGeom prst="rect">
            <a:avLst/>
          </a:prstGeom>
          <a:effectLst>
            <a:softEdge rad="635000"/>
          </a:effectLst>
        </p:spPr>
      </p:pic>
      <p:sp>
        <p:nvSpPr>
          <p:cNvPr id="6" name="Marcador de contenido 2"/>
          <p:cNvSpPr txBox="1">
            <a:spLocks/>
          </p:cNvSpPr>
          <p:nvPr/>
        </p:nvSpPr>
        <p:spPr>
          <a:xfrm>
            <a:off x="647181" y="1324683"/>
            <a:ext cx="10394707" cy="3675184"/>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1800" b="1" cap="none" dirty="0">
                <a:ln w="6600">
                  <a:solidFill>
                    <a:schemeClr val="accent1"/>
                  </a:solidFill>
                  <a:prstDash val="solid"/>
                </a:ln>
                <a:solidFill>
                  <a:srgbClr val="FFFFFF"/>
                </a:solidFill>
                <a:effectLst>
                  <a:outerShdw blurRad="50800" dist="38100" dir="2700000" algn="tl" rotWithShape="0">
                    <a:prstClr val="black">
                      <a:alpha val="40000"/>
                    </a:prstClr>
                  </a:outerShdw>
                </a:effectLst>
              </a:rPr>
              <a:t>“</a:t>
            </a:r>
            <a:r>
              <a:rPr lang="en-US" sz="11800" b="1" cap="none" dirty="0">
                <a:ln w="6600">
                  <a:solidFill>
                    <a:schemeClr val="accent1"/>
                  </a:solidFill>
                  <a:prstDash val="solid"/>
                </a:ln>
                <a:solidFill>
                  <a:srgbClr val="FFFFFF"/>
                </a:solidFill>
                <a:effectLst>
                  <a:outerShdw blurRad="50800" dist="38100" dir="2700000" algn="tl" rotWithShape="0">
                    <a:prstClr val="black">
                      <a:alpha val="40000"/>
                    </a:prstClr>
                  </a:outerShdw>
                </a:effectLst>
              </a:rPr>
              <a:t>Go ye into all the world,</a:t>
            </a:r>
            <a:endParaRPr lang="es-ES" sz="11800" b="1" cap="none" dirty="0">
              <a:ln w="6600">
                <a:solidFill>
                  <a:schemeClr val="accent1"/>
                </a:solidFill>
                <a:prstDash val="solid"/>
              </a:ln>
              <a:solidFill>
                <a:srgbClr val="FFFFFF"/>
              </a:solidFill>
              <a:effectLst>
                <a:outerShdw blurRad="50800" dist="38100" dir="2700000" algn="tl" rotWithShape="0">
                  <a:prstClr val="black">
                    <a:alpha val="40000"/>
                  </a:prstClr>
                </a:outerShdw>
              </a:effectLst>
            </a:endParaRPr>
          </a:p>
        </p:txBody>
      </p:sp>
      <p:pic>
        <p:nvPicPr>
          <p:cNvPr id="2" name="Imagen 1">
            <a:extLst>
              <a:ext uri="{FF2B5EF4-FFF2-40B4-BE49-F238E27FC236}">
                <a16:creationId xmlns:a16="http://schemas.microsoft.com/office/drawing/2014/main" id="{66F52532-99B3-B47F-3CE7-76D76103CC89}"/>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0207196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IV Policy and Advocacy">
            <a:extLst>
              <a:ext uri="{FF2B5EF4-FFF2-40B4-BE49-F238E27FC236}">
                <a16:creationId xmlns:a16="http://schemas.microsoft.com/office/drawing/2014/main" id="{0EC4EE24-69AB-9F18-592C-DA7AE28D3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67734"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BF16EC6-7E33-8252-9B4B-CDA3EA259788}"/>
              </a:ext>
            </a:extLst>
          </p:cNvPr>
          <p:cNvPicPr>
            <a:picLocks noChangeAspect="1"/>
          </p:cNvPicPr>
          <p:nvPr/>
        </p:nvPicPr>
        <p:blipFill rotWithShape="1">
          <a:blip r:embed="rId4"/>
          <a:srcRect t="65648"/>
          <a:stretch/>
        </p:blipFill>
        <p:spPr>
          <a:xfrm>
            <a:off x="5215" y="4799134"/>
            <a:ext cx="11678641" cy="2419647"/>
          </a:xfrm>
          <a:prstGeom prst="rect">
            <a:avLst/>
          </a:prstGeom>
          <a:effectLst>
            <a:softEdge rad="635000"/>
          </a:effectLst>
        </p:spPr>
      </p:pic>
      <p:sp>
        <p:nvSpPr>
          <p:cNvPr id="9" name="Marcador de contenido 2">
            <a:extLst>
              <a:ext uri="{FF2B5EF4-FFF2-40B4-BE49-F238E27FC236}">
                <a16:creationId xmlns:a16="http://schemas.microsoft.com/office/drawing/2014/main" id="{7DCDD727-34D2-45C0-875F-2B6A0BC319DC}"/>
              </a:ext>
            </a:extLst>
          </p:cNvPr>
          <p:cNvSpPr txBox="1">
            <a:spLocks/>
          </p:cNvSpPr>
          <p:nvPr/>
        </p:nvSpPr>
        <p:spPr>
          <a:xfrm>
            <a:off x="685800" y="685801"/>
            <a:ext cx="10394707" cy="3675184"/>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and </a:t>
            </a:r>
            <a:r>
              <a:rPr lang="es-ES" sz="13800" b="1" cap="none" dirty="0" err="1">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preach</a:t>
            </a:r>
            <a:r>
              <a:rPr lang="es-E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 </a:t>
            </a:r>
            <a:br>
              <a:rPr lang="es-E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br>
            <a:r>
              <a:rPr lang="es-ES" sz="13800" b="1" cap="none" dirty="0" err="1">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the</a:t>
            </a:r>
            <a:r>
              <a:rPr lang="es-E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 </a:t>
            </a:r>
            <a:r>
              <a:rPr lang="es-ES" sz="13800" b="1" cap="none" dirty="0" err="1">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gospel</a:t>
            </a:r>
            <a:endParaRPr lang="es-E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endParaRPr>
          </a:p>
        </p:txBody>
      </p:sp>
      <p:pic>
        <p:nvPicPr>
          <p:cNvPr id="2" name="Imagen 1">
            <a:extLst>
              <a:ext uri="{FF2B5EF4-FFF2-40B4-BE49-F238E27FC236}">
                <a16:creationId xmlns:a16="http://schemas.microsoft.com/office/drawing/2014/main" id="{AFF94CC4-573F-99E0-7FC9-FD05694F38F4}"/>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1727397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IV Policy and Advocacy">
            <a:extLst>
              <a:ext uri="{FF2B5EF4-FFF2-40B4-BE49-F238E27FC236}">
                <a16:creationId xmlns:a16="http://schemas.microsoft.com/office/drawing/2014/main" id="{5675B134-BCD2-F948-E333-3D61019EA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67734"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84DA38DB-BC90-FB5D-CAF5-7F351EF327F4}"/>
              </a:ext>
            </a:extLst>
          </p:cNvPr>
          <p:cNvPicPr>
            <a:picLocks noChangeAspect="1"/>
          </p:cNvPicPr>
          <p:nvPr/>
        </p:nvPicPr>
        <p:blipFill rotWithShape="1">
          <a:blip r:embed="rId4"/>
          <a:srcRect t="65648"/>
          <a:stretch/>
        </p:blipFill>
        <p:spPr>
          <a:xfrm>
            <a:off x="5215" y="4799134"/>
            <a:ext cx="11678641" cy="2419647"/>
          </a:xfrm>
          <a:prstGeom prst="rect">
            <a:avLst/>
          </a:prstGeom>
          <a:effectLst>
            <a:softEdge rad="635000"/>
          </a:effectLst>
        </p:spPr>
      </p:pic>
      <p:sp>
        <p:nvSpPr>
          <p:cNvPr id="6" name="Marcador de contenido 2"/>
          <p:cNvSpPr txBox="1">
            <a:spLocks/>
          </p:cNvSpPr>
          <p:nvPr/>
        </p:nvSpPr>
        <p:spPr>
          <a:xfrm>
            <a:off x="685800" y="685800"/>
            <a:ext cx="10394707" cy="4231639"/>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err="1">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to</a:t>
            </a:r>
            <a:r>
              <a:rPr lang="es-E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 </a:t>
            </a:r>
            <a:r>
              <a:rPr lang="es-ES" sz="13800" b="1" cap="none" dirty="0" err="1">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every</a:t>
            </a:r>
            <a:r>
              <a:rPr lang="es-E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 </a:t>
            </a:r>
            <a:r>
              <a:rPr lang="es-ES" sz="13800" b="1" cap="none" dirty="0" err="1">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creature</a:t>
            </a:r>
            <a:r>
              <a:rPr lang="es-E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a:t>
            </a:r>
            <a:br>
              <a:rPr lang="es-E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br>
            <a:r>
              <a:rPr lang="es-ES" sz="77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Mark 16:15</a:t>
            </a:r>
            <a:endParaRPr lang="es-E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endParaRPr>
          </a:p>
        </p:txBody>
      </p:sp>
      <p:pic>
        <p:nvPicPr>
          <p:cNvPr id="2" name="Imagen 1">
            <a:extLst>
              <a:ext uri="{FF2B5EF4-FFF2-40B4-BE49-F238E27FC236}">
                <a16:creationId xmlns:a16="http://schemas.microsoft.com/office/drawing/2014/main" id="{9AE5A4E2-3291-6A06-1726-D7694155D64E}"/>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890527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Qué hay detrás de la oración en la religión? | Martha Debayle | W Radio  Mexico">
            <a:extLst>
              <a:ext uri="{FF2B5EF4-FFF2-40B4-BE49-F238E27FC236}">
                <a16:creationId xmlns:a16="http://schemas.microsoft.com/office/drawing/2014/main" id="{D6AE961D-A3EE-D752-C28F-6F707C679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452438"/>
            <a:ext cx="10287000" cy="59531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723904" y="647700"/>
            <a:ext cx="5695946" cy="2457450"/>
          </a:xfrm>
        </p:spPr>
        <p:txBody>
          <a:bodyPr>
            <a:normAutofit/>
          </a:bodyPr>
          <a:lstStyle/>
          <a:p>
            <a:r>
              <a:rPr lang="es-ES" sz="6600" b="1" spc="50" dirty="0" err="1">
                <a:ln w="9525" cmpd="sng">
                  <a:solidFill>
                    <a:schemeClr val="accent1"/>
                  </a:solidFill>
                  <a:prstDash val="solid"/>
                </a:ln>
                <a:solidFill>
                  <a:srgbClr val="70AD47">
                    <a:tint val="1000"/>
                  </a:srgbClr>
                </a:solidFill>
                <a:effectLst>
                  <a:glow rad="38100">
                    <a:schemeClr val="accent1">
                      <a:alpha val="40000"/>
                    </a:schemeClr>
                  </a:glow>
                </a:effectLst>
              </a:rPr>
              <a:t>Moment</a:t>
            </a:r>
            <a:r>
              <a:rPr lang="es-ES" sz="66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s-ES" sz="6600" b="1" spc="50" dirty="0" err="1">
                <a:ln w="9525" cmpd="sng">
                  <a:solidFill>
                    <a:schemeClr val="accent1"/>
                  </a:solidFill>
                  <a:prstDash val="solid"/>
                </a:ln>
                <a:solidFill>
                  <a:srgbClr val="70AD47">
                    <a:tint val="1000"/>
                  </a:srgbClr>
                </a:solidFill>
                <a:effectLst>
                  <a:glow rad="38100">
                    <a:schemeClr val="accent1">
                      <a:alpha val="40000"/>
                    </a:schemeClr>
                  </a:glow>
                </a:effectLst>
              </a:rPr>
              <a:t>of</a:t>
            </a:r>
            <a:r>
              <a:rPr lang="es-ES" sz="66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s-ES" sz="6600" b="1" spc="50" dirty="0" err="1">
                <a:ln w="9525" cmpd="sng">
                  <a:solidFill>
                    <a:schemeClr val="accent1"/>
                  </a:solidFill>
                  <a:prstDash val="solid"/>
                </a:ln>
                <a:solidFill>
                  <a:srgbClr val="70AD47">
                    <a:tint val="1000"/>
                  </a:srgbClr>
                </a:solidFill>
                <a:effectLst>
                  <a:glow rad="38100">
                    <a:schemeClr val="accent1">
                      <a:alpha val="40000"/>
                    </a:schemeClr>
                  </a:glow>
                </a:effectLst>
              </a:rPr>
              <a:t>prayer</a:t>
            </a:r>
            <a:r>
              <a:rPr lang="es-ES" sz="6600" b="1" spc="50" dirty="0">
                <a:ln w="9525" cmpd="sng">
                  <a:solidFill>
                    <a:schemeClr val="accent1"/>
                  </a:solidFill>
                  <a:prstDash val="solid"/>
                </a:ln>
                <a:solidFill>
                  <a:srgbClr val="70AD47">
                    <a:tint val="1000"/>
                  </a:srgbClr>
                </a:solidFill>
                <a:effectLst>
                  <a:glow rad="38100">
                    <a:schemeClr val="accent1">
                      <a:alpha val="40000"/>
                    </a:schemeClr>
                  </a:glow>
                </a:effectLst>
              </a:rPr>
              <a:t> </a:t>
            </a:r>
          </a:p>
        </p:txBody>
      </p:sp>
      <p:pic>
        <p:nvPicPr>
          <p:cNvPr id="3" name="Imagen 2">
            <a:extLst>
              <a:ext uri="{FF2B5EF4-FFF2-40B4-BE49-F238E27FC236}">
                <a16:creationId xmlns:a16="http://schemas.microsoft.com/office/drawing/2014/main" id="{360CDCE0-27A0-AA26-F10F-B8D02E0A2716}"/>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972790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est Back to School Deals for Teachers at Amazon, Walmart | Money">
            <a:extLst>
              <a:ext uri="{FF2B5EF4-FFF2-40B4-BE49-F238E27FC236}">
                <a16:creationId xmlns:a16="http://schemas.microsoft.com/office/drawing/2014/main" id="{D9274453-D5E3-AA3C-8CE6-94CBA5987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0"/>
            <a:ext cx="102790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353482"/>
            <a:ext cx="9601196" cy="1303867"/>
          </a:xfrm>
        </p:spPr>
        <p:txBody>
          <a:bodyPr>
            <a:normAutofit/>
          </a:bodyPr>
          <a:lstStyle/>
          <a:p>
            <a:r>
              <a:rPr lang="es-AR" sz="6000" dirty="0">
                <a:ln w="0"/>
                <a:solidFill>
                  <a:schemeClr val="accent1"/>
                </a:solidFill>
                <a:effectLst>
                  <a:outerShdw blurRad="38100" dist="25400" dir="5400000" algn="ctr" rotWithShape="0">
                    <a:srgbClr val="6E747A">
                      <a:alpha val="43000"/>
                    </a:srgbClr>
                  </a:outerShdw>
                </a:effectLst>
              </a:rPr>
              <a:t>ACTIVITIES</a:t>
            </a:r>
          </a:p>
        </p:txBody>
      </p:sp>
      <p:pic>
        <p:nvPicPr>
          <p:cNvPr id="3" name="Imagen 2">
            <a:extLst>
              <a:ext uri="{FF2B5EF4-FFF2-40B4-BE49-F238E27FC236}">
                <a16:creationId xmlns:a16="http://schemas.microsoft.com/office/drawing/2014/main" id="{8C2DC409-8400-9689-06AE-36334AE4FF3E}"/>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42822293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Revue de presse - semaine du 8 au 15 avril">
            <a:extLst>
              <a:ext uri="{FF2B5EF4-FFF2-40B4-BE49-F238E27FC236}">
                <a16:creationId xmlns:a16="http://schemas.microsoft.com/office/drawing/2014/main" id="{E0B28CE3-ACDE-1C38-67E0-C8B2337ED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740816"/>
            <a:ext cx="7620000" cy="50768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3" name="Título 1">
            <a:extLst>
              <a:ext uri="{FF2B5EF4-FFF2-40B4-BE49-F238E27FC236}">
                <a16:creationId xmlns:a16="http://schemas.microsoft.com/office/drawing/2014/main" id="{7DE3549E-0414-680F-4A3A-87D32F969AE9}"/>
              </a:ext>
            </a:extLst>
          </p:cNvPr>
          <p:cNvSpPr txBox="1">
            <a:spLocks/>
          </p:cNvSpPr>
          <p:nvPr/>
        </p:nvSpPr>
        <p:spPr>
          <a:xfrm>
            <a:off x="209550" y="4267772"/>
            <a:ext cx="11982449" cy="2463340"/>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8000" b="1" dirty="0">
                <a:ln/>
                <a:solidFill>
                  <a:schemeClr val="accent3"/>
                </a:solidFill>
              </a:rPr>
              <a:t>DISCOVERING STARS </a:t>
            </a:r>
          </a:p>
        </p:txBody>
      </p:sp>
      <p:sp>
        <p:nvSpPr>
          <p:cNvPr id="2" name="Título 1"/>
          <p:cNvSpPr>
            <a:spLocks noGrp="1"/>
          </p:cNvSpPr>
          <p:nvPr>
            <p:ph type="title"/>
          </p:nvPr>
        </p:nvSpPr>
        <p:spPr>
          <a:xfrm>
            <a:off x="486329" y="27928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1790700" y="1722148"/>
            <a:ext cx="7658100"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S" sz="96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Imagen 2">
            <a:extLst>
              <a:ext uri="{FF2B5EF4-FFF2-40B4-BE49-F238E27FC236}">
                <a16:creationId xmlns:a16="http://schemas.microsoft.com/office/drawing/2014/main" id="{7D272DCF-3319-EECB-75D9-28357AA5EFA4}"/>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8018516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735281B9-6ED0-A5D8-09C7-5427E7C1AF0F}"/>
              </a:ext>
            </a:extLst>
          </p:cNvPr>
          <p:cNvSpPr txBox="1">
            <a:spLocks/>
          </p:cNvSpPr>
          <p:nvPr/>
        </p:nvSpPr>
        <p:spPr>
          <a:xfrm>
            <a:off x="219710" y="4900761"/>
            <a:ext cx="11972289" cy="1674569"/>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I want to be a missionary </a:t>
            </a:r>
          </a:p>
          <a:p>
            <a:r>
              <a:rPr lang="en-US" sz="5000" b="1" dirty="0">
                <a:ln/>
                <a:solidFill>
                  <a:schemeClr val="accent3"/>
                </a:solidFill>
              </a:rPr>
              <a:t>Working for the Lord</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3" name="Título 1">
            <a:extLst>
              <a:ext uri="{FF2B5EF4-FFF2-40B4-BE49-F238E27FC236}">
                <a16:creationId xmlns:a16="http://schemas.microsoft.com/office/drawing/2014/main" id="{A02A21DA-8CF5-0A86-9819-0117914230B3}"/>
              </a:ext>
            </a:extLst>
          </p:cNvPr>
          <p:cNvSpPr txBox="1">
            <a:spLocks/>
          </p:cNvSpPr>
          <p:nvPr/>
        </p:nvSpPr>
        <p:spPr>
          <a:xfrm>
            <a:off x="361951" y="84518"/>
            <a:ext cx="7658100" cy="9503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23554" name="Picture 2" descr="Infancia Misionera y el cuidado de niños venezolanos refugiados: «Dios no  se olvida de nadie» - ReL">
            <a:extLst>
              <a:ext uri="{FF2B5EF4-FFF2-40B4-BE49-F238E27FC236}">
                <a16:creationId xmlns:a16="http://schemas.microsoft.com/office/drawing/2014/main" id="{AFE2ED38-B76A-002C-99D2-85E5B787E8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2455" y="1267608"/>
            <a:ext cx="6096000" cy="34004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CBB6EC0B-9E21-A12A-191B-C138CC136500}"/>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4347094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One On One: Sembrando luz">
            <a:extLst>
              <a:ext uri="{FF2B5EF4-FFF2-40B4-BE49-F238E27FC236}">
                <a16:creationId xmlns:a16="http://schemas.microsoft.com/office/drawing/2014/main" id="{D91B3AF3-28AF-7557-6F1C-DC98DB675D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38"/>
          <a:stretch/>
        </p:blipFill>
        <p:spPr bwMode="auto">
          <a:xfrm flipH="1">
            <a:off x="614796" y="404578"/>
            <a:ext cx="10390909" cy="485305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50F6972F-1186-05FA-D479-9F1648B38D14}"/>
              </a:ext>
            </a:extLst>
          </p:cNvPr>
          <p:cNvSpPr txBox="1">
            <a:spLocks/>
          </p:cNvSpPr>
          <p:nvPr/>
        </p:nvSpPr>
        <p:spPr>
          <a:xfrm>
            <a:off x="219711" y="4766421"/>
            <a:ext cx="11972289" cy="1674569"/>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Traveling the whole wide world</a:t>
            </a:r>
          </a:p>
          <a:p>
            <a:r>
              <a:rPr lang="en-US" sz="5000" b="1" dirty="0">
                <a:ln/>
                <a:solidFill>
                  <a:schemeClr val="accent3"/>
                </a:solidFill>
              </a:rPr>
              <a:t>Spreading my God’s Word</a:t>
            </a: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8ACF6CFF-EC7B-E8CD-6638-359F5ADA1616}"/>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087531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LA ESTRELLA DE LA CORONA | Catoliscopio.com">
            <a:extLst>
              <a:ext uri="{FF2B5EF4-FFF2-40B4-BE49-F238E27FC236}">
                <a16:creationId xmlns:a16="http://schemas.microsoft.com/office/drawing/2014/main" id="{39762D90-3D84-55E6-3E7F-F02966CC5CA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505076" y="919163"/>
            <a:ext cx="5610225" cy="44529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248151"/>
            <a:ext cx="11982449" cy="2247900"/>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I’m discovering stars upon my crown</a:t>
            </a:r>
          </a:p>
          <a:p>
            <a:r>
              <a:rPr lang="en-US" sz="5000" b="1" dirty="0">
                <a:ln/>
                <a:solidFill>
                  <a:schemeClr val="accent3"/>
                </a:solidFill>
              </a:rPr>
              <a:t>A great reward for all his own.</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C895E249-B54B-43F0-E62C-095D5F38A2AA}"/>
              </a:ext>
            </a:extLst>
          </p:cNvPr>
          <p:cNvPicPr>
            <a:picLocks noChangeAspect="1"/>
          </p:cNvPicPr>
          <p:nvPr/>
        </p:nvPicPr>
        <p:blipFill>
          <a:blip r:embed="rId6"/>
          <a:srcRect/>
          <a:stretch/>
        </p:blipFill>
        <p:spPr>
          <a:xfrm>
            <a:off x="10450918" y="6164950"/>
            <a:ext cx="1549491" cy="674000"/>
          </a:xfrm>
          <a:prstGeom prst="rect">
            <a:avLst/>
          </a:prstGeom>
        </p:spPr>
      </p:pic>
    </p:spTree>
    <p:extLst>
      <p:ext uri="{BB962C8B-B14F-4D97-AF65-F5344CB8AC3E}">
        <p14:creationId xmlns:p14="http://schemas.microsoft.com/office/powerpoint/2010/main" val="38573634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Leuke kinderen zwaaiende hand | Premium Vector">
            <a:extLst>
              <a:ext uri="{FF2B5EF4-FFF2-40B4-BE49-F238E27FC236}">
                <a16:creationId xmlns:a16="http://schemas.microsoft.com/office/drawing/2014/main" id="{866B503D-D5DE-1D8F-07DD-E7D3485D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151" y="91829"/>
            <a:ext cx="7043698" cy="545514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574151" y="5251695"/>
            <a:ext cx="7043698" cy="1514476"/>
          </a:xfrm>
        </p:spPr>
        <p:txBody>
          <a:bodyPr>
            <a:normAutofit/>
          </a:bodyPr>
          <a:lstStyle/>
          <a:p>
            <a:pPr algn="ctr"/>
            <a:r>
              <a:rPr lang="en-US" sz="8800" dirty="0">
                <a:ln w="0"/>
                <a:solidFill>
                  <a:schemeClr val="accent2">
                    <a:lumMod val="50000"/>
                  </a:schemeClr>
                </a:solidFill>
                <a:effectLst>
                  <a:outerShdw blurRad="38100" dist="19050" dir="2700000" algn="tl" rotWithShape="0">
                    <a:schemeClr val="dk1">
                      <a:alpha val="40000"/>
                    </a:schemeClr>
                  </a:outerShdw>
                </a:effectLst>
              </a:rPr>
              <a:t>Welcome!</a:t>
            </a:r>
          </a:p>
        </p:txBody>
      </p:sp>
      <p:pic>
        <p:nvPicPr>
          <p:cNvPr id="3" name="Imagen 2"/>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36003250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a segunda venida de Cristo">
            <a:extLst>
              <a:ext uri="{FF2B5EF4-FFF2-40B4-BE49-F238E27FC236}">
                <a16:creationId xmlns:a16="http://schemas.microsoft.com/office/drawing/2014/main" id="{5E6EBEEF-F90A-3F4F-1957-A9F2FFE67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3" y="0"/>
            <a:ext cx="114839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777662"/>
            <a:ext cx="11982449" cy="1842026"/>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a:solidFill>
                  <a:schemeClr val="accent3"/>
                </a:solidFill>
              </a:rPr>
              <a:t>//Don’t stop now. This world is falling apart</a:t>
            </a:r>
          </a:p>
          <a:p>
            <a:r>
              <a:rPr lang="en-US" b="1" dirty="0">
                <a:ln/>
                <a:solidFill>
                  <a:schemeClr val="accent3"/>
                </a:solidFill>
              </a:rPr>
              <a:t>Jesus is coming His Word we will share//</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2D6412FB-67B4-B78A-E058-01E25098C04A}"/>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17484557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ondos de pantalla Astronauta, planeta, estrellas, hermoso espacio.  3840x2160 UHD 4K Imagen">
            <a:extLst>
              <a:ext uri="{FF2B5EF4-FFF2-40B4-BE49-F238E27FC236}">
                <a16:creationId xmlns:a16="http://schemas.microsoft.com/office/drawing/2014/main" id="{A2CB711B-849B-FB33-7A1B-ED67E9889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84" y="442716"/>
            <a:ext cx="10076033"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2197EFE1-70DC-5C9E-0858-8A064A504BAA}"/>
              </a:ext>
            </a:extLst>
          </p:cNvPr>
          <p:cNvSpPr txBox="1">
            <a:spLocks/>
          </p:cNvSpPr>
          <p:nvPr/>
        </p:nvSpPr>
        <p:spPr>
          <a:xfrm>
            <a:off x="209550" y="4783011"/>
            <a:ext cx="11982449" cy="1735415"/>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I do not travel on spacecrafts</a:t>
            </a:r>
          </a:p>
          <a:p>
            <a:r>
              <a:rPr lang="en-US" sz="5000" b="1" dirty="0">
                <a:ln/>
                <a:solidFill>
                  <a:schemeClr val="accent3"/>
                </a:solidFill>
              </a:rPr>
              <a:t>I’m seeking stars for God</a:t>
            </a:r>
            <a:endParaRPr lang="es-ES" sz="5000" b="1" dirty="0">
              <a:ln/>
              <a:solidFill>
                <a:schemeClr val="accent3"/>
              </a:solidFill>
            </a:endParaRP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sz="4800" i="1"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865CF8BA-08CA-2FC4-ED7B-C2CF6312A3A3}"/>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9173685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Gambar Desain Hari Anak Perempuan Nasional PNG dan PSD gratis">
            <a:extLst>
              <a:ext uri="{FF2B5EF4-FFF2-40B4-BE49-F238E27FC236}">
                <a16:creationId xmlns:a16="http://schemas.microsoft.com/office/drawing/2014/main" id="{3AB17EC5-1651-5DC7-0476-91C21AC92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982" y="245840"/>
            <a:ext cx="6096000" cy="6096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937591"/>
            <a:ext cx="11982449" cy="1674569"/>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Each star is a precious life</a:t>
            </a:r>
          </a:p>
          <a:p>
            <a:r>
              <a:rPr lang="en-US" sz="5000" b="1" dirty="0">
                <a:ln/>
                <a:solidFill>
                  <a:schemeClr val="accent3"/>
                </a:solidFill>
              </a:rPr>
              <a:t>Embraced by Christ the Lord.</a:t>
            </a:r>
            <a:endParaRPr lang="es-ES" sz="5000" b="1" dirty="0">
              <a:ln/>
              <a:solidFill>
                <a:schemeClr val="accent3"/>
              </a:solidFill>
            </a:endParaRP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22AFFAC6-782E-282C-3ED9-562189BB469B}"/>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10440244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LA ESTRELLA DE LA CORONA | Catoliscopio.com">
            <a:extLst>
              <a:ext uri="{FF2B5EF4-FFF2-40B4-BE49-F238E27FC236}">
                <a16:creationId xmlns:a16="http://schemas.microsoft.com/office/drawing/2014/main" id="{39762D90-3D84-55E6-3E7F-F02966CC5CA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505076" y="919163"/>
            <a:ext cx="5610225" cy="44529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248151"/>
            <a:ext cx="11982449" cy="2247900"/>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I’m discovering stars upon my crown</a:t>
            </a:r>
          </a:p>
          <a:p>
            <a:r>
              <a:rPr lang="en-US" sz="5000" b="1" dirty="0">
                <a:ln/>
                <a:solidFill>
                  <a:schemeClr val="accent3"/>
                </a:solidFill>
              </a:rPr>
              <a:t>A great reward for all his own.</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C895E249-B54B-43F0-E62C-095D5F38A2AA}"/>
              </a:ext>
            </a:extLst>
          </p:cNvPr>
          <p:cNvPicPr>
            <a:picLocks noChangeAspect="1"/>
          </p:cNvPicPr>
          <p:nvPr/>
        </p:nvPicPr>
        <p:blipFill>
          <a:blip r:embed="rId6"/>
          <a:srcRect/>
          <a:stretch/>
        </p:blipFill>
        <p:spPr>
          <a:xfrm>
            <a:off x="10450918" y="6164950"/>
            <a:ext cx="1549491" cy="674000"/>
          </a:xfrm>
          <a:prstGeom prst="rect">
            <a:avLst/>
          </a:prstGeom>
        </p:spPr>
      </p:pic>
    </p:spTree>
    <p:extLst>
      <p:ext uri="{BB962C8B-B14F-4D97-AF65-F5344CB8AC3E}">
        <p14:creationId xmlns:p14="http://schemas.microsoft.com/office/powerpoint/2010/main" val="13431992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a segunda venida de Cristo">
            <a:extLst>
              <a:ext uri="{FF2B5EF4-FFF2-40B4-BE49-F238E27FC236}">
                <a16:creationId xmlns:a16="http://schemas.microsoft.com/office/drawing/2014/main" id="{5E6EBEEF-F90A-3F4F-1957-A9F2FFE67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3" y="0"/>
            <a:ext cx="114839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777662"/>
            <a:ext cx="11982449" cy="1842026"/>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a:solidFill>
                  <a:schemeClr val="accent3"/>
                </a:solidFill>
              </a:rPr>
              <a:t>//Don’t stop now. This world is falling apart</a:t>
            </a:r>
          </a:p>
          <a:p>
            <a:r>
              <a:rPr lang="en-US" b="1" dirty="0">
                <a:ln/>
                <a:solidFill>
                  <a:schemeClr val="accent3"/>
                </a:solidFill>
              </a:rPr>
              <a:t>Jesus is coming His Word we will share//</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2D6412FB-67B4-B78A-E058-01E25098C04A}"/>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9177121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rso-Taller de Evangelismo Iglesia Evángelica Pentecostés Bethesda - ppt  descargar">
            <a:extLst>
              <a:ext uri="{FF2B5EF4-FFF2-40B4-BE49-F238E27FC236}">
                <a16:creationId xmlns:a16="http://schemas.microsoft.com/office/drawing/2014/main" id="{FC0C14D0-0FE3-9F65-FDF1-0009F4319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ectángulo: esquinas redondeadas 1">
            <a:extLst>
              <a:ext uri="{FF2B5EF4-FFF2-40B4-BE49-F238E27FC236}">
                <a16:creationId xmlns:a16="http://schemas.microsoft.com/office/drawing/2014/main" id="{F7E6E571-4A36-9DCB-1C2F-F864259CA367}"/>
              </a:ext>
            </a:extLst>
          </p:cNvPr>
          <p:cNvSpPr/>
          <p:nvPr/>
        </p:nvSpPr>
        <p:spPr>
          <a:xfrm>
            <a:off x="224644" y="5289768"/>
            <a:ext cx="2099940" cy="1416287"/>
          </a:xfrm>
          <a:prstGeom prst="roundRect">
            <a:avLst/>
          </a:prstGeom>
          <a:solidFill>
            <a:schemeClr val="bg1"/>
          </a:solidFill>
          <a:ln>
            <a:noFill/>
          </a:ln>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EB07E142-22BA-1C66-E855-8652BFDF59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4" name="CuadroTexto 3">
            <a:extLst>
              <a:ext uri="{FF2B5EF4-FFF2-40B4-BE49-F238E27FC236}">
                <a16:creationId xmlns:a16="http://schemas.microsoft.com/office/drawing/2014/main" id="{C0EFF356-E130-4FF4-2160-1282431772F4}"/>
              </a:ext>
            </a:extLst>
          </p:cNvPr>
          <p:cNvSpPr txBox="1"/>
          <p:nvPr/>
        </p:nvSpPr>
        <p:spPr>
          <a:xfrm rot="21569223">
            <a:off x="214137" y="6292531"/>
            <a:ext cx="2108836" cy="369332"/>
          </a:xfrm>
          <a:prstGeom prst="rect">
            <a:avLst/>
          </a:prstGeom>
          <a:noFill/>
        </p:spPr>
        <p:txBody>
          <a:bodyPr wrap="square" rtlCol="0">
            <a:spAutoFit/>
          </a:bodyPr>
          <a:lstStyle/>
          <a:p>
            <a:pPr algn="ctr"/>
            <a:r>
              <a:rPr lang="es-ES" dirty="0">
                <a:latin typeface="Abel" panose="02000506030000020004" pitchFamily="2" charset="0"/>
              </a:rPr>
              <a:t>biblewell.org</a:t>
            </a:r>
          </a:p>
        </p:txBody>
      </p:sp>
      <p:sp>
        <p:nvSpPr>
          <p:cNvPr id="9" name="CuadroTexto 8">
            <a:extLst>
              <a:ext uri="{FF2B5EF4-FFF2-40B4-BE49-F238E27FC236}">
                <a16:creationId xmlns:a16="http://schemas.microsoft.com/office/drawing/2014/main" id="{BDD0389D-063E-4660-5CB1-EE58BE39EE9E}"/>
              </a:ext>
            </a:extLst>
          </p:cNvPr>
          <p:cNvSpPr txBox="1"/>
          <p:nvPr/>
        </p:nvSpPr>
        <p:spPr>
          <a:xfrm>
            <a:off x="19050" y="4529674"/>
            <a:ext cx="1638300" cy="369332"/>
          </a:xfrm>
          <a:prstGeom prst="rect">
            <a:avLst/>
          </a:prstGeom>
          <a:noFill/>
        </p:spPr>
        <p:txBody>
          <a:bodyPr wrap="square">
            <a:spAutoFit/>
          </a:bodyPr>
          <a:lstStyle/>
          <a:p>
            <a:r>
              <a:rPr lang="en-US" sz="1800" b="1" dirty="0">
                <a:ln w="10160">
                  <a:noFill/>
                  <a:prstDash val="solid"/>
                </a:ln>
                <a:solidFill>
                  <a:schemeClr val="bg1"/>
                </a:solidFill>
                <a:effectLst>
                  <a:outerShdw blurRad="38100" dist="22860" dir="5400000" algn="tl" rotWithShape="0">
                    <a:srgbClr val="000000">
                      <a:alpha val="30000"/>
                    </a:srgbClr>
                  </a:outerShdw>
                </a:effectLst>
                <a:latin typeface="+mj-lt"/>
              </a:rPr>
              <a:t>Next Topic:</a:t>
            </a:r>
          </a:p>
        </p:txBody>
      </p:sp>
      <p:pic>
        <p:nvPicPr>
          <p:cNvPr id="10" name="Imagen 9">
            <a:extLst>
              <a:ext uri="{FF2B5EF4-FFF2-40B4-BE49-F238E27FC236}">
                <a16:creationId xmlns:a16="http://schemas.microsoft.com/office/drawing/2014/main" id="{E2AE16F5-9979-6E29-0C80-6E8B48712A0F}"/>
              </a:ext>
            </a:extLst>
          </p:cNvPr>
          <p:cNvPicPr>
            <a:picLocks noChangeAspect="1"/>
          </p:cNvPicPr>
          <p:nvPr/>
        </p:nvPicPr>
        <p:blipFill>
          <a:blip r:embed="rId5"/>
          <a:srcRect/>
          <a:stretch/>
        </p:blipFill>
        <p:spPr>
          <a:xfrm>
            <a:off x="10688813" y="5494857"/>
            <a:ext cx="1176439" cy="1176439"/>
          </a:xfrm>
          <a:prstGeom prst="rect">
            <a:avLst/>
          </a:prstGeom>
        </p:spPr>
      </p:pic>
      <p:sp>
        <p:nvSpPr>
          <p:cNvPr id="6" name="Rectángulo 5">
            <a:extLst>
              <a:ext uri="{FF2B5EF4-FFF2-40B4-BE49-F238E27FC236}">
                <a16:creationId xmlns:a16="http://schemas.microsoft.com/office/drawing/2014/main" id="{50F93E6D-A4D7-7CA6-09D3-28C36D536CFC}"/>
              </a:ext>
            </a:extLst>
          </p:cNvPr>
          <p:cNvSpPr/>
          <p:nvPr/>
        </p:nvSpPr>
        <p:spPr>
          <a:xfrm>
            <a:off x="2000249" y="5304592"/>
            <a:ext cx="8809991" cy="1272143"/>
          </a:xfrm>
          <a:prstGeom prst="rect">
            <a:avLst/>
          </a:prstGeom>
        </p:spPr>
        <p:txBody>
          <a:bodyPr wrap="square">
            <a:spAutoFit/>
          </a:bodyPr>
          <a:lstStyle/>
          <a:p>
            <a:pPr algn="ctr"/>
            <a:r>
              <a:rPr lang="es-ES_tradnl" sz="11500" b="1" baseline="30000" dirty="0" err="1">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The</a:t>
            </a:r>
            <a:r>
              <a:rPr lang="es-ES_tradnl" sz="115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 Great </a:t>
            </a:r>
            <a:r>
              <a:rPr lang="es-ES_tradnl" sz="11500" b="1" baseline="30000" dirty="0" err="1">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Rescue</a:t>
            </a:r>
            <a:endParaRPr lang="es-ES_tradnl" sz="115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endParaRPr>
          </a:p>
        </p:txBody>
      </p:sp>
    </p:spTree>
    <p:extLst>
      <p:ext uri="{BB962C8B-B14F-4D97-AF65-F5344CB8AC3E}">
        <p14:creationId xmlns:p14="http://schemas.microsoft.com/office/powerpoint/2010/main" val="11819948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250"/>
                            </p:stCondLst>
                            <p:childTnLst>
                              <p:par>
                                <p:cTn id="13" presetID="10" presetClass="entr" presetSubtype="0" fill="hold" nodeType="after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20 versículos de la Biblia sobre el amor | Veniracristo.org">
            <a:extLst>
              <a:ext uri="{FF2B5EF4-FFF2-40B4-BE49-F238E27FC236}">
                <a16:creationId xmlns:a16="http://schemas.microsoft.com/office/drawing/2014/main" id="{3DA742D6-3BC4-31EE-9232-E1695B239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379" y="852742"/>
            <a:ext cx="7732354" cy="515251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3" name="Título 1">
            <a:extLst>
              <a:ext uri="{FF2B5EF4-FFF2-40B4-BE49-F238E27FC236}">
                <a16:creationId xmlns:a16="http://schemas.microsoft.com/office/drawing/2014/main" id="{7DE3549E-0414-680F-4A3A-87D32F969AE9}"/>
              </a:ext>
            </a:extLst>
          </p:cNvPr>
          <p:cNvSpPr txBox="1">
            <a:spLocks/>
          </p:cNvSpPr>
          <p:nvPr/>
        </p:nvSpPr>
        <p:spPr>
          <a:xfrm>
            <a:off x="209550" y="4997198"/>
            <a:ext cx="11982449" cy="1522335"/>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8000" b="1" dirty="0">
                <a:ln/>
                <a:solidFill>
                  <a:schemeClr val="accent3"/>
                </a:solidFill>
              </a:rPr>
              <a:t>MY LOVE FOR GOD</a:t>
            </a:r>
          </a:p>
        </p:txBody>
      </p:sp>
      <p:sp>
        <p:nvSpPr>
          <p:cNvPr id="2" name="Título 1"/>
          <p:cNvSpPr>
            <a:spLocks noGrp="1"/>
          </p:cNvSpPr>
          <p:nvPr>
            <p:ph type="title"/>
          </p:nvPr>
        </p:nvSpPr>
        <p:spPr>
          <a:xfrm>
            <a:off x="486329" y="27928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1790700" y="1722148"/>
            <a:ext cx="7658100"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S" sz="96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Imagen 2">
            <a:extLst>
              <a:ext uri="{FF2B5EF4-FFF2-40B4-BE49-F238E27FC236}">
                <a16:creationId xmlns:a16="http://schemas.microsoft.com/office/drawing/2014/main" id="{36E2CD3C-5885-A70C-7EA1-3CF174531A86}"/>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5071850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he Funny Irregular Verbs | English - Quizizz">
            <a:extLst>
              <a:ext uri="{FF2B5EF4-FFF2-40B4-BE49-F238E27FC236}">
                <a16:creationId xmlns:a16="http://schemas.microsoft.com/office/drawing/2014/main" id="{1C3ADE90-091D-DE1B-3CB6-31C559834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482" y="896134"/>
            <a:ext cx="5962650" cy="41433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735281B9-6ED0-A5D8-09C7-5427E7C1AF0F}"/>
              </a:ext>
            </a:extLst>
          </p:cNvPr>
          <p:cNvSpPr txBox="1">
            <a:spLocks/>
          </p:cNvSpPr>
          <p:nvPr/>
        </p:nvSpPr>
        <p:spPr>
          <a:xfrm>
            <a:off x="219710" y="4900761"/>
            <a:ext cx="11972289" cy="1674569"/>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I have received God’s greatest gift </a:t>
            </a:r>
          </a:p>
          <a:p>
            <a:r>
              <a:rPr lang="en-US" sz="5000" b="1" dirty="0">
                <a:ln/>
                <a:solidFill>
                  <a:schemeClr val="accent3"/>
                </a:solidFill>
              </a:rPr>
              <a:t>Given to me through his precious love</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3" name="Título 1">
            <a:extLst>
              <a:ext uri="{FF2B5EF4-FFF2-40B4-BE49-F238E27FC236}">
                <a16:creationId xmlns:a16="http://schemas.microsoft.com/office/drawing/2014/main" id="{A02A21DA-8CF5-0A86-9819-0117914230B3}"/>
              </a:ext>
            </a:extLst>
          </p:cNvPr>
          <p:cNvSpPr txBox="1">
            <a:spLocks/>
          </p:cNvSpPr>
          <p:nvPr/>
        </p:nvSpPr>
        <p:spPr>
          <a:xfrm>
            <a:off x="361951" y="84518"/>
            <a:ext cx="7658100" cy="9503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2" name="Imagen 1">
            <a:extLst>
              <a:ext uri="{FF2B5EF4-FFF2-40B4-BE49-F238E27FC236}">
                <a16:creationId xmlns:a16="http://schemas.microsoft.com/office/drawing/2014/main" id="{0ACAACEB-ABBB-A634-15A1-690AC708D8D9}"/>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131815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El Cuarto Camino – La Era de Acuario">
            <a:extLst>
              <a:ext uri="{FF2B5EF4-FFF2-40B4-BE49-F238E27FC236}">
                <a16:creationId xmlns:a16="http://schemas.microsoft.com/office/drawing/2014/main" id="{9ABDB701-353B-3937-2D9B-658130997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137" y="311728"/>
            <a:ext cx="8312727"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50F6972F-1186-05FA-D479-9F1648B38D14}"/>
              </a:ext>
            </a:extLst>
          </p:cNvPr>
          <p:cNvSpPr txBox="1">
            <a:spLocks/>
          </p:cNvSpPr>
          <p:nvPr/>
        </p:nvSpPr>
        <p:spPr>
          <a:xfrm>
            <a:off x="219711" y="4766421"/>
            <a:ext cx="11972289" cy="1674569"/>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Upon a cross’ his life he gave</a:t>
            </a:r>
          </a:p>
          <a:p>
            <a:r>
              <a:rPr lang="en-US" sz="5000" b="1" dirty="0">
                <a:ln/>
                <a:solidFill>
                  <a:schemeClr val="accent3"/>
                </a:solidFill>
              </a:rPr>
              <a:t>That through his love’ sinners be saved</a:t>
            </a: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F2DA2350-A220-6B01-B85C-E5854FE9FED3}"/>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3699397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todoesgracia - Twitter Search / Twitter">
            <a:extLst>
              <a:ext uri="{FF2B5EF4-FFF2-40B4-BE49-F238E27FC236}">
                <a16:creationId xmlns:a16="http://schemas.microsoft.com/office/drawing/2014/main" id="{549D7B86-648A-3BFC-D37F-35B76A69D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392630" y="1001808"/>
            <a:ext cx="6629400" cy="46482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2" name="Picture 2" descr="Cuáles son los 10 MANDAMIENTOS - Con SIGNIFICADO">
            <a:extLst>
              <a:ext uri="{FF2B5EF4-FFF2-40B4-BE49-F238E27FC236}">
                <a16:creationId xmlns:a16="http://schemas.microsoft.com/office/drawing/2014/main" id="{427179DD-B455-E9FB-11E6-9DCAEE75E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1990" y="928367"/>
            <a:ext cx="4801184" cy="319930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5223258"/>
            <a:ext cx="11982449" cy="1522335"/>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And to give him thanks </a:t>
            </a:r>
            <a:br>
              <a:rPr lang="en-US" sz="5000" b="1" dirty="0">
                <a:ln/>
                <a:solidFill>
                  <a:schemeClr val="accent3"/>
                </a:solidFill>
              </a:rPr>
            </a:br>
            <a:r>
              <a:rPr lang="en-US" sz="5000" b="1" dirty="0">
                <a:ln/>
                <a:solidFill>
                  <a:schemeClr val="accent3"/>
                </a:solidFill>
              </a:rPr>
              <a:t>will I now keep his law</a:t>
            </a:r>
            <a:endParaRPr lang="es-ES" sz="5000" b="1" dirty="0">
              <a:ln/>
              <a:solidFill>
                <a:schemeClr val="accent3"/>
              </a:solidFill>
            </a:endParaRP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(Pre-</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E0453245-9726-006B-774F-337EB00F29D5}"/>
              </a:ext>
            </a:extLst>
          </p:cNvPr>
          <p:cNvPicPr>
            <a:picLocks noChangeAspect="1"/>
          </p:cNvPicPr>
          <p:nvPr/>
        </p:nvPicPr>
        <p:blipFill>
          <a:blip r:embed="rId6"/>
          <a:srcRect/>
          <a:stretch/>
        </p:blipFill>
        <p:spPr>
          <a:xfrm>
            <a:off x="10450918" y="6164950"/>
            <a:ext cx="1549491" cy="674000"/>
          </a:xfrm>
          <a:prstGeom prst="rect">
            <a:avLst/>
          </a:prstGeom>
        </p:spPr>
      </p:pic>
    </p:spTree>
    <p:extLst>
      <p:ext uri="{BB962C8B-B14F-4D97-AF65-F5344CB8AC3E}">
        <p14:creationId xmlns:p14="http://schemas.microsoft.com/office/powerpoint/2010/main" val="15110488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áles son los 10 MANDAMIENTOS - Con SIGNIFICADO">
            <a:extLst>
              <a:ext uri="{FF2B5EF4-FFF2-40B4-BE49-F238E27FC236}">
                <a16:creationId xmlns:a16="http://schemas.microsoft.com/office/drawing/2014/main" id="{4CBC38AD-0566-D803-CEB3-55EA1805E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200" y="705948"/>
            <a:ext cx="7029413" cy="46841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762499"/>
            <a:ext cx="11982449" cy="1733551"/>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All Ten Commandments have I received</a:t>
            </a:r>
          </a:p>
          <a:p>
            <a:r>
              <a:rPr lang="en-US" sz="5000" b="1" dirty="0">
                <a:ln/>
                <a:solidFill>
                  <a:schemeClr val="accent3"/>
                </a:solidFill>
              </a:rPr>
              <a:t>All for my good if I believe</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2F1B7466-16DA-8E4F-2EE5-1A6310EA19A0}"/>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9276099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Espiral">
  <a:themeElements>
    <a:clrScheme name="Espiral">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7405</TotalTime>
  <Words>3394</Words>
  <Application>Microsoft Office PowerPoint</Application>
  <PresentationFormat>Panorámica</PresentationFormat>
  <Paragraphs>291</Paragraphs>
  <Slides>45</Slides>
  <Notes>44</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45</vt:i4>
      </vt:variant>
    </vt:vector>
  </HeadingPairs>
  <TitlesOfParts>
    <vt:vector size="59" baseType="lpstr">
      <vt:lpstr>Abel</vt:lpstr>
      <vt:lpstr>Arial</vt:lpstr>
      <vt:lpstr>Bahnschrift SemiBold</vt:lpstr>
      <vt:lpstr>Britannic Bold</vt:lpstr>
      <vt:lpstr>Calibri</vt:lpstr>
      <vt:lpstr>Calibri Light</vt:lpstr>
      <vt:lpstr>Franklin Gothic Book</vt:lpstr>
      <vt:lpstr>Franklin Gothic Medium</vt:lpstr>
      <vt:lpstr>Gentium Basic</vt:lpstr>
      <vt:lpstr>MinionPro-It</vt:lpstr>
      <vt:lpstr>MinionPro-Regular</vt:lpstr>
      <vt:lpstr>Times New Roman</vt:lpstr>
      <vt:lpstr>Wingdings 3</vt:lpstr>
      <vt:lpstr>Espiral</vt:lpstr>
      <vt:lpstr>Presentación de PowerPoint</vt:lpstr>
      <vt:lpstr>Presentación de PowerPoint</vt:lpstr>
      <vt:lpstr>Rescuing Others</vt:lpstr>
      <vt:lpstr>Welcome!</vt:lpstr>
      <vt:lpstr>Musical moment</vt:lpstr>
      <vt:lpstr>Presentación de PowerPoint</vt:lpstr>
      <vt:lpstr>Musical moment</vt:lpstr>
      <vt:lpstr>Musical moment (Pre-Chorus)</vt:lpstr>
      <vt:lpstr>Musical moment (Chorus)</vt:lpstr>
      <vt:lpstr>Musical moment (Chorus)</vt:lpstr>
      <vt:lpstr>Musical moment</vt:lpstr>
      <vt:lpstr>Musical moment</vt:lpstr>
      <vt:lpstr>Musical moment (Pre-Chorus)</vt:lpstr>
      <vt:lpstr>Musical moment (Chorus)</vt:lpstr>
      <vt:lpstr>Musical moment (Chorus)</vt:lpstr>
      <vt:lpstr>BIBLICAL LESSON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Moment of prayer </vt:lpstr>
      <vt:lpstr>ACTIVITIES</vt:lpstr>
      <vt:lpstr>Musical moment</vt:lpstr>
      <vt:lpstr>Presentación de PowerPoint</vt:lpstr>
      <vt:lpstr>Musical moment</vt:lpstr>
      <vt:lpstr>Musical moment (Chorus)</vt:lpstr>
      <vt:lpstr>Musical moment (Chorus)</vt:lpstr>
      <vt:lpstr>Musical moment</vt:lpstr>
      <vt:lpstr>Musical moment</vt:lpstr>
      <vt:lpstr>Musical moment (Chorus)</vt:lpstr>
      <vt:lpstr>Musical moment (Chorus)</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días de  evangelismo  infantil</dc:title>
  <dc:creator>Rodolfo Murua</dc:creator>
  <cp:lastModifiedBy>Rodolfo Murua</cp:lastModifiedBy>
  <cp:revision>135</cp:revision>
  <dcterms:created xsi:type="dcterms:W3CDTF">2018-07-20T18:54:32Z</dcterms:created>
  <dcterms:modified xsi:type="dcterms:W3CDTF">2022-08-18T23:24:31Z</dcterms:modified>
</cp:coreProperties>
</file>