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629" r:id="rId1"/>
  </p:sldMasterIdLst>
  <p:notesMasterIdLst>
    <p:notesMasterId r:id="rId43"/>
  </p:notesMasterIdLst>
  <p:sldIdLst>
    <p:sldId id="382" r:id="rId2"/>
    <p:sldId id="351" r:id="rId3"/>
    <p:sldId id="256" r:id="rId4"/>
    <p:sldId id="383" r:id="rId5"/>
    <p:sldId id="353" r:id="rId6"/>
    <p:sldId id="354" r:id="rId7"/>
    <p:sldId id="362" r:id="rId8"/>
    <p:sldId id="363" r:id="rId9"/>
    <p:sldId id="384" r:id="rId10"/>
    <p:sldId id="260" r:id="rId11"/>
    <p:sldId id="261" r:id="rId12"/>
    <p:sldId id="262" r:id="rId13"/>
    <p:sldId id="364" r:id="rId14"/>
    <p:sldId id="263" r:id="rId15"/>
    <p:sldId id="264" r:id="rId16"/>
    <p:sldId id="369" r:id="rId17"/>
    <p:sldId id="370" r:id="rId18"/>
    <p:sldId id="371" r:id="rId19"/>
    <p:sldId id="372" r:id="rId20"/>
    <p:sldId id="265" r:id="rId21"/>
    <p:sldId id="306" r:id="rId22"/>
    <p:sldId id="266" r:id="rId23"/>
    <p:sldId id="297" r:id="rId24"/>
    <p:sldId id="272" r:id="rId25"/>
    <p:sldId id="318" r:id="rId26"/>
    <p:sldId id="373" r:id="rId27"/>
    <p:sldId id="343" r:id="rId28"/>
    <p:sldId id="301" r:id="rId29"/>
    <p:sldId id="302" r:id="rId30"/>
    <p:sldId id="259" r:id="rId31"/>
    <p:sldId id="312" r:id="rId32"/>
    <p:sldId id="374" r:id="rId33"/>
    <p:sldId id="313" r:id="rId34"/>
    <p:sldId id="375" r:id="rId35"/>
    <p:sldId id="355" r:id="rId36"/>
    <p:sldId id="356" r:id="rId37"/>
    <p:sldId id="376" r:id="rId38"/>
    <p:sldId id="328" r:id="rId39"/>
    <p:sldId id="329" r:id="rId40"/>
    <p:sldId id="377" r:id="rId41"/>
    <p:sldId id="32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70060" autoAdjust="0"/>
  </p:normalViewPr>
  <p:slideViewPr>
    <p:cSldViewPr snapToGrid="0">
      <p:cViewPr>
        <p:scale>
          <a:sx n="50" d="100"/>
          <a:sy n="50" d="100"/>
        </p:scale>
        <p:origin x="1266"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18/08/2022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7D4BB38-2622-4434-A4CE-EEC392BD68CC}" type="slidenum">
              <a:rPr lang="es-ES" smtClean="0"/>
              <a:t>2</a:t>
            </a:fld>
            <a:endParaRPr lang="es-ES"/>
          </a:p>
        </p:txBody>
      </p:sp>
    </p:spTree>
    <p:extLst>
      <p:ext uri="{BB962C8B-B14F-4D97-AF65-F5344CB8AC3E}">
        <p14:creationId xmlns:p14="http://schemas.microsoft.com/office/powerpoint/2010/main" val="407506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After Jesus died on the cross he was with his disciples one more time. </a:t>
            </a:r>
          </a:p>
          <a:p>
            <a:r>
              <a:rPr lang="en-US" dirty="0"/>
              <a:t>And he made them a promise: “In my Father’s house are many mansions: if it were not so, I would have told you. I go to prepare a place for you. And if I go and prepare a place for you, I will come again, and receive you unto myself; that where I am, there ye may be also.” John 14:2-3. After this he ascended to heaven while his disciples saw him and now he is living with God. </a:t>
            </a:r>
          </a:p>
          <a:p>
            <a:r>
              <a:rPr lang="en-US" dirty="0"/>
              <a:t>The bible says in Mark 16: 19: “So then after the Lord had spoken unto them, he was received up into heaven, and sat on the right hand of God.” That is to say, at God’s side. </a:t>
            </a:r>
          </a:p>
          <a:p>
            <a:r>
              <a:rPr lang="en-US" dirty="0"/>
              <a:t>Now in heaven there is God, Jesus and many, many angels.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You know? </a:t>
            </a:r>
          </a:p>
          <a:p>
            <a:r>
              <a:rPr lang="en-US" dirty="0"/>
              <a:t>The rescue plan for man was almost finished. </a:t>
            </a:r>
          </a:p>
          <a:p>
            <a:r>
              <a:rPr lang="en-US" dirty="0"/>
              <a:t>Now Jesus was back in heaven. Do you know what Jesus is doing in heaven? </a:t>
            </a:r>
          </a:p>
          <a:p>
            <a:r>
              <a:rPr lang="en-US" dirty="0"/>
              <a:t>He is interceding before God for man. </a:t>
            </a:r>
          </a:p>
          <a:p>
            <a:r>
              <a:rPr lang="en-US" dirty="0"/>
              <a:t>When we commit sins, for example, when we lie and we realize that it is not right, we must do two things. Ask forgiveness from the person we have lied to and then ask God for forgiveness. Repent of having sinned. </a:t>
            </a:r>
          </a:p>
          <a:p>
            <a:r>
              <a:rPr lang="en-US" dirty="0"/>
              <a:t>When we commit sins, they are written down in a book. And when we repent Jesus says to the father. Look, I died for this child who lied. Then Jesus writes in the book. Forgiven. </a:t>
            </a:r>
          </a:p>
          <a:p>
            <a:r>
              <a:rPr lang="en-US" dirty="0"/>
              <a:t>When we repent Jesus shows, before the father, his hands saying that he died in our place so we are forgiven. </a:t>
            </a:r>
          </a:p>
          <a:p>
            <a:r>
              <a:rPr lang="en-US" dirty="0"/>
              <a:t>Wonderful isn’t it?</a:t>
            </a:r>
          </a:p>
          <a:p>
            <a:r>
              <a:rPr lang="en-US" dirty="0"/>
              <a:t>God wants us to go and live with him forever in heaven. He wants all those who believe in him to go and live with him.  All the children of God. And so now he is preparing a place where there will be no more sin. A wonderful place, a heavenly city. </a:t>
            </a:r>
          </a:p>
          <a:p>
            <a:r>
              <a:rPr lang="en-US" dirty="0"/>
              <a:t>How extraordinary!</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Remember this week we talked about what the golden city will be like? </a:t>
            </a:r>
          </a:p>
          <a:p>
            <a:r>
              <a:rPr lang="en-US" dirty="0"/>
              <a:t>“And the twelve gates were twelve pearls; every several gate was of one pearl: and the street of the city was pure gold, as it were transparent glass.” Revelation 21: 21 </a:t>
            </a:r>
          </a:p>
          <a:p>
            <a:r>
              <a:rPr lang="en-US" dirty="0"/>
              <a:t>Just close your eyes and imagine this special place. Gates of pearl... streets of gold... Everything shining. </a:t>
            </a:r>
          </a:p>
          <a:p>
            <a:r>
              <a:rPr lang="en-US" dirty="0"/>
              <a:t>“For, behold, I create new heavens and a new earth: and the former shall not be remembered, nor come into mind,” Isaiah 65: 17 </a:t>
            </a:r>
          </a:p>
          <a:p>
            <a:r>
              <a:rPr lang="en-US" dirty="0"/>
              <a:t>A city where only joy reigns, a city without sorrow or evil. A place where we will remember no evil. A new earth.</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3823463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And you…</a:t>
            </a:r>
          </a:p>
          <a:p>
            <a:r>
              <a:rPr lang="en-US" dirty="0"/>
              <a:t>Would you like to live with Jesus in heaven?</a:t>
            </a:r>
          </a:p>
          <a:p>
            <a:r>
              <a:rPr lang="en-US" dirty="0"/>
              <a:t>The sea of glass </a:t>
            </a:r>
          </a:p>
          <a:p>
            <a:r>
              <a:rPr lang="en-US" dirty="0"/>
              <a:t>Playing with the animals. To run through the meadows. To be with Jesus forever. </a:t>
            </a:r>
          </a:p>
          <a:p>
            <a:r>
              <a:rPr lang="en-US" dirty="0"/>
              <a:t>It will be wonderful. </a:t>
            </a:r>
          </a:p>
          <a:p>
            <a:r>
              <a:rPr lang="en-US" dirty="0"/>
              <a:t>Who would you like to go to heaven with? I want to go with my children, my husband, my brothers and sisters and my parents. Oh, of course I want to go with you and thousands of little friends who are watching.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You know? </a:t>
            </a:r>
          </a:p>
          <a:p>
            <a:r>
              <a:rPr lang="en-US" dirty="0"/>
              <a:t>Jesus gave the signs of when he would come. </a:t>
            </a:r>
          </a:p>
          <a:p>
            <a:r>
              <a:rPr lang="en-US" dirty="0"/>
              <a:t>The Bible says that Jesus was asked. </a:t>
            </a:r>
          </a:p>
          <a:p>
            <a:r>
              <a:rPr lang="en-US" dirty="0"/>
              <a:t>Tell us, when will these things be, and what sign will there be of thy coming, and of the end of the age? </a:t>
            </a:r>
          </a:p>
          <a:p>
            <a:r>
              <a:rPr lang="en-US" dirty="0"/>
              <a:t>“And Jesus answered and said unto them, Take heed that no man deceive you. For many shall come in my name, saying, I am Christ; and shall deceive many. And ye shall hear of wars and </a:t>
            </a:r>
            <a:r>
              <a:rPr lang="en-US" dirty="0" err="1"/>
              <a:t>rumours</a:t>
            </a:r>
            <a:r>
              <a:rPr lang="en-US" dirty="0"/>
              <a:t> of wars: see that ye be not troubled: for all these things must come to pass, but the end is not yet. For nation shall rise against nation, and kingdom against kingdom: and there shall be famines, and pestilences, and earthquakes, in divers places. All these are the beginning of sorrows.” Matthew 24: 4-8</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And...</a:t>
            </a:r>
          </a:p>
          <a:p>
            <a:r>
              <a:rPr lang="en-US" dirty="0"/>
              <a:t>Now we see many of these signs. </a:t>
            </a:r>
          </a:p>
          <a:p>
            <a:r>
              <a:rPr lang="en-US" dirty="0"/>
              <a:t>There is war in Ukraine and in other countries. Surely you have seen pictures on the internet or on television. </a:t>
            </a:r>
          </a:p>
          <a:p>
            <a:r>
              <a:rPr lang="en-US" dirty="0"/>
              <a:t>Many children are starving to death and there is also an increasing lack of food. There are children who eat only once a day, or every other day. There are children who beg for bread in the street because they have nothing to eat. Or children who eat only at school when someone gives them something. </a:t>
            </a:r>
          </a:p>
          <a:p>
            <a:r>
              <a:rPr lang="en-US" dirty="0"/>
              <a:t>Pestilences like covid 19 still exist almost everywhere in the world. Have you had covid? Surely you have had covid or you know someone who has had covid. </a:t>
            </a:r>
          </a:p>
          <a:p>
            <a:r>
              <a:rPr lang="en-US" dirty="0"/>
              <a:t>I have been sick and it was not nice to go through this sickness. </a:t>
            </a:r>
          </a:p>
          <a:p>
            <a:r>
              <a:rPr lang="en-US" dirty="0"/>
              <a:t>I have also heard of other pestilences like monkeypox which is already in several countries. </a:t>
            </a:r>
          </a:p>
          <a:p>
            <a:r>
              <a:rPr lang="en-US" dirty="0"/>
              <a:t>But there are other signs. </a:t>
            </a:r>
          </a:p>
          <a:p>
            <a:r>
              <a:rPr lang="en-US" dirty="0"/>
              <a:t>Earthquakes and tidal waves that we see on the news. Many children probably already know what an earthquake is. </a:t>
            </a:r>
          </a:p>
          <a:p>
            <a:r>
              <a:rPr lang="en-US" dirty="0"/>
              <a:t>The whole floor moves very severely. The walls, the roof, and many times the walls fall down. </a:t>
            </a:r>
          </a:p>
          <a:p>
            <a:r>
              <a:rPr lang="en-US" dirty="0"/>
              <a:t>Where I live there are many strong earthquakes. </a:t>
            </a:r>
          </a:p>
          <a:p>
            <a:r>
              <a:rPr lang="en-US" dirty="0"/>
              <a:t>What about tidal waves? It’s an earthquake in the sea, and the sea that goes towards the city. </a:t>
            </a:r>
          </a:p>
          <a:p>
            <a:r>
              <a:rPr lang="en-US" dirty="0"/>
              <a:t>Every day we see all these signs of the coming of Jesus. </a:t>
            </a:r>
          </a:p>
          <a:p>
            <a:r>
              <a:rPr lang="en-US" dirty="0"/>
              <a:t>How sad is it? Sad because some of us are afraid of all that. But that should remind us that these are signs that we will soon live with Jesus forever. That is why we should not be afraid but happy that we will live with Jesus. </a:t>
            </a:r>
          </a:p>
          <a:p>
            <a:r>
              <a:rPr lang="en-US" dirty="0"/>
              <a:t>The Bible says: “For yet a little while, and he that shall come will come, and will not tarry.” Hebrews 10:37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391019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 ask you something: How will Jesus come? </a:t>
            </a:r>
          </a:p>
          <a:p>
            <a:r>
              <a:rPr lang="en-US" dirty="0"/>
              <a:t>Revelation 1:7 says, “Behold, he cometh with clouds; and every eye shall see him, and they also which pierced him: and all kindreds of the earth shall wail because of him. Even so, Amen.”</a:t>
            </a:r>
          </a:p>
          <a:p>
            <a:r>
              <a:rPr lang="en-US" dirty="0"/>
              <a:t>Jesus will come in the clouds and all of us will be able to see Him coming. Even those who hurt Jesus the most will see Him. </a:t>
            </a:r>
          </a:p>
          <a:p>
            <a:r>
              <a:rPr lang="en-US" dirty="0"/>
              <a:t>He will not come alone. He will come with thousands of angels blowing trumpets. </a:t>
            </a:r>
          </a:p>
          <a:p>
            <a:r>
              <a:rPr lang="en-US" dirty="0"/>
              <a:t>How beautiful! Can you imagine how it will all happen? </a:t>
            </a:r>
          </a:p>
          <a:p>
            <a:r>
              <a:rPr lang="en-US" dirty="0"/>
              <a:t>A small cloud in the sky coming closer and closer to the earth. A cloud and a spectacular sound of angels. </a:t>
            </a:r>
          </a:p>
          <a:p>
            <a:r>
              <a:rPr lang="en-US" dirty="0"/>
              <a:t>Some people who are not ready will be very, very afraid. Others will be happy because they will be waiting for the Lord. They will be ready to go and live in heaven.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2771223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Bible says in Matthew 24:27, “For as the lightning cometh out of the east, and shineth even unto the west; so shall also the coming of the Son of man be.”</a:t>
            </a:r>
          </a:p>
          <a:p>
            <a:r>
              <a:rPr lang="en-US" dirty="0"/>
              <a:t>We will all be able to see Jesus. As the lightning that we all see, so shall the coming of Jesus be. </a:t>
            </a:r>
          </a:p>
          <a:p>
            <a:r>
              <a:rPr lang="en-US" dirty="0"/>
              <a:t>Then we will go with Jesus on this great journey to heaven. This trip will last 7 days. We will travel through the planets and it will be spectacular.</a:t>
            </a:r>
          </a:p>
          <a:p>
            <a:r>
              <a:rPr lang="en-US" dirty="0"/>
              <a:t>When we get to heaven Jesus will give us a crown and a harp when we get there. </a:t>
            </a:r>
          </a:p>
          <a:p>
            <a:r>
              <a:rPr lang="en-US" dirty="0"/>
              <a:t>And we will live there forever.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2976499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Revelation 21:4 says, “And God shall wipe away all tears from their eyes; and there shall be no more death, neither sorrow, nor crying, neither shall there be any more pain: for the former things are passed away.”</a:t>
            </a:r>
          </a:p>
          <a:p>
            <a:r>
              <a:rPr lang="en-US" dirty="0"/>
              <a:t>We will no longer suffer there, we will no longer lose our friends, there we will all be happy.  </a:t>
            </a:r>
          </a:p>
          <a:p>
            <a:r>
              <a:rPr lang="en-US" dirty="0"/>
              <a:t>We will play with the lion, we will fly to other worlds and learn about everything in creation.</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1354829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Yes, I can’t wait to go to live in heaven with Jesus, what about you, do you want to go to live with him in heaven?</a:t>
            </a:r>
          </a:p>
          <a:p>
            <a:r>
              <a:rPr lang="en-US" dirty="0"/>
              <a:t>How I wish I could meet the children of Colombia, Peru, Mexico, America, Spain, Philippines, Ukraine, Italy. To be able to hug them tightly. Together we can play and talk with Jesus. </a:t>
            </a:r>
          </a:p>
          <a:p>
            <a:r>
              <a:rPr lang="en-US" dirty="0"/>
              <a:t>For this we must prepare ourselves to live with him forever.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l" rtl="0"/>
            <a:r>
              <a:rPr lang="en-US" dirty="0"/>
              <a:t>Bible Lesson Nº 7</a:t>
            </a:r>
          </a:p>
          <a:p>
            <a:pPr marR="0" algn="l" rtl="0"/>
            <a:r>
              <a:rPr lang="en-US" dirty="0"/>
              <a:t>The Great Rescue </a:t>
            </a:r>
          </a:p>
          <a:p>
            <a:pPr marR="0" algn="l" rtl="0"/>
            <a:endParaRPr lang="en-US" dirty="0"/>
          </a:p>
          <a:p>
            <a:pPr marR="0" algn="l" rtl="0"/>
            <a:r>
              <a:rPr lang="en-US" dirty="0"/>
              <a:t>Biblical Reference: Mark 16:19; Revelation 21:21; Matthew 24:3-8; Isaiah 65:17; </a:t>
            </a:r>
          </a:p>
          <a:p>
            <a:pPr marR="0" algn="l" rtl="0"/>
            <a:r>
              <a:rPr lang="en-US" dirty="0"/>
              <a:t>Hebrews 10:37; Matthew 24:27; Revelation 21:4.</a:t>
            </a:r>
          </a:p>
          <a:p>
            <a:pPr marR="0" algn="l" rtl="0"/>
            <a:r>
              <a:rPr lang="en-US" dirty="0"/>
              <a:t>Main Topic: “Jesus is coming for me.”</a:t>
            </a:r>
          </a:p>
          <a:p>
            <a:pPr marR="0" algn="l" rtl="0"/>
            <a:r>
              <a:rPr lang="en-US" dirty="0"/>
              <a:t>Bible Story: The Second Coming.</a:t>
            </a:r>
          </a:p>
          <a:p>
            <a:pPr marR="0" algn="l" rtl="0"/>
            <a:endParaRPr lang="en-US" dirty="0"/>
          </a:p>
          <a:p>
            <a:pPr marR="0" algn="l" rtl="0"/>
            <a:r>
              <a:rPr lang="en-US" dirty="0"/>
              <a:t>Specific Objectives</a:t>
            </a:r>
          </a:p>
          <a:p>
            <a:pPr marR="0" algn="l" rtl="0"/>
            <a:r>
              <a:rPr lang="en-US" dirty="0"/>
              <a:t>That the children may:</a:t>
            </a:r>
          </a:p>
          <a:p>
            <a:pPr marR="0" algn="l" rtl="0"/>
            <a:r>
              <a:rPr lang="en-US" dirty="0"/>
              <a:t>Learn that God has prepared a place for us to go and live with Him forever.</a:t>
            </a:r>
          </a:p>
          <a:p>
            <a:pPr marR="0" algn="l" rtl="0"/>
            <a:r>
              <a:rPr lang="en-US" dirty="0"/>
              <a:t>Feel the desire to go live with him.</a:t>
            </a:r>
          </a:p>
          <a:p>
            <a:pPr marR="0" algn="l" rtl="0"/>
            <a:endParaRPr lang="en-US" dirty="0"/>
          </a:p>
          <a:p>
            <a:pPr marR="0" algn="l" rtl="0"/>
            <a:r>
              <a:rPr lang="en-US" dirty="0"/>
              <a:t>Memory Verse: “And if I go and prepare a place for you, I will come again, and receive you unto myself; that where I am, there ye may be also.” John 14:3.</a:t>
            </a:r>
          </a:p>
          <a:p>
            <a:pPr marR="0" algn="l" rtl="0"/>
            <a:endParaRPr lang="en-US" dirty="0"/>
          </a:p>
          <a:p>
            <a:pPr marR="0" algn="l" rtl="0"/>
            <a:r>
              <a:rPr lang="en-US" dirty="0"/>
              <a:t>Materials</a:t>
            </a:r>
          </a:p>
          <a:p>
            <a:pPr marR="0" algn="l" rtl="0"/>
            <a:r>
              <a:rPr lang="en-US" dirty="0"/>
              <a:t>1.	Coloring pages for the lesson.</a:t>
            </a:r>
          </a:p>
          <a:p>
            <a:pPr marR="0" algn="l" rtl="0"/>
            <a:r>
              <a:rPr lang="en-US" dirty="0"/>
              <a:t>2.	Theme song of the day and memory verse in illustrative pictures.</a:t>
            </a:r>
          </a:p>
          <a:p>
            <a:pPr marR="0" algn="l" rtl="0"/>
            <a:r>
              <a:rPr lang="en-US" dirty="0"/>
              <a:t>3.	Illustrative materials for the time of prayer.</a:t>
            </a:r>
          </a:p>
          <a:p>
            <a:pPr marR="0" algn="l" rtl="0"/>
            <a:r>
              <a:rPr lang="en-US" dirty="0"/>
              <a:t>4.	Craft activity with the memory verse of the day for each child to take home.</a:t>
            </a:r>
          </a:p>
          <a:p>
            <a:pPr marR="0" algn="l" rtl="0"/>
            <a:r>
              <a:rPr lang="en-US" dirty="0"/>
              <a:t>5.	Materials for craft activities.</a:t>
            </a:r>
          </a:p>
          <a:p>
            <a:pPr marR="0" algn="l" rtl="0"/>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But how can we prepare ourselves?</a:t>
            </a:r>
          </a:p>
          <a:p>
            <a:r>
              <a:rPr lang="en-US" dirty="0"/>
              <a:t>We see that we need to: </a:t>
            </a:r>
          </a:p>
          <a:p>
            <a:r>
              <a:rPr lang="en-US" dirty="0"/>
              <a:t>1. Obey God’s word. </a:t>
            </a:r>
          </a:p>
          <a:p>
            <a:r>
              <a:rPr lang="en-US" dirty="0"/>
              <a:t>2. Read the Bible every day. </a:t>
            </a:r>
          </a:p>
          <a:p>
            <a:r>
              <a:rPr lang="en-US" dirty="0"/>
              <a:t>3. Talk to God through prayer </a:t>
            </a:r>
          </a:p>
          <a:p>
            <a:r>
              <a:rPr lang="en-US" dirty="0"/>
              <a:t>4. Go and listen to more of the Bible. </a:t>
            </a:r>
          </a:p>
          <a:p>
            <a:r>
              <a:rPr lang="en-US" dirty="0"/>
              <a:t>Then you will know how to do God’s will. Learning more and more every day about God and his plan to save us. </a:t>
            </a:r>
          </a:p>
          <a:p>
            <a:r>
              <a:rPr lang="en-US" dirty="0"/>
              <a:t>And when we get there, to heaven, the great rescue of man will be over. That rescue plan he made to save us will be finished. </a:t>
            </a:r>
          </a:p>
          <a:p>
            <a:r>
              <a:rPr lang="en-US" dirty="0"/>
              <a:t>There we will be able to live with him forever, far from sin and saved forever.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Why don’t we thank God for this great rescue?</a:t>
            </a:r>
          </a:p>
          <a:p>
            <a:r>
              <a:rPr lang="en-US" dirty="0"/>
              <a:t>For the great rescue He planned for us. Let’s pray</a:t>
            </a:r>
          </a:p>
          <a:p>
            <a:r>
              <a:rPr lang="en-US" i="1" dirty="0"/>
              <a:t>Our Father who art in Heaven. We give you thanks for this great RESCUE plan that you made to save us. Thank you for the city of Gold that you are preparing so that I might go live there. Thank you for all of these children that have heard and that also want to go to heaven. We thank you for the opportunity you give us to be there with you. Thank you for what you’ve taught us the last 7 days. I ask you to forgive my sins. I ask you to help me to be prepared every day for your coming. Help me to tell other children about you and to go on this great trip with you when you come to get me in the clouds. Amen.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4. Teaching the Memory Verse  </a:t>
            </a:r>
          </a:p>
          <a:p>
            <a:r>
              <a:rPr lang="en-US" dirty="0"/>
              <a:t>This moment is important, as we are engraving the very word of God in the hearts and minds of our children.</a:t>
            </a:r>
          </a:p>
          <a:p>
            <a:r>
              <a:rPr lang="en-US" dirty="0"/>
              <a:t>Review the instruction manual to remember how to teach the verse.</a:t>
            </a:r>
          </a:p>
          <a:p>
            <a:r>
              <a:rPr lang="en-US" dirty="0"/>
              <a:t>Today’s verse is:</a:t>
            </a:r>
          </a:p>
          <a:p>
            <a:r>
              <a:rPr lang="en-US" dirty="0"/>
              <a:t>“And if I go and prepare a place for you, I will come again, and receive you unto myself; that where I am, there ye may be also.” John 14:3.</a:t>
            </a:r>
          </a:p>
          <a:p>
            <a:r>
              <a:rPr lang="en-US" dirty="0"/>
              <a:t>Divide the verse into four parts and paste them in a cloud.</a:t>
            </a:r>
          </a:p>
          <a:p>
            <a:r>
              <a:rPr lang="en-US" dirty="0"/>
              <a:t>Don’t forget to follow each step of teaching the verse especially providing the explanation of the verse.  That way, you’ll leave the lesson and verse engraved in the minds of the children.</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800" dirty="0">
                <a:solidFill>
                  <a:srgbClr val="000000"/>
                </a:solidFill>
                <a:effectLst/>
                <a:latin typeface="Times New Roman" panose="02020603050405020304" pitchFamily="18" charset="0"/>
                <a:ea typeface="Calibri" panose="020F0502020204030204" pitchFamily="34" charset="0"/>
              </a:rPr>
              <a:t>“</a:t>
            </a:r>
            <a:r>
              <a:rPr lang="en-US" sz="1800" dirty="0">
                <a:solidFill>
                  <a:srgbClr val="000000"/>
                </a:solidFill>
                <a:effectLst/>
                <a:latin typeface="Times New Roman" panose="02020603050405020304" pitchFamily="18" charset="0"/>
                <a:ea typeface="Calibri" panose="020F0502020204030204" pitchFamily="34" charset="0"/>
              </a:rPr>
              <a:t>And if I go and prepare a place for you,</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E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 </a:t>
            </a:r>
            <a:r>
              <a:rPr lang="es-E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will</a:t>
            </a:r>
            <a:r>
              <a:rPr lang="es-E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come </a:t>
            </a:r>
            <a:r>
              <a:rPr lang="es-ES" sz="1800"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again</a:t>
            </a:r>
            <a:r>
              <a:rPr lang="es-E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endParaRPr lang="es-E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and receive you unto myself;</a:t>
            </a:r>
            <a:endParaRPr lang="es-E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705987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that where I am, there ye may be also</a:t>
            </a:r>
            <a:r>
              <a:rPr lang="es-ES_tradnl"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t>
            </a:r>
          </a:p>
          <a:p>
            <a:pPr>
              <a:lnSpc>
                <a:spcPct val="107000"/>
              </a:lnSpc>
              <a:spcAft>
                <a:spcPts val="800"/>
              </a:spcAft>
            </a:pPr>
            <a:r>
              <a:rPr lang="es-AR" sz="1800" b="1" u="sng" dirty="0">
                <a:solidFill>
                  <a:srgbClr val="336699"/>
                </a:solidFill>
                <a:effectLst/>
                <a:latin typeface="Times New Roman" panose="02020603050405020304" pitchFamily="18" charset="0"/>
                <a:ea typeface="Calibri" panose="020F0502020204030204" pitchFamily="34" charset="0"/>
                <a:cs typeface="Arial" panose="020B0604020202020204" pitchFamily="34" charset="0"/>
              </a:rPr>
              <a:t>John 14:3</a:t>
            </a:r>
            <a:endParaRPr lang="es-E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3641247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5. Moment of prayer</a:t>
            </a:r>
          </a:p>
          <a:p>
            <a:r>
              <a:rPr lang="en-US" dirty="0"/>
              <a:t>Each part of the program must be carried out continuously, without spaces of silence. Review the time of prayer in the instruction manual to know how to do it.  </a:t>
            </a:r>
          </a:p>
          <a:p>
            <a:r>
              <a:rPr lang="en-US" dirty="0"/>
              <a:t>Review what prayer is.  Thank God for the great rescue He has prepared for all his children.</a:t>
            </a:r>
          </a:p>
          <a:p>
            <a:r>
              <a:rPr lang="en-US" dirty="0"/>
              <a:t>We can perform the prayer in a large circle by holding all the children’s hands, and thanking God for the beautiful week we spent together.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6. Activities: </a:t>
            </a:r>
          </a:p>
          <a:p>
            <a:r>
              <a:rPr lang="en-US" dirty="0"/>
              <a:t>Activity 1</a:t>
            </a:r>
          </a:p>
          <a:p>
            <a:r>
              <a:rPr lang="en-US" dirty="0"/>
              <a:t>Make a list of all the people you want to go to heaven with. Then draw everyone waiting for Jesus.</a:t>
            </a:r>
          </a:p>
          <a:p>
            <a:endParaRPr lang="en-US" dirty="0"/>
          </a:p>
          <a:p>
            <a:r>
              <a:rPr lang="en-US" dirty="0"/>
              <a:t>Activity 2</a:t>
            </a:r>
          </a:p>
          <a:p>
            <a:r>
              <a:rPr lang="en-US" dirty="0"/>
              <a:t>Color the drawing.</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l" rtl="0"/>
            <a:r>
              <a:rPr lang="es-ES" sz="1800" b="1" i="0" u="none" strike="noStrike" baseline="0" dirty="0">
                <a:latin typeface="Cambria-Bold"/>
              </a:rPr>
              <a:t>WHEN CHRIST RETURNS  </a:t>
            </a:r>
            <a:endParaRPr lang="es-ES" sz="1800" b="0" i="0" u="none" strike="noStrike" baseline="30000" dirty="0">
              <a:solidFill>
                <a:srgbClr val="000000"/>
              </a:solidFill>
              <a:latin typeface="Gentium Basic" panose="02000503060000020004" pitchFamily="2"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39905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dirty="0">
                <a:ln w="6600">
                  <a:solidFill>
                    <a:schemeClr val="accent2"/>
                  </a:solidFill>
                  <a:prstDash val="solid"/>
                </a:ln>
                <a:solidFill>
                  <a:srgbClr val="FFFFFF"/>
                </a:solidFill>
                <a:effectLst>
                  <a:outerShdw dist="38100" dir="2700000" algn="tl" rotWithShape="0">
                    <a:schemeClr val="accent2"/>
                  </a:outerShdw>
                </a:effectLst>
              </a:rPr>
              <a:t>Program Development</a:t>
            </a:r>
          </a:p>
          <a:p>
            <a:r>
              <a:rPr lang="en-US" sz="1200" b="0" dirty="0">
                <a:ln w="6600">
                  <a:solidFill>
                    <a:schemeClr val="accent2"/>
                  </a:solidFill>
                  <a:prstDash val="solid"/>
                </a:ln>
                <a:solidFill>
                  <a:srgbClr val="FFFFFF"/>
                </a:solidFill>
                <a:effectLst>
                  <a:outerShdw dist="38100" dir="2700000" algn="tl" rotWithShape="0">
                    <a:schemeClr val="accent2"/>
                  </a:outerShdw>
                </a:effectLst>
              </a:rPr>
              <a:t>1. Welcome</a:t>
            </a:r>
          </a:p>
          <a:p>
            <a:r>
              <a:rPr lang="en-US" sz="1200" b="0" dirty="0">
                <a:ln w="6600">
                  <a:solidFill>
                    <a:schemeClr val="accent2"/>
                  </a:solidFill>
                  <a:prstDash val="solid"/>
                </a:ln>
                <a:solidFill>
                  <a:srgbClr val="FFFFFF"/>
                </a:solidFill>
                <a:effectLst>
                  <a:outerShdw dist="38100" dir="2700000" algn="tl" rotWithShape="0">
                    <a:schemeClr val="accent2"/>
                  </a:outerShdw>
                </a:effectLst>
              </a:rPr>
              <a:t>Welcome everyone in a friendly, cheerful, and fun way, greeting the children in a group and general form. Present yourself and the other teachers.</a:t>
            </a:r>
          </a:p>
          <a:p>
            <a:r>
              <a:rPr lang="en-US" sz="1200" b="0" dirty="0">
                <a:ln w="6600">
                  <a:solidFill>
                    <a:schemeClr val="accent2"/>
                  </a:solidFill>
                  <a:prstDash val="solid"/>
                </a:ln>
                <a:solidFill>
                  <a:srgbClr val="FFFFFF"/>
                </a:solidFill>
                <a:effectLst>
                  <a:outerShdw dist="38100" dir="2700000" algn="tl" rotWithShape="0">
                    <a:schemeClr val="accent2"/>
                  </a:outerShdw>
                </a:effectLst>
              </a:rPr>
              <a:t>Like in the last class, reward all the children who have attended the program during the week.</a:t>
            </a:r>
          </a:p>
          <a:p>
            <a:r>
              <a:rPr lang="en-US" sz="1200" b="0" dirty="0">
                <a:ln w="6600">
                  <a:solidFill>
                    <a:schemeClr val="accent2"/>
                  </a:solidFill>
                  <a:prstDash val="solid"/>
                </a:ln>
                <a:solidFill>
                  <a:srgbClr val="FFFFFF"/>
                </a:solidFill>
                <a:effectLst>
                  <a:outerShdw dist="38100" dir="2700000" algn="tl" rotWithShape="0">
                    <a:schemeClr val="accent2"/>
                  </a:outerShdw>
                </a:effectLst>
              </a:rPr>
              <a:t>Encourage the children to continue attending weekly Bible studies or invite them to church.</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When Christ returns</a:t>
            </a:r>
          </a:p>
          <a:p>
            <a:pPr algn="l"/>
            <a:r>
              <a:rPr lang="en-US" sz="1800" b="0" i="0" u="none" strike="noStrike" baseline="0" dirty="0">
                <a:latin typeface="MinionPro-Regular" panose="02040503050306020203" pitchFamily="18" charset="0"/>
              </a:rPr>
              <a:t>He’ll rescue us from all dangers</a:t>
            </a:r>
            <a:endParaRPr lang="es-ES" sz="1800" b="0" i="0" u="none" strike="noStrike" baseline="0" dirty="0">
              <a:latin typeface="MinionPro-Regular" panose="02040503050306020203" pitchFamily="18"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3646811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The pain and the tears will be gone</a:t>
            </a:r>
          </a:p>
          <a:p>
            <a:pPr algn="l"/>
            <a:r>
              <a:rPr lang="en-US" sz="1800" b="0" i="0" u="none" strike="noStrike" baseline="0" dirty="0">
                <a:latin typeface="MinionPro-Regular" panose="02040503050306020203" pitchFamily="18" charset="0"/>
              </a:rPr>
              <a:t>Everything’ll be so beautiful.  </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4061667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When Christ returns</a:t>
            </a:r>
          </a:p>
          <a:p>
            <a:pPr algn="l"/>
            <a:r>
              <a:rPr lang="en-US" sz="1800" b="0" i="0" u="none" strike="noStrike" baseline="0" dirty="0">
                <a:latin typeface="MinionPro-Regular" panose="02040503050306020203" pitchFamily="18" charset="0"/>
              </a:rPr>
              <a:t>All will be reunited</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2540689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Children him will see</a:t>
            </a:r>
          </a:p>
          <a:p>
            <a:pPr algn="l"/>
            <a:r>
              <a:rPr lang="en-US" sz="1800" b="0" i="0" u="none" strike="noStrike" baseline="0" dirty="0">
                <a:latin typeface="MinionPro-Regular" panose="02040503050306020203" pitchFamily="18" charset="0"/>
              </a:rPr>
              <a:t>They’ll spread their wings and fly with him forever</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1002572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The Children will rejoice</a:t>
            </a:r>
          </a:p>
          <a:p>
            <a:pPr algn="l"/>
            <a:r>
              <a:rPr lang="en-US" sz="1800" b="0" i="1" u="none" strike="noStrike" baseline="0" dirty="0">
                <a:latin typeface="MinionPro-It" panose="02040503050306090203" pitchFamily="18" charset="0"/>
              </a:rPr>
              <a:t>Meeting with God face to face</a:t>
            </a:r>
          </a:p>
          <a:p>
            <a:pPr algn="l"/>
            <a:r>
              <a:rPr lang="en-US" sz="1800" b="0" i="1" u="none" strike="noStrike" baseline="0" dirty="0">
                <a:latin typeface="MinionPro-It" panose="02040503050306090203" pitchFamily="18" charset="0"/>
              </a:rPr>
              <a:t>Laughing having fun</a:t>
            </a:r>
          </a:p>
          <a:p>
            <a:pPr algn="l"/>
            <a:r>
              <a:rPr lang="en-US" sz="1800" b="0" i="1" u="none" strike="noStrike" baseline="0" dirty="0">
                <a:latin typeface="MinionPro-It" panose="02040503050306090203" pitchFamily="18" charset="0"/>
              </a:rPr>
              <a:t>As they play’ with father Abraham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1763623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Living so pleasantly </a:t>
            </a:r>
          </a:p>
          <a:p>
            <a:pPr algn="l"/>
            <a:r>
              <a:rPr lang="en-US" sz="1800" b="0" i="1" u="none" strike="noStrike" baseline="0" dirty="0">
                <a:latin typeface="MinionPro-It" panose="02040503050306090203" pitchFamily="18" charset="0"/>
              </a:rPr>
              <a:t>From all fears they’ll be free</a:t>
            </a:r>
          </a:p>
          <a:p>
            <a:pPr algn="l"/>
            <a:r>
              <a:rPr lang="en-US" sz="1800" b="0" i="1" u="none" strike="noStrike" baseline="0" dirty="0">
                <a:latin typeface="MinionPro-It" panose="02040503050306090203" pitchFamily="18" charset="0"/>
              </a:rPr>
              <a:t>All the children of God</a:t>
            </a:r>
          </a:p>
          <a:p>
            <a:pPr algn="l"/>
            <a:r>
              <a:rPr lang="en-US" sz="1800" b="0" i="1" u="none" strike="noStrike" baseline="0" dirty="0">
                <a:latin typeface="MinionPro-It" panose="02040503050306090203" pitchFamily="18" charset="0"/>
              </a:rPr>
              <a:t>Grateful for his love. </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4188848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1" u="none" strike="noStrike" baseline="0" dirty="0" err="1">
                <a:latin typeface="MinionPro-It" panose="02040503050306090203" pitchFamily="18" charset="0"/>
              </a:rPr>
              <a:t>Paparaparapara</a:t>
            </a:r>
            <a:r>
              <a:rPr lang="es-ES" sz="1800" b="0" i="1" u="none" strike="noStrike" baseline="0" dirty="0">
                <a:latin typeface="MinionPro-It" panose="02040503050306090203" pitchFamily="18" charset="0"/>
              </a:rPr>
              <a:t>, </a:t>
            </a:r>
            <a:r>
              <a:rPr lang="es-ES" sz="1800" b="0" i="1" u="none" strike="noStrike" baseline="0" dirty="0" err="1">
                <a:latin typeface="MinionPro-It" panose="02040503050306090203" pitchFamily="18" charset="0"/>
              </a:rPr>
              <a:t>paraparapararapa</a:t>
            </a:r>
            <a:r>
              <a:rPr lang="es-ES" sz="1800" b="0" i="1" u="none" strike="noStrike" baseline="0" dirty="0">
                <a:latin typeface="MinionPro-It" panose="02040503050306090203" pitchFamily="18" charset="0"/>
              </a:rPr>
              <a:t>…..</a:t>
            </a:r>
          </a:p>
          <a:p>
            <a:pPr algn="l"/>
            <a:r>
              <a:rPr lang="en-US" sz="1800" b="0" i="1" u="none" strike="noStrike" baseline="0" dirty="0">
                <a:latin typeface="MinionPro-It" panose="02040503050306090203" pitchFamily="18" charset="0"/>
              </a:rPr>
              <a:t>And they’ll hear the words </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222679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Of the wise king Solomon </a:t>
            </a:r>
          </a:p>
          <a:p>
            <a:pPr algn="l"/>
            <a:r>
              <a:rPr lang="en-US" sz="1800" b="0" i="0" u="none" strike="noStrike" baseline="0" dirty="0">
                <a:latin typeface="MinionPro-Regular" panose="02040503050306020203" pitchFamily="18" charset="0"/>
              </a:rPr>
              <a:t>Others will be there too</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2256815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Daniel, Joseph, and Ruth </a:t>
            </a:r>
          </a:p>
          <a:p>
            <a:pPr algn="l"/>
            <a:r>
              <a:rPr lang="en-US" sz="1800" b="0" i="0" u="none" strike="noStrike" baseline="0" dirty="0">
                <a:latin typeface="MinionPro-Regular" panose="02040503050306020203" pitchFamily="18" charset="0"/>
              </a:rPr>
              <a:t>Moses, Enoch they’ll see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185031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And reigning the worlds</a:t>
            </a:r>
          </a:p>
          <a:p>
            <a:pPr algn="l"/>
            <a:r>
              <a:rPr lang="en-US" sz="1800" b="0" i="0" u="none" strike="noStrike" baseline="0" dirty="0">
                <a:latin typeface="MinionPro-Regular" panose="02040503050306020203" pitchFamily="18" charset="0"/>
              </a:rPr>
              <a:t>The children with Christ they will be.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312168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2. Musical Moment</a:t>
            </a:r>
          </a:p>
          <a:p>
            <a:r>
              <a:rPr lang="en-US" dirty="0"/>
              <a:t>Start the program with cheerful songs, like every other day.</a:t>
            </a:r>
          </a:p>
          <a:p>
            <a:r>
              <a:rPr lang="en-US" dirty="0"/>
              <a:t>You can let the children pick their favorite song from the series. </a:t>
            </a:r>
          </a:p>
          <a:p>
            <a:r>
              <a:rPr lang="en-US" dirty="0"/>
              <a:t>Teach them the theme song and the song of the day.</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1949893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Until next time!!</a:t>
            </a:r>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baseline="0" dirty="0">
                <a:latin typeface="MinionPro-Regular" panose="02040503050306020203" pitchFamily="18" charset="0"/>
              </a:rPr>
              <a:t>S.O.S I am so lost</a:t>
            </a:r>
          </a:p>
          <a:p>
            <a:r>
              <a:rPr lang="en-US" sz="1200" b="0" i="0" u="none" strike="noStrike" baseline="0" dirty="0">
                <a:latin typeface="MinionPro-Regular" panose="02040503050306020203" pitchFamily="18" charset="0"/>
              </a:rPr>
              <a:t>S.O.S come Lord save our souls</a:t>
            </a:r>
          </a:p>
          <a:p>
            <a:r>
              <a:rPr lang="en-US" sz="1200" b="0" i="0" u="none" strike="noStrike" baseline="0" dirty="0">
                <a:latin typeface="MinionPro-Regular" panose="02040503050306020203" pitchFamily="18" charset="0"/>
              </a:rPr>
              <a:t>S.O.S I am so lost</a:t>
            </a:r>
          </a:p>
          <a:p>
            <a:r>
              <a:rPr lang="en-US" sz="1200" b="0" i="0" u="none" strike="noStrike" baseline="0" dirty="0">
                <a:latin typeface="MinionPro-Regular" panose="02040503050306020203" pitchFamily="18" charset="0"/>
              </a:rPr>
              <a:t>S.O.S come Lord save our souls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365876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Now a long </a:t>
            </a:r>
            <a:r>
              <a:rPr lang="en-US" sz="1800" b="0" i="0" u="none" strike="noStrike" baseline="0" dirty="0" err="1">
                <a:latin typeface="MinionPro-Regular" panose="02040503050306020203" pitchFamily="18" charset="0"/>
              </a:rPr>
              <a:t>long</a:t>
            </a:r>
            <a:r>
              <a:rPr lang="en-US" sz="1800" b="0" i="0" u="none" strike="noStrike" baseline="0" dirty="0">
                <a:latin typeface="MinionPro-Regular" panose="02040503050306020203" pitchFamily="18" charset="0"/>
              </a:rPr>
              <a:t> time ago </a:t>
            </a:r>
          </a:p>
          <a:p>
            <a:pPr algn="l"/>
            <a:r>
              <a:rPr lang="en-US" sz="1800" b="0" i="0" u="none" strike="noStrike" baseline="0" dirty="0">
                <a:latin typeface="MinionPro-Regular" panose="02040503050306020203" pitchFamily="18" charset="0"/>
              </a:rPr>
              <a:t>he came to earth</a:t>
            </a:r>
          </a:p>
          <a:p>
            <a:pPr algn="l"/>
            <a:r>
              <a:rPr lang="en-US" sz="1800" b="0" i="0" u="none" strike="noStrike" baseline="0" dirty="0">
                <a:latin typeface="MinionPro-Regular" panose="02040503050306020203" pitchFamily="18" charset="0"/>
              </a:rPr>
              <a:t>To deliver us</a:t>
            </a:r>
          </a:p>
          <a:p>
            <a:pPr algn="l"/>
            <a:r>
              <a:rPr lang="en-US" sz="1800" b="0" i="0" u="none" strike="noStrike" baseline="0" dirty="0">
                <a:latin typeface="MinionPro-Regular" panose="02040503050306020203" pitchFamily="18" charset="0"/>
              </a:rPr>
              <a:t>He died for you and me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73017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Such a sinner I</a:t>
            </a:r>
          </a:p>
          <a:p>
            <a:pPr algn="l"/>
            <a:r>
              <a:rPr lang="en-US" sz="1800" b="0" i="0" u="none" strike="noStrike" baseline="0" dirty="0">
                <a:latin typeface="MinionPro-Regular" panose="02040503050306020203" pitchFamily="18" charset="0"/>
              </a:rPr>
              <a:t>So undeserving too</a:t>
            </a:r>
          </a:p>
          <a:p>
            <a:pPr algn="l"/>
            <a:r>
              <a:rPr lang="en-US" sz="1800" b="0" i="0" u="none" strike="noStrike" baseline="0" dirty="0">
                <a:latin typeface="MinionPro-Regular" panose="02040503050306020203" pitchFamily="18" charset="0"/>
              </a:rPr>
              <a:t>Yet he gave his life</a:t>
            </a:r>
          </a:p>
          <a:p>
            <a:pPr algn="l"/>
            <a:r>
              <a:rPr lang="en-US" sz="1800" b="0" i="0" u="none" strike="noStrike" baseline="0" dirty="0">
                <a:latin typeface="MinionPro-Regular" panose="02040503050306020203" pitchFamily="18" charset="0"/>
              </a:rPr>
              <a:t>To rescue me and you</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72994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S.O.S I am now free</a:t>
            </a:r>
          </a:p>
          <a:p>
            <a:pPr algn="l"/>
            <a:r>
              <a:rPr lang="en-US" sz="1800" b="0" i="0" u="none" strike="noStrike" baseline="0" dirty="0">
                <a:latin typeface="MinionPro-Regular" panose="02040503050306020203" pitchFamily="18" charset="0"/>
              </a:rPr>
              <a:t>S.O.S the Lord has rescued me</a:t>
            </a:r>
          </a:p>
          <a:p>
            <a:pPr algn="l"/>
            <a:r>
              <a:rPr lang="en-US" sz="1800" b="0" i="0" u="none" strike="noStrike" baseline="0" dirty="0">
                <a:latin typeface="MinionPro-Regular" panose="02040503050306020203" pitchFamily="18" charset="0"/>
              </a:rPr>
              <a:t>S.O.S I am now free</a:t>
            </a:r>
          </a:p>
          <a:p>
            <a:pPr algn="l"/>
            <a:r>
              <a:rPr lang="en-US" sz="1800" b="0" i="0" u="none" strike="noStrike" baseline="0" dirty="0">
                <a:latin typeface="MinionPro-Regular" panose="02040503050306020203" pitchFamily="18" charset="0"/>
              </a:rPr>
              <a:t>S.O.S The Lord has rescued me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385773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	Lesson </a:t>
            </a:r>
          </a:p>
          <a:p>
            <a:r>
              <a:rPr lang="en-US" dirty="0"/>
              <a:t>Today is our last day but today’s story is beautiful. Are you ready to start? You’ve learned a lot, right? </a:t>
            </a:r>
          </a:p>
          <a:p>
            <a:r>
              <a:rPr lang="en-US" dirty="0"/>
              <a:t>Do you remember everything we studied? </a:t>
            </a:r>
          </a:p>
          <a:p>
            <a:r>
              <a:rPr lang="en-US" dirty="0"/>
              <a:t>Let’s see: </a:t>
            </a:r>
          </a:p>
          <a:p>
            <a:pPr marL="171450" indent="-171450">
              <a:buFont typeface="Arial" panose="020B0604020202020204" pitchFamily="34" charset="0"/>
              <a:buChar char="•"/>
            </a:pPr>
            <a:r>
              <a:rPr lang="en-US" dirty="0"/>
              <a:t>We have studied that God gave us the world because he loves us and that man did not listen to God and turned away from him and now we are all sinners. </a:t>
            </a:r>
          </a:p>
          <a:p>
            <a:pPr marL="171450" indent="-171450">
              <a:buFont typeface="Arial" panose="020B0604020202020204" pitchFamily="34" charset="0"/>
              <a:buChar char="•"/>
            </a:pPr>
            <a:r>
              <a:rPr lang="en-US" dirty="0"/>
              <a:t>We also studied that God devised a great rescue plan for man? </a:t>
            </a:r>
          </a:p>
          <a:p>
            <a:pPr marL="171450" indent="-171450">
              <a:buFont typeface="Arial" panose="020B0604020202020204" pitchFamily="34" charset="0"/>
              <a:buChar char="•"/>
            </a:pPr>
            <a:r>
              <a:rPr lang="en-US" dirty="0"/>
              <a:t>That he came to save us, that he died for our sins. </a:t>
            </a:r>
          </a:p>
          <a:p>
            <a:pPr marL="171450" indent="-171450">
              <a:buFont typeface="Arial" panose="020B0604020202020204" pitchFamily="34" charset="0"/>
              <a:buChar char="•"/>
            </a:pPr>
            <a:r>
              <a:rPr lang="en-US" dirty="0"/>
              <a:t>We learned that he can live in our hearts and be our life preserver. </a:t>
            </a:r>
          </a:p>
          <a:p>
            <a:pPr marL="171450" indent="-171450">
              <a:buFont typeface="Arial" panose="020B0604020202020204" pitchFamily="34" charset="0"/>
              <a:buChar char="•"/>
            </a:pPr>
            <a:r>
              <a:rPr lang="en-US" dirty="0"/>
              <a:t>That though storms come he will always be our help. </a:t>
            </a:r>
          </a:p>
          <a:p>
            <a:pPr marL="171450" indent="-171450">
              <a:buFont typeface="Arial" panose="020B0604020202020204" pitchFamily="34" charset="0"/>
              <a:buChar char="•"/>
            </a:pPr>
            <a:r>
              <a:rPr lang="en-US" dirty="0"/>
              <a:t>We learned that we must rescue others by telling what we have learned from the Bible.  </a:t>
            </a:r>
          </a:p>
          <a:p>
            <a:pPr marL="171450" indent="-171450">
              <a:buFont typeface="Arial" panose="020B0604020202020204" pitchFamily="34" charset="0"/>
              <a:buChar char="•"/>
            </a:pPr>
            <a:r>
              <a:rPr lang="en-US" dirty="0"/>
              <a:t>And today we will talk about a great rescue, the ultimate super rescue. </a:t>
            </a:r>
          </a:p>
          <a:p>
            <a:r>
              <a:rPr lang="en-US" dirty="0"/>
              <a:t>Let’s listen to the story.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3874012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E0E8E6-B6EB-498A-BC29-48D81AAAA5B6}"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9330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313170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359530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196719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00194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771260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5275936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029806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263775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8473783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22364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95201205"/>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83398793"/>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0909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9504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90413652"/>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8/18/2022</a:t>
            </a:fld>
            <a:endParaRPr lang="en-US" dirty="0"/>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9530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bg2">
                <a:tint val="90000"/>
                <a:lumMod val="120000"/>
              </a:schemeClr>
            </a:gs>
            <a:gs pos="24000">
              <a:srgbClr val="F7FAFB"/>
            </a:gs>
            <a:gs pos="5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1EAF71F-1A43-41B7-B605-0710A83174B7}" type="datetimeFigureOut">
              <a:rPr lang="en-US" smtClean="0"/>
              <a:t>8/18/2022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1291782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 id="2147484641" r:id="rId12"/>
    <p:sldLayoutId id="2147484642" r:id="rId13"/>
    <p:sldLayoutId id="2147484643" r:id="rId14"/>
    <p:sldLayoutId id="2147484644" r:id="rId15"/>
    <p:sldLayoutId id="2147484645" r:id="rId16"/>
    <p:sldLayoutId id="2147484646"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9.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5CAA7F5-CEE2-CAB6-16B9-B9072B0A105D}"/>
              </a:ext>
            </a:extLst>
          </p:cNvPr>
          <p:cNvPicPr>
            <a:picLocks noChangeAspect="1"/>
          </p:cNvPicPr>
          <p:nvPr/>
        </p:nvPicPr>
        <p:blipFill>
          <a:blip r:embed="rId2"/>
          <a:srcRect/>
          <a:stretch/>
        </p:blipFill>
        <p:spPr>
          <a:xfrm>
            <a:off x="9221175" y="209550"/>
            <a:ext cx="2671493" cy="1162050"/>
          </a:xfrm>
          <a:prstGeom prst="rect">
            <a:avLst/>
          </a:prstGeom>
        </p:spPr>
      </p:pic>
      <p:pic>
        <p:nvPicPr>
          <p:cNvPr id="6" name="Imagen 5">
            <a:extLst>
              <a:ext uri="{FF2B5EF4-FFF2-40B4-BE49-F238E27FC236}">
                <a16:creationId xmlns:a16="http://schemas.microsoft.com/office/drawing/2014/main" id="{7A35C662-A92A-EB34-7D99-C557D61A74F8}"/>
              </a:ext>
            </a:extLst>
          </p:cNvPr>
          <p:cNvPicPr>
            <a:picLocks noChangeAspect="1"/>
          </p:cNvPicPr>
          <p:nvPr/>
        </p:nvPicPr>
        <p:blipFill>
          <a:blip r:embed="rId3"/>
          <a:stretch>
            <a:fillRect/>
          </a:stretch>
        </p:blipFill>
        <p:spPr>
          <a:xfrm>
            <a:off x="4012892" y="3140314"/>
            <a:ext cx="4166217" cy="958373"/>
          </a:xfrm>
          <a:prstGeom prst="rect">
            <a:avLst/>
          </a:prstGeom>
        </p:spPr>
      </p:pic>
    </p:spTree>
    <p:extLst>
      <p:ext uri="{BB962C8B-B14F-4D97-AF65-F5344CB8AC3E}">
        <p14:creationId xmlns:p14="http://schemas.microsoft.com/office/powerpoint/2010/main" val="1007416627"/>
      </p:ext>
    </p:extLst>
  </p:cSld>
  <p:clrMapOvr>
    <a:masterClrMapping/>
  </p:clrMapOvr>
  <p:transition spd="slow" advClick="0" advTm="5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2" y="334432"/>
            <a:ext cx="9601196" cy="1303867"/>
          </a:xfrm>
        </p:spPr>
        <p:txBody>
          <a:bodyPr/>
          <a:lstStyle/>
          <a:p>
            <a:r>
              <a:rPr lang="es-ES" dirty="0">
                <a:ln w="0"/>
                <a:solidFill>
                  <a:schemeClr val="accent1"/>
                </a:solidFill>
                <a:effectLst>
                  <a:outerShdw blurRad="38100" dist="25400" dir="5400000" algn="ctr" rotWithShape="0">
                    <a:srgbClr val="6E747A">
                      <a:alpha val="43000"/>
                    </a:srgbClr>
                  </a:outerShdw>
                </a:effectLst>
              </a:rPr>
              <a:t>BIBLICAL LESSON</a:t>
            </a:r>
          </a:p>
        </p:txBody>
      </p:sp>
      <p:pic>
        <p:nvPicPr>
          <p:cNvPr id="3" name="Imagen 2">
            <a:extLst>
              <a:ext uri="{FF2B5EF4-FFF2-40B4-BE49-F238E27FC236}">
                <a16:creationId xmlns:a16="http://schemas.microsoft.com/office/drawing/2014/main" id="{B62A477D-7C27-C8D6-068B-7B76AB138CFF}"/>
              </a:ext>
            </a:extLst>
          </p:cNvPr>
          <p:cNvPicPr>
            <a:picLocks noChangeAspect="1"/>
          </p:cNvPicPr>
          <p:nvPr/>
        </p:nvPicPr>
        <p:blipFill>
          <a:blip r:embed="rId3"/>
          <a:srcRect/>
          <a:stretch/>
        </p:blipFill>
        <p:spPr>
          <a:xfrm>
            <a:off x="1006771" y="986365"/>
            <a:ext cx="10904947" cy="474345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7 - Jesús Sube al Cielo (LSM) - YouTube">
            <a:extLst>
              <a:ext uri="{FF2B5EF4-FFF2-40B4-BE49-F238E27FC236}">
                <a16:creationId xmlns:a16="http://schemas.microsoft.com/office/drawing/2014/main" id="{25FD53DA-41A7-7CB4-20E6-7FDC34547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965ECF6-79C7-AEB3-467F-F51F77F32841}"/>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牛顿破译“圣经密码”，预言世界末日在2060年，可信度有多大？ - 头条汇">
            <a:extLst>
              <a:ext uri="{FF2B5EF4-FFF2-40B4-BE49-F238E27FC236}">
                <a16:creationId xmlns:a16="http://schemas.microsoft.com/office/drawing/2014/main" id="{1D2CD008-296F-A196-E751-7B6C61AF0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2D5552D8-6AE8-E01A-B7D7-50D5BE91CFDA}"/>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ambar Kerajaan Allah">
            <a:extLst>
              <a:ext uri="{FF2B5EF4-FFF2-40B4-BE49-F238E27FC236}">
                <a16:creationId xmlns:a16="http://schemas.microsoft.com/office/drawing/2014/main" id="{5DEB45B3-2906-DC64-3357-A12BD9093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6813"/>
            <a:ext cx="10675799" cy="60051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8391D4A-04EF-7A20-A2C0-DC2831B2BCAD}"/>
              </a:ext>
            </a:extLst>
          </p:cNvPr>
          <p:cNvSpPr txBox="1"/>
          <p:nvPr/>
        </p:nvSpPr>
        <p:spPr>
          <a:xfrm>
            <a:off x="6362700" y="252037"/>
            <a:ext cx="5438198" cy="5755422"/>
          </a:xfrm>
          <a:prstGeom prst="rect">
            <a:avLst/>
          </a:prstGeom>
          <a:noFill/>
        </p:spPr>
        <p:txBody>
          <a:bodyPr wrap="square">
            <a:spAutoFit/>
          </a:bodyPr>
          <a:lstStyle/>
          <a:p>
            <a:pPr algn="r"/>
            <a: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For, behold, I create new heavens and a new earth: and the former shall not be remembered, nor come into mind</a:t>
            </a:r>
            <a: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32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Isaiah</a:t>
            </a:r>
            <a:r>
              <a:rPr lang="es-ES" sz="32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65:17. </a:t>
            </a:r>
            <a:endPar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E7FFA2EA-8569-05EE-B1F2-232A3191F63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33387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vida en un paraíso restaurado">
            <a:extLst>
              <a:ext uri="{FF2B5EF4-FFF2-40B4-BE49-F238E27FC236}">
                <a16:creationId xmlns:a16="http://schemas.microsoft.com/office/drawing/2014/main" id="{CDD06F85-1186-A2BF-D606-5E21EBDB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786950"/>
            <a:ext cx="5715000"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47D506C-4789-95BB-D380-CE9799C181B2}"/>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B42E3A7-384E-2567-FBA6-6E3348503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88"/>
            <a:ext cx="12192000" cy="6143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312B6266-705C-CD17-A3FA-4E7484890642}"/>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uerra Rusia - Ucrania, en directo | Zelenski ordena la evacuación  obligatoria de la región de Donetsk">
            <a:extLst>
              <a:ext uri="{FF2B5EF4-FFF2-40B4-BE49-F238E27FC236}">
                <a16:creationId xmlns:a16="http://schemas.microsoft.com/office/drawing/2014/main" id="{954A3976-00BF-38C1-0867-ECEB23783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937"/>
          <a:stretch/>
        </p:blipFill>
        <p:spPr bwMode="auto">
          <a:xfrm>
            <a:off x="1028700" y="-19049"/>
            <a:ext cx="11163300" cy="68579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514349" y="290823"/>
            <a:ext cx="4229101" cy="3908762"/>
          </a:xfrm>
          <a:prstGeom prst="rect">
            <a:avLst/>
          </a:prstGeom>
          <a:noFill/>
        </p:spPr>
        <p:txBody>
          <a:bodyPr wrap="square">
            <a:spAutoFit/>
          </a:bodyPr>
          <a:lstStyle/>
          <a:p>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For yet a little while, and he that shall come will come, and will not tarry</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Hebrews 10:37</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7F9694E0-95EE-D03F-736A-D717E466EE54}"/>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389380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116B8DF-8D51-9E47-5FFD-0910BB390020}"/>
              </a:ext>
            </a:extLst>
          </p:cNvPr>
          <p:cNvPicPr>
            <a:picLocks noChangeAspect="1"/>
          </p:cNvPicPr>
          <p:nvPr/>
        </p:nvPicPr>
        <p:blipFill>
          <a:blip r:embed="rId3"/>
          <a:stretch>
            <a:fillRect/>
          </a:stretch>
        </p:blipFill>
        <p:spPr>
          <a:xfrm>
            <a:off x="187090" y="1813173"/>
            <a:ext cx="11038573" cy="5314868"/>
          </a:xfrm>
          <a:prstGeom prst="rect">
            <a:avLst/>
          </a:prstGeom>
          <a:effectLst>
            <a:softEdge rad="635000"/>
          </a:effectLst>
        </p:spPr>
      </p:pic>
      <p:sp>
        <p:nvSpPr>
          <p:cNvPr id="4" name="CuadroTexto 3">
            <a:extLst>
              <a:ext uri="{FF2B5EF4-FFF2-40B4-BE49-F238E27FC236}">
                <a16:creationId xmlns:a16="http://schemas.microsoft.com/office/drawing/2014/main" id="{ACD9B3EC-2D21-12E0-98DF-29C39A808BCE}"/>
              </a:ext>
            </a:extLst>
          </p:cNvPr>
          <p:cNvSpPr txBox="1"/>
          <p:nvPr/>
        </p:nvSpPr>
        <p:spPr>
          <a:xfrm>
            <a:off x="633864" y="197346"/>
            <a:ext cx="11201400" cy="3231654"/>
          </a:xfrm>
          <a:prstGeom prst="rect">
            <a:avLst/>
          </a:prstGeom>
          <a:noFill/>
        </p:spPr>
        <p:txBody>
          <a:bodyPr wrap="square">
            <a:spAutoFit/>
          </a:bodyPr>
          <a:lstStyle/>
          <a:p>
            <a:pPr algn="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Behold, he cometh with clouds; and every eye shall see him, and they also which pierced him: and all kindreds of the earth shall wail because of him. Even so, Amen</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Apocalipsis 1:7 </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1E074A68-8F9E-3990-0CC3-BF56219159B0}"/>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2484542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76,161 Relámpago Fotos - Libres de Derechos y Gratuitas de Dreamstime">
            <a:extLst>
              <a:ext uri="{FF2B5EF4-FFF2-40B4-BE49-F238E27FC236}">
                <a16:creationId xmlns:a16="http://schemas.microsoft.com/office/drawing/2014/main" id="{1E7437A7-8E8D-7EE9-16CC-82DB006A3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3112"/>
            <a:ext cx="12192000" cy="53117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7258050" y="233673"/>
            <a:ext cx="4572000" cy="5940088"/>
          </a:xfrm>
          <a:prstGeom prst="rect">
            <a:avLst/>
          </a:prstGeom>
          <a:noFill/>
        </p:spPr>
        <p:txBody>
          <a:bodyPr wrap="square">
            <a:spAutoFit/>
          </a:bodyPr>
          <a:lstStyle/>
          <a:p>
            <a:pPr algn="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For as the lightning cometh out of the east, and shineth even unto the west; so shall also the coming of the Son of man be</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Matthew 24:27</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83AEF1AC-1972-D5D5-FE8D-1301A911AB50}"/>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082227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apus, Trist, Tawel a Swnllyd CC1 - YouTube">
            <a:extLst>
              <a:ext uri="{FF2B5EF4-FFF2-40B4-BE49-F238E27FC236}">
                <a16:creationId xmlns:a16="http://schemas.microsoft.com/office/drawing/2014/main" id="{3BCA3EDF-C662-5F77-2347-549886835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9050"/>
            <a:ext cx="12192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476251" y="129612"/>
            <a:ext cx="6229350" cy="6617196"/>
          </a:xfrm>
          <a:prstGeom prst="rect">
            <a:avLst/>
          </a:prstGeom>
          <a:noFill/>
        </p:spPr>
        <p:txBody>
          <a:bodyPr wrap="square">
            <a:spAutoFit/>
          </a:bodyPr>
          <a:lstStyle/>
          <a:p>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And God shall wipe away all tears from their eyes; and there shall be no more death, neither sorrow, nor crying, neither shall there be any more pain: for the former things are passed away</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Revelation</a:t>
            </a: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21:4 </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8D2BEA2F-28D6-370D-972D-FDDD7B7CF34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27053856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B4E0C390-38F5-70DD-5A47-34D1AF4BB6A5}"/>
              </a:ext>
            </a:extLst>
          </p:cNvPr>
          <p:cNvSpPr/>
          <p:nvPr/>
        </p:nvSpPr>
        <p:spPr>
          <a:xfrm>
            <a:off x="224644" y="5200650"/>
            <a:ext cx="2099940" cy="1619705"/>
          </a:xfrm>
          <a:prstGeom prst="roundRect">
            <a:avLst/>
          </a:prstGeom>
          <a:solidFill>
            <a:schemeClr val="bg1"/>
          </a:solidFill>
          <a:ln>
            <a:noFill/>
          </a:ln>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3"/>
          <a:srcRect/>
          <a:stretch/>
        </p:blipFill>
        <p:spPr>
          <a:xfrm>
            <a:off x="10688813" y="5494857"/>
            <a:ext cx="1176439" cy="11764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9" name="Imagen 8">
            <a:extLst>
              <a:ext uri="{FF2B5EF4-FFF2-40B4-BE49-F238E27FC236}">
                <a16:creationId xmlns:a16="http://schemas.microsoft.com/office/drawing/2014/main" id="{53D48E04-04BD-3F87-1FF4-875EF42BCABF}"/>
              </a:ext>
            </a:extLst>
          </p:cNvPr>
          <p:cNvPicPr>
            <a:picLocks noChangeAspect="1"/>
          </p:cNvPicPr>
          <p:nvPr/>
        </p:nvPicPr>
        <p:blipFill rotWithShape="1">
          <a:blip r:embed="rId5"/>
          <a:srcRect b="18108"/>
          <a:stretch/>
        </p:blipFill>
        <p:spPr>
          <a:xfrm>
            <a:off x="2823118" y="0"/>
            <a:ext cx="6545764" cy="6858000"/>
          </a:xfrm>
          <a:prstGeom prst="rect">
            <a:avLst/>
          </a:prstGeom>
          <a:effectLst>
            <a:softEdge rad="317500"/>
          </a:effectLst>
        </p:spPr>
      </p:pic>
    </p:spTree>
    <p:extLst>
      <p:ext uri="{BB962C8B-B14F-4D97-AF65-F5344CB8AC3E}">
        <p14:creationId xmlns:p14="http://schemas.microsoft.com/office/powerpoint/2010/main" val="158356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25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Social Skills Groups for Kids - Wellview Counseling LLC | Roswell, GA 30076">
            <a:extLst>
              <a:ext uri="{FF2B5EF4-FFF2-40B4-BE49-F238E27FC236}">
                <a16:creationId xmlns:a16="http://schemas.microsoft.com/office/drawing/2014/main" id="{44A8BBD7-4940-7CEB-C517-31D3B0AAE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0"/>
            <a:ext cx="1027271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0B7BD877-CE06-6AE8-DF9C-0D9DC6FD821B}"/>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EPTIEMBRE, MES DE LA BIBLIA: 5 consejos prácticos para una buena oración |  Cristovisión">
            <a:extLst>
              <a:ext uri="{FF2B5EF4-FFF2-40B4-BE49-F238E27FC236}">
                <a16:creationId xmlns:a16="http://schemas.microsoft.com/office/drawing/2014/main" id="{41C06368-1B91-B372-79E3-B3E71246A3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11"/>
          <a:stretch/>
        </p:blipFill>
        <p:spPr bwMode="auto">
          <a:xfrm>
            <a:off x="5600700" y="1047749"/>
            <a:ext cx="6591300" cy="4762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1466851" y="335845"/>
            <a:ext cx="5314949" cy="5509200"/>
          </a:xfrm>
          <a:prstGeom prst="rect">
            <a:avLst/>
          </a:prstGeom>
          <a:noFill/>
        </p:spPr>
        <p:txBody>
          <a:bodyPr wrap="square">
            <a:spAutoFit/>
          </a:bodyPr>
          <a:lstStyle/>
          <a:p>
            <a:pPr marL="742950" indent="-742950">
              <a:buFont typeface="+mj-lt"/>
              <a:buAutoNum type="arabicPeriod"/>
            </a:pP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Obey God’s word. </a:t>
            </a:r>
          </a:p>
          <a:p>
            <a:pPr marL="742950" indent="-742950">
              <a:buFont typeface="+mj-lt"/>
              <a:buAutoNum type="arabicPeriod"/>
            </a:pP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Read the Bible every day. </a:t>
            </a:r>
          </a:p>
          <a:p>
            <a:pPr marL="742950" indent="-742950">
              <a:buFont typeface="+mj-lt"/>
              <a:buAutoNum type="arabicPeriod"/>
            </a:pP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Talk to God through prayer </a:t>
            </a:r>
          </a:p>
          <a:p>
            <a:pPr marL="742950" indent="-742950">
              <a:buFont typeface="+mj-lt"/>
              <a:buAutoNum type="arabicPeriod"/>
            </a:pP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Go and listen to more of the Bible. </a:t>
            </a:r>
          </a:p>
        </p:txBody>
      </p:sp>
      <p:pic>
        <p:nvPicPr>
          <p:cNvPr id="2" name="Imagen 1">
            <a:extLst>
              <a:ext uri="{FF2B5EF4-FFF2-40B4-BE49-F238E27FC236}">
                <a16:creationId xmlns:a16="http://schemas.microsoft.com/office/drawing/2014/main" id="{5267AE34-E771-3F5E-E853-1228379D3A79}"/>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ey Date Resources – Children's Ministries">
            <a:extLst>
              <a:ext uri="{FF2B5EF4-FFF2-40B4-BE49-F238E27FC236}">
                <a16:creationId xmlns:a16="http://schemas.microsoft.com/office/drawing/2014/main" id="{249C2E0D-A924-B982-1072-C6820C3507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06"/>
          <a:stretch/>
        </p:blipFill>
        <p:spPr bwMode="auto">
          <a:xfrm>
            <a:off x="391053" y="38100"/>
            <a:ext cx="11409894" cy="68389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87678E4-E6F4-C965-5C1B-07B543A7D0C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ube blanca en el cielo 2191475 Foto de stock en Vecteezy">
            <a:extLst>
              <a:ext uri="{FF2B5EF4-FFF2-40B4-BE49-F238E27FC236}">
                <a16:creationId xmlns:a16="http://schemas.microsoft.com/office/drawing/2014/main" id="{2E98E345-C368-A399-AE24-622DA00B3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88" y="0"/>
            <a:ext cx="977582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sz="quarter" idx="13"/>
          </p:nvPr>
        </p:nvSpPr>
        <p:spPr>
          <a:xfrm>
            <a:off x="514350" y="1246657"/>
            <a:ext cx="11144250" cy="3172943"/>
          </a:xfrm>
        </p:spPr>
        <p:txBody>
          <a:bodyPr>
            <a:normAutofit/>
          </a:bodyPr>
          <a:lstStyle/>
          <a:p>
            <a:pPr marL="0" indent="0" algn="ctr">
              <a:buNone/>
            </a:pPr>
            <a:r>
              <a:rPr lang="es-ES" sz="138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John 14:3</a:t>
            </a:r>
          </a:p>
        </p:txBody>
      </p:sp>
      <p:pic>
        <p:nvPicPr>
          <p:cNvPr id="8" name="Imagen 7"/>
          <p:cNvPicPr>
            <a:picLocks noChangeAspect="1"/>
          </p:cNvPicPr>
          <p:nvPr/>
        </p:nvPicPr>
        <p:blipFill rotWithShape="1">
          <a:blip r:embed="rId4"/>
          <a:srcRect t="65648"/>
          <a:stretch/>
        </p:blipFill>
        <p:spPr>
          <a:xfrm>
            <a:off x="5215" y="4360984"/>
            <a:ext cx="11678641" cy="2419647"/>
          </a:xfrm>
          <a:prstGeom prst="rect">
            <a:avLst/>
          </a:prstGeom>
          <a:effectLst>
            <a:softEdge rad="635000"/>
          </a:effectLst>
        </p:spPr>
      </p:pic>
      <p:pic>
        <p:nvPicPr>
          <p:cNvPr id="2" name="Imagen 1">
            <a:extLst>
              <a:ext uri="{FF2B5EF4-FFF2-40B4-BE49-F238E27FC236}">
                <a16:creationId xmlns:a16="http://schemas.microsoft.com/office/drawing/2014/main" id="{1ECD2035-2C2B-5830-5877-EAF5890A84B7}"/>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ube blanca en el cielo 2191475 Foto de stock en Vecteezy">
            <a:extLst>
              <a:ext uri="{FF2B5EF4-FFF2-40B4-BE49-F238E27FC236}">
                <a16:creationId xmlns:a16="http://schemas.microsoft.com/office/drawing/2014/main" id="{27EFEFDF-5102-18DD-A2FF-ECB1F8F15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4" y="0"/>
            <a:ext cx="1206045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srcRect t="65648"/>
          <a:stretch/>
        </p:blipFill>
        <p:spPr>
          <a:xfrm>
            <a:off x="1457368" y="4661849"/>
            <a:ext cx="8774335" cy="1817916"/>
          </a:xfrm>
          <a:prstGeom prst="rect">
            <a:avLst/>
          </a:prstGeom>
          <a:effectLst>
            <a:softEdge rad="635000"/>
          </a:effectLst>
        </p:spPr>
      </p:pic>
      <p:sp>
        <p:nvSpPr>
          <p:cNvPr id="6" name="Marcador de contenido 2"/>
          <p:cNvSpPr txBox="1">
            <a:spLocks/>
          </p:cNvSpPr>
          <p:nvPr/>
        </p:nvSpPr>
        <p:spPr>
          <a:xfrm>
            <a:off x="647181" y="1324683"/>
            <a:ext cx="10394707" cy="3675184"/>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1"/>
                  </a:solidFill>
                  <a:prstDash val="solid"/>
                </a:ln>
                <a:solidFill>
                  <a:srgbClr val="FFFFFF"/>
                </a:solidFill>
                <a:effectLst>
                  <a:outerShdw blurRad="50800" dist="38100" dir="2700000" algn="tl" rotWithShape="0">
                    <a:prstClr val="black">
                      <a:alpha val="40000"/>
                    </a:prstClr>
                  </a:outerShdw>
                </a:effectLst>
              </a:rPr>
              <a:t>“</a:t>
            </a:r>
            <a:r>
              <a:rPr lang="en-US" sz="13800" b="1" cap="none" dirty="0">
                <a:ln w="6600">
                  <a:solidFill>
                    <a:schemeClr val="accent1"/>
                  </a:solidFill>
                  <a:prstDash val="solid"/>
                </a:ln>
                <a:solidFill>
                  <a:srgbClr val="FFFFFF"/>
                </a:solidFill>
                <a:effectLst>
                  <a:outerShdw blurRad="50800" dist="38100" dir="2700000" algn="tl" rotWithShape="0">
                    <a:prstClr val="black">
                      <a:alpha val="40000"/>
                    </a:prstClr>
                  </a:outerShdw>
                </a:effectLst>
              </a:rPr>
              <a:t>And if I go and prepare a place for you,</a:t>
            </a:r>
            <a:endParaRPr lang="es-ES" sz="13800" b="1" cap="none" dirty="0">
              <a:ln w="6600">
                <a:solidFill>
                  <a:schemeClr val="accent1"/>
                </a:solidFill>
                <a:prstDash val="solid"/>
              </a:ln>
              <a:solidFill>
                <a:srgbClr val="FFFFFF"/>
              </a:solidFill>
              <a:effectLst>
                <a:outerShdw blurRad="50800" dist="38100" dir="2700000" algn="tl" rotWithShape="0">
                  <a:prstClr val="black">
                    <a:alpha val="40000"/>
                  </a:prstClr>
                </a:outerShdw>
              </a:effectLst>
            </a:endParaRPr>
          </a:p>
        </p:txBody>
      </p:sp>
      <p:pic>
        <p:nvPicPr>
          <p:cNvPr id="2" name="Imagen 1">
            <a:extLst>
              <a:ext uri="{FF2B5EF4-FFF2-40B4-BE49-F238E27FC236}">
                <a16:creationId xmlns:a16="http://schemas.microsoft.com/office/drawing/2014/main" id="{697395DA-83F3-257A-EDCA-96C0D1853E26}"/>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ube blanca en el cielo 2191475 Foto de stock en Vecteezy">
            <a:extLst>
              <a:ext uri="{FF2B5EF4-FFF2-40B4-BE49-F238E27FC236}">
                <a16:creationId xmlns:a16="http://schemas.microsoft.com/office/drawing/2014/main" id="{5CD8BF54-FF17-0B5D-81AD-3AC040028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4" y="0"/>
            <a:ext cx="1206045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srcRect t="65648"/>
          <a:stretch/>
        </p:blipFill>
        <p:spPr>
          <a:xfrm>
            <a:off x="1457368" y="4661849"/>
            <a:ext cx="8774335" cy="1817916"/>
          </a:xfrm>
          <a:prstGeom prst="rect">
            <a:avLst/>
          </a:prstGeom>
          <a:effectLst>
            <a:softEdge rad="635000"/>
          </a:effectLst>
        </p:spPr>
      </p:pic>
      <p:sp>
        <p:nvSpPr>
          <p:cNvPr id="9" name="Marcador de contenido 2">
            <a:extLst>
              <a:ext uri="{FF2B5EF4-FFF2-40B4-BE49-F238E27FC236}">
                <a16:creationId xmlns:a16="http://schemas.microsoft.com/office/drawing/2014/main" id="{7DCDD727-34D2-45C0-875F-2B6A0BC319DC}"/>
              </a:ext>
            </a:extLst>
          </p:cNvPr>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I </a:t>
            </a: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will</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 come </a:t>
            </a:r>
            <a:r>
              <a:rPr lang="es-ES" sz="13800" b="1" cap="none" dirty="0" err="1">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again</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a:t>
            </a:r>
          </a:p>
        </p:txBody>
      </p:sp>
      <p:pic>
        <p:nvPicPr>
          <p:cNvPr id="2" name="Imagen 1">
            <a:extLst>
              <a:ext uri="{FF2B5EF4-FFF2-40B4-BE49-F238E27FC236}">
                <a16:creationId xmlns:a16="http://schemas.microsoft.com/office/drawing/2014/main" id="{C151B2C6-A3BB-D9DE-4657-BA5ACF10F1F5}"/>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ube blanca en el cielo 2191475 Foto de stock en Vecteezy">
            <a:extLst>
              <a:ext uri="{FF2B5EF4-FFF2-40B4-BE49-F238E27FC236}">
                <a16:creationId xmlns:a16="http://schemas.microsoft.com/office/drawing/2014/main" id="{4A0CAE6D-2C69-F431-D337-B55907C16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4" y="0"/>
            <a:ext cx="1206045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srcRect t="65648"/>
          <a:stretch/>
        </p:blipFill>
        <p:spPr>
          <a:xfrm>
            <a:off x="1457368" y="4661849"/>
            <a:ext cx="8774335" cy="1817916"/>
          </a:xfrm>
          <a:prstGeom prst="rect">
            <a:avLst/>
          </a:prstGeom>
          <a:effectLst>
            <a:softEdge rad="635000"/>
          </a:effectLst>
        </p:spPr>
      </p:pic>
      <p:sp>
        <p:nvSpPr>
          <p:cNvPr id="9" name="Marcador de contenido 2">
            <a:extLst>
              <a:ext uri="{FF2B5EF4-FFF2-40B4-BE49-F238E27FC236}">
                <a16:creationId xmlns:a16="http://schemas.microsoft.com/office/drawing/2014/main" id="{7DCDD727-34D2-45C0-875F-2B6A0BC319DC}"/>
              </a:ext>
            </a:extLst>
          </p:cNvPr>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and receive you unto myself;</a:t>
            </a:r>
            <a:endPar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endParaRPr>
          </a:p>
        </p:txBody>
      </p:sp>
      <p:pic>
        <p:nvPicPr>
          <p:cNvPr id="2" name="Imagen 1">
            <a:extLst>
              <a:ext uri="{FF2B5EF4-FFF2-40B4-BE49-F238E27FC236}">
                <a16:creationId xmlns:a16="http://schemas.microsoft.com/office/drawing/2014/main" id="{0C5FC803-9924-41AD-DEC9-43E811774706}"/>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299792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ube blanca en el cielo 2191475 Foto de stock en Vecteezy">
            <a:extLst>
              <a:ext uri="{FF2B5EF4-FFF2-40B4-BE49-F238E27FC236}">
                <a16:creationId xmlns:a16="http://schemas.microsoft.com/office/drawing/2014/main" id="{A6701448-5719-5637-F930-3AB2A0B36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4" y="0"/>
            <a:ext cx="1206045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srcRect t="65648"/>
          <a:stretch/>
        </p:blipFill>
        <p:spPr>
          <a:xfrm>
            <a:off x="1457368" y="4661849"/>
            <a:ext cx="8774335" cy="1817916"/>
          </a:xfrm>
          <a:prstGeom prst="rect">
            <a:avLst/>
          </a:prstGeom>
          <a:effectLst>
            <a:softEdge rad="635000"/>
          </a:effectLst>
        </p:spPr>
      </p:pic>
      <p:sp>
        <p:nvSpPr>
          <p:cNvPr id="6" name="Marcador de contenido 2"/>
          <p:cNvSpPr txBox="1">
            <a:spLocks/>
          </p:cNvSpPr>
          <p:nvPr/>
        </p:nvSpPr>
        <p:spPr>
          <a:xfrm>
            <a:off x="685800" y="685800"/>
            <a:ext cx="10394707" cy="4231639"/>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that where I am, there ye may be also</a:t>
            </a:r>
            <a: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a:t>
            </a:r>
            <a:br>
              <a:rPr lang="es-ES" sz="138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br>
            <a:r>
              <a:rPr lang="es-ES" sz="7700" b="1" cap="none" dirty="0">
                <a:ln w="6600">
                  <a:solidFill>
                    <a:schemeClr val="tx2">
                      <a:lumMod val="75000"/>
                    </a:schemeClr>
                  </a:solidFill>
                  <a:prstDash val="solid"/>
                </a:ln>
                <a:solidFill>
                  <a:srgbClr val="FFFFFF"/>
                </a:solidFill>
                <a:effectLst>
                  <a:outerShdw blurRad="50800" dist="38100" dir="2700000" algn="tl" rotWithShape="0">
                    <a:prstClr val="black">
                      <a:alpha val="40000"/>
                    </a:prstClr>
                  </a:outerShdw>
                </a:effectLst>
              </a:rPr>
              <a:t>John 14:3</a:t>
            </a:r>
          </a:p>
        </p:txBody>
      </p:sp>
      <p:pic>
        <p:nvPicPr>
          <p:cNvPr id="2" name="Imagen 1">
            <a:extLst>
              <a:ext uri="{FF2B5EF4-FFF2-40B4-BE49-F238E27FC236}">
                <a16:creationId xmlns:a16="http://schemas.microsoft.com/office/drawing/2014/main" id="{D1ECC79C-8539-47A4-C2E4-289CE831270B}"/>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89052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9 oraciones que deben aprender los niños antes de cumplir los 10 años">
            <a:extLst>
              <a:ext uri="{FF2B5EF4-FFF2-40B4-BE49-F238E27FC236}">
                <a16:creationId xmlns:a16="http://schemas.microsoft.com/office/drawing/2014/main" id="{F959D3D0-8AD4-56C8-C340-3091C8463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Moment</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of</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prayer</a:t>
            </a:r>
            <a:endParaRPr lang="es-E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Imagen 2">
            <a:extLst>
              <a:ext uri="{FF2B5EF4-FFF2-40B4-BE49-F238E27FC236}">
                <a16:creationId xmlns:a16="http://schemas.microsoft.com/office/drawing/2014/main" id="{7174BEC2-B020-BCB3-8AF2-122D7963CE40}"/>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isfrutad en familia del Día de la Tierra con estas manualidades | Madres  Hoy">
            <a:extLst>
              <a:ext uri="{FF2B5EF4-FFF2-40B4-BE49-F238E27FC236}">
                <a16:creationId xmlns:a16="http://schemas.microsoft.com/office/drawing/2014/main" id="{AF187EE8-68B9-8CE8-4432-A9DCAB9AB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914400"/>
            <a:ext cx="7905750" cy="59245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353482"/>
            <a:ext cx="9601196" cy="1303867"/>
          </a:xfrm>
        </p:spPr>
        <p:txBody>
          <a:bodyPr>
            <a:normAutofit/>
          </a:bodyPr>
          <a:lstStyle/>
          <a:p>
            <a:r>
              <a:rPr lang="es-AR" sz="6000" dirty="0">
                <a:ln w="0"/>
                <a:solidFill>
                  <a:schemeClr val="accent1"/>
                </a:solidFill>
                <a:effectLst>
                  <a:outerShdw blurRad="38100" dist="25400" dir="5400000" algn="ctr" rotWithShape="0">
                    <a:srgbClr val="6E747A">
                      <a:alpha val="43000"/>
                    </a:srgbClr>
                  </a:outerShdw>
                </a:effectLst>
              </a:rPr>
              <a:t>ACTIVITIES</a:t>
            </a:r>
          </a:p>
        </p:txBody>
      </p:sp>
      <p:pic>
        <p:nvPicPr>
          <p:cNvPr id="3" name="Imagen 2">
            <a:extLst>
              <a:ext uri="{FF2B5EF4-FFF2-40B4-BE49-F238E27FC236}">
                <a16:creationId xmlns:a16="http://schemas.microsoft.com/office/drawing/2014/main" id="{17E8DC5C-6FAF-4038-74FC-EBCC9015B796}"/>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rso-Taller de Evangelismo Iglesia Evángelica Pentecostés Bethesda - ppt  descargar">
            <a:extLst>
              <a:ext uri="{FF2B5EF4-FFF2-40B4-BE49-F238E27FC236}">
                <a16:creationId xmlns:a16="http://schemas.microsoft.com/office/drawing/2014/main" id="{D1B8B085-2D19-7BF2-D829-C751E5913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ítulo 5"/>
          <p:cNvSpPr>
            <a:spLocks noGrp="1"/>
          </p:cNvSpPr>
          <p:nvPr>
            <p:ph type="ctrTitle"/>
          </p:nvPr>
        </p:nvSpPr>
        <p:spPr>
          <a:xfrm>
            <a:off x="1" y="4788579"/>
            <a:ext cx="12191999" cy="1385454"/>
          </a:xfrm>
        </p:spPr>
        <p:txBody>
          <a:bodyPr anchor="ctr">
            <a:normAutofit/>
          </a:bodyPr>
          <a:lstStyle/>
          <a:p>
            <a:pPr algn="ctr"/>
            <a:r>
              <a:rPr lang="es-ES_tradnl"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The</a:t>
            </a:r>
            <a:r>
              <a:rPr lang="es-ES_tradnl"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Great </a:t>
            </a:r>
            <a:r>
              <a:rPr lang="es-ES_tradnl"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Rescue</a:t>
            </a:r>
            <a:endParaRPr lang="es-ES_tradnl"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
        <p:nvSpPr>
          <p:cNvPr id="12" name="Título 5"/>
          <p:cNvSpPr txBox="1">
            <a:spLocks/>
          </p:cNvSpPr>
          <p:nvPr/>
        </p:nvSpPr>
        <p:spPr>
          <a:xfrm>
            <a:off x="257249" y="596265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a:ln w="6600">
                  <a:solidFill>
                    <a:schemeClr val="accent2"/>
                  </a:solidFill>
                  <a:prstDash val="solid"/>
                </a:ln>
                <a:solidFill>
                  <a:srgbClr val="FFFFFF"/>
                </a:solidFill>
                <a:effectLst>
                  <a:outerShdw dist="38100" dir="2700000" algn="tl" rotWithShape="0">
                    <a:schemeClr val="accent2"/>
                  </a:outerShdw>
                </a:effectLst>
              </a:rPr>
              <a:t>D</a:t>
            </a:r>
            <a:r>
              <a:rPr lang="en-US" sz="4000" b="1" dirty="0">
                <a:ln w="6600">
                  <a:solidFill>
                    <a:schemeClr val="accent2"/>
                  </a:solidFill>
                  <a:prstDash val="solid"/>
                </a:ln>
                <a:solidFill>
                  <a:srgbClr val="FFFFFF"/>
                </a:solidFill>
                <a:effectLst>
                  <a:outerShdw dist="38100" dir="2700000" algn="tl" rotWithShape="0">
                    <a:schemeClr val="accent2"/>
                  </a:outerShdw>
                </a:effectLst>
              </a:rPr>
              <a:t>ay 7</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Imagen 1">
            <a:extLst>
              <a:ext uri="{FF2B5EF4-FFF2-40B4-BE49-F238E27FC236}">
                <a16:creationId xmlns:a16="http://schemas.microsoft.com/office/drawing/2014/main" id="{7BC2C264-3DCE-EC46-79C3-E7169484F14E}"/>
              </a:ext>
            </a:extLst>
          </p:cNvPr>
          <p:cNvPicPr>
            <a:picLocks noChangeAspect="1"/>
          </p:cNvPicPr>
          <p:nvPr/>
        </p:nvPicPr>
        <p:blipFill>
          <a:blip r:embed="rId4"/>
          <a:srcRect/>
          <a:stretch/>
        </p:blipFill>
        <p:spPr>
          <a:xfrm>
            <a:off x="10688813" y="5494857"/>
            <a:ext cx="1176439" cy="1176439"/>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a promesa de la segunda venida de Jesús – Explorando la fe">
            <a:extLst>
              <a:ext uri="{FF2B5EF4-FFF2-40B4-BE49-F238E27FC236}">
                <a16:creationId xmlns:a16="http://schemas.microsoft.com/office/drawing/2014/main" id="{CEF8C4B0-D621-BBD5-E49C-1EAB8F0BC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32" y="621754"/>
            <a:ext cx="8667750" cy="53149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7DE3549E-0414-680F-4A3A-87D32F969AE9}"/>
              </a:ext>
            </a:extLst>
          </p:cNvPr>
          <p:cNvSpPr txBox="1">
            <a:spLocks/>
          </p:cNvSpPr>
          <p:nvPr/>
        </p:nvSpPr>
        <p:spPr>
          <a:xfrm>
            <a:off x="209550" y="5128046"/>
            <a:ext cx="11982449" cy="1390492"/>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8000" b="1" dirty="0">
                <a:ln/>
                <a:solidFill>
                  <a:schemeClr val="accent3"/>
                </a:solidFill>
              </a:rPr>
              <a:t>WHEN CHRIST RETURNS  </a:t>
            </a:r>
          </a:p>
        </p:txBody>
      </p:sp>
      <p:sp>
        <p:nvSpPr>
          <p:cNvPr id="2" name="Título 1"/>
          <p:cNvSpPr>
            <a:spLocks noGrp="1"/>
          </p:cNvSpPr>
          <p:nvPr>
            <p:ph type="title"/>
          </p:nvPr>
        </p:nvSpPr>
        <p:spPr>
          <a:xfrm>
            <a:off x="486329" y="27928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1790700" y="1722148"/>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a:extLst>
              <a:ext uri="{FF2B5EF4-FFF2-40B4-BE49-F238E27FC236}">
                <a16:creationId xmlns:a16="http://schemas.microsoft.com/office/drawing/2014/main" id="{B37C03C8-88A1-2279-AD90-9157D3553C85}"/>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8018516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a segunda venida de Jesús - Oíd Y Ved - Media Ministry">
            <a:extLst>
              <a:ext uri="{FF2B5EF4-FFF2-40B4-BE49-F238E27FC236}">
                <a16:creationId xmlns:a16="http://schemas.microsoft.com/office/drawing/2014/main" id="{F86766B7-39B5-624B-CD66-8E083B018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45793"/>
            <a:ext cx="7620000"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735281B9-6ED0-A5D8-09C7-5427E7C1AF0F}"/>
              </a:ext>
            </a:extLst>
          </p:cNvPr>
          <p:cNvSpPr txBox="1">
            <a:spLocks/>
          </p:cNvSpPr>
          <p:nvPr/>
        </p:nvSpPr>
        <p:spPr>
          <a:xfrm>
            <a:off x="219710" y="490076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When Christ returns</a:t>
            </a:r>
          </a:p>
          <a:p>
            <a:r>
              <a:rPr lang="en-US" sz="5000" b="1" dirty="0">
                <a:ln/>
                <a:solidFill>
                  <a:schemeClr val="accent3"/>
                </a:solidFill>
              </a:rPr>
              <a:t>He’ll rescue us from all dangers</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3" name="Título 1">
            <a:extLst>
              <a:ext uri="{FF2B5EF4-FFF2-40B4-BE49-F238E27FC236}">
                <a16:creationId xmlns:a16="http://schemas.microsoft.com/office/drawing/2014/main" id="{A02A21DA-8CF5-0A86-9819-0117914230B3}"/>
              </a:ext>
            </a:extLst>
          </p:cNvPr>
          <p:cNvSpPr txBox="1">
            <a:spLocks/>
          </p:cNvSpPr>
          <p:nvPr/>
        </p:nvSpPr>
        <p:spPr>
          <a:xfrm>
            <a:off x="361951" y="84518"/>
            <a:ext cx="7658100" cy="9503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2" name="Imagen 1">
            <a:extLst>
              <a:ext uri="{FF2B5EF4-FFF2-40B4-BE49-F238E27FC236}">
                <a16:creationId xmlns:a16="http://schemas.microsoft.com/office/drawing/2014/main" id="{F8BB86CF-D70F-7EFC-2D9C-D56E70CC8AD0}"/>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4347094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 COMO ESCAPAR DAS 7 PRAGAS DO APOCALIPSE - ppt carregar">
            <a:extLst>
              <a:ext uri="{FF2B5EF4-FFF2-40B4-BE49-F238E27FC236}">
                <a16:creationId xmlns:a16="http://schemas.microsoft.com/office/drawing/2014/main" id="{6AF95C75-3800-5393-B155-A7CE10535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3"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735281B9-6ED0-A5D8-09C7-5427E7C1AF0F}"/>
              </a:ext>
            </a:extLst>
          </p:cNvPr>
          <p:cNvSpPr txBox="1">
            <a:spLocks/>
          </p:cNvSpPr>
          <p:nvPr/>
        </p:nvSpPr>
        <p:spPr>
          <a:xfrm>
            <a:off x="219710" y="490076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The pain and the tears will be gone</a:t>
            </a:r>
          </a:p>
          <a:p>
            <a:r>
              <a:rPr lang="en-US" sz="5000" b="1" dirty="0">
                <a:ln/>
                <a:solidFill>
                  <a:schemeClr val="accent3"/>
                </a:solidFill>
              </a:rPr>
              <a:t>Everything’ll be so beautiful.  </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3" name="Título 1">
            <a:extLst>
              <a:ext uri="{FF2B5EF4-FFF2-40B4-BE49-F238E27FC236}">
                <a16:creationId xmlns:a16="http://schemas.microsoft.com/office/drawing/2014/main" id="{A02A21DA-8CF5-0A86-9819-0117914230B3}"/>
              </a:ext>
            </a:extLst>
          </p:cNvPr>
          <p:cNvSpPr txBox="1">
            <a:spLocks/>
          </p:cNvSpPr>
          <p:nvPr/>
        </p:nvSpPr>
        <p:spPr>
          <a:xfrm>
            <a:off x="361951" y="84518"/>
            <a:ext cx="7658100" cy="9503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2" name="Imagen 1">
            <a:extLst>
              <a:ext uri="{FF2B5EF4-FFF2-40B4-BE49-F238E27FC236}">
                <a16:creationId xmlns:a16="http://schemas.microsoft.com/office/drawing/2014/main" id="{0FC90C4F-BBAA-74AF-BF3F-17A456D9076E}"/>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7015954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gunda venida de Cristo | Bibleinfo.com">
            <a:extLst>
              <a:ext uri="{FF2B5EF4-FFF2-40B4-BE49-F238E27FC236}">
                <a16:creationId xmlns:a16="http://schemas.microsoft.com/office/drawing/2014/main" id="{4F869AFA-72D1-2D05-A2B3-7CF062A32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90338"/>
            <a:ext cx="8528491" cy="56769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50F6972F-1186-05FA-D479-9F1648B38D14}"/>
              </a:ext>
            </a:extLst>
          </p:cNvPr>
          <p:cNvSpPr txBox="1">
            <a:spLocks/>
          </p:cNvSpPr>
          <p:nvPr/>
        </p:nvSpPr>
        <p:spPr>
          <a:xfrm>
            <a:off x="219711" y="476642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When Christ returns</a:t>
            </a:r>
          </a:p>
          <a:p>
            <a:r>
              <a:rPr lang="en-US" sz="5000" b="1" dirty="0">
                <a:ln/>
                <a:solidFill>
                  <a:schemeClr val="accent3"/>
                </a:solidFill>
              </a:rPr>
              <a:t>All will be reunited</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0AA66C9-A822-2919-DE87-C125830FC60F}"/>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08753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odo en el cielo es alegría">
            <a:extLst>
              <a:ext uri="{FF2B5EF4-FFF2-40B4-BE49-F238E27FC236}">
                <a16:creationId xmlns:a16="http://schemas.microsoft.com/office/drawing/2014/main" id="{C9AD903C-52F6-D1D7-945D-81466A894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134" y="618652"/>
            <a:ext cx="6085332" cy="45639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50F6972F-1186-05FA-D479-9F1648B38D14}"/>
              </a:ext>
            </a:extLst>
          </p:cNvPr>
          <p:cNvSpPr txBox="1">
            <a:spLocks/>
          </p:cNvSpPr>
          <p:nvPr/>
        </p:nvSpPr>
        <p:spPr>
          <a:xfrm>
            <a:off x="219711" y="476642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a:solidFill>
                  <a:schemeClr val="accent3"/>
                </a:solidFill>
              </a:rPr>
              <a:t>Children him will see</a:t>
            </a:r>
          </a:p>
          <a:p>
            <a:r>
              <a:rPr lang="en-US" sz="4000" b="1" dirty="0">
                <a:ln/>
                <a:solidFill>
                  <a:schemeClr val="accent3"/>
                </a:solidFill>
              </a:rPr>
              <a:t>They’ll spread their wings and fly with him forever</a:t>
            </a:r>
            <a:endParaRPr lang="en-US" sz="48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4" name="Imagen 3">
            <a:extLst>
              <a:ext uri="{FF2B5EF4-FFF2-40B4-BE49-F238E27FC236}">
                <a16:creationId xmlns:a16="http://schemas.microsoft.com/office/drawing/2014/main" id="{4E529FF7-FFE5-FA35-B0D6-00E5E953EC2C}"/>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287864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braham, el patriarca bíblico, como modelo para la Administración y los  Negocios Internacionales, parte II | by UniMontemorelos | Medium">
            <a:extLst>
              <a:ext uri="{FF2B5EF4-FFF2-40B4-BE49-F238E27FC236}">
                <a16:creationId xmlns:a16="http://schemas.microsoft.com/office/drawing/2014/main" id="{479FD9BD-49FA-02B9-37B3-4BD1326E8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36" y="-108532"/>
            <a:ext cx="8587528" cy="42937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3421726"/>
            <a:ext cx="11982449" cy="3291151"/>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The Children will rejoice</a:t>
            </a:r>
          </a:p>
          <a:p>
            <a:r>
              <a:rPr lang="en-US" sz="5000" b="1" dirty="0">
                <a:ln/>
                <a:solidFill>
                  <a:schemeClr val="accent3"/>
                </a:solidFill>
              </a:rPr>
              <a:t>Meeting with God face to face</a:t>
            </a:r>
          </a:p>
          <a:p>
            <a:r>
              <a:rPr lang="en-US" sz="5000" b="1" dirty="0">
                <a:ln/>
                <a:solidFill>
                  <a:schemeClr val="accent3"/>
                </a:solidFill>
              </a:rPr>
              <a:t>Laughing having fun</a:t>
            </a:r>
          </a:p>
          <a:p>
            <a:r>
              <a:rPr lang="en-US" sz="5000" b="1" dirty="0">
                <a:ln/>
                <a:solidFill>
                  <a:schemeClr val="accent3"/>
                </a:solidFill>
              </a:rPr>
              <a:t>As they play’ with father Abraham </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44ACB802-CE85-3EE6-637D-01C4193C14F4}"/>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857363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3448050"/>
            <a:ext cx="11982449" cy="3247838"/>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Living so pleasantly </a:t>
            </a:r>
          </a:p>
          <a:p>
            <a:r>
              <a:rPr lang="en-US" sz="5000" b="1" dirty="0">
                <a:ln/>
                <a:solidFill>
                  <a:schemeClr val="accent3"/>
                </a:solidFill>
              </a:rPr>
              <a:t>From all fears they’ll be free</a:t>
            </a:r>
          </a:p>
          <a:p>
            <a:r>
              <a:rPr lang="en-US" sz="5000" b="1" dirty="0">
                <a:ln/>
                <a:solidFill>
                  <a:schemeClr val="accent3"/>
                </a:solidFill>
              </a:rPr>
              <a:t>All the children of God</a:t>
            </a:r>
          </a:p>
          <a:p>
            <a:r>
              <a:rPr lang="en-US" sz="5000" b="1" dirty="0">
                <a:ln/>
                <a:solidFill>
                  <a:schemeClr val="accent3"/>
                </a:solidFill>
              </a:rPr>
              <a:t>Grateful for his love. </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26626" name="Picture 2" descr="Como Es El Cielo Clase Para Niños - Hábitos de Niños">
            <a:extLst>
              <a:ext uri="{FF2B5EF4-FFF2-40B4-BE49-F238E27FC236}">
                <a16:creationId xmlns:a16="http://schemas.microsoft.com/office/drawing/2014/main" id="{E6B0481C-907E-BFC6-FB01-74FC56384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900" y="678352"/>
            <a:ext cx="5134500" cy="29919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935CCF4-7E8A-84DF-8392-FCD3628235D7}"/>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7484557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odo lo que tienes que saber sobre la trompeta - Musical Fusté">
            <a:extLst>
              <a:ext uri="{FF2B5EF4-FFF2-40B4-BE49-F238E27FC236}">
                <a16:creationId xmlns:a16="http://schemas.microsoft.com/office/drawing/2014/main" id="{66A01168-3A13-B33E-38FD-A2B05C250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746532"/>
            <a:ext cx="4798695" cy="47986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617515"/>
            <a:ext cx="11982449" cy="2053302"/>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5000" b="1" dirty="0" err="1">
                <a:ln/>
                <a:solidFill>
                  <a:schemeClr val="accent3"/>
                </a:solidFill>
              </a:rPr>
              <a:t>Paparaparapara</a:t>
            </a:r>
            <a:r>
              <a:rPr lang="es-ES" sz="5000" b="1" dirty="0">
                <a:ln/>
                <a:solidFill>
                  <a:schemeClr val="accent3"/>
                </a:solidFill>
              </a:rPr>
              <a:t>, </a:t>
            </a:r>
            <a:r>
              <a:rPr lang="es-ES" sz="5000" b="1" dirty="0" err="1">
                <a:ln/>
                <a:solidFill>
                  <a:schemeClr val="accent3"/>
                </a:solidFill>
              </a:rPr>
              <a:t>paraparapararapa</a:t>
            </a:r>
            <a:r>
              <a:rPr lang="es-ES" sz="5000" b="1" dirty="0">
                <a:ln/>
                <a:solidFill>
                  <a:schemeClr val="accent3"/>
                </a:solidFill>
              </a:rPr>
              <a:t>…..</a:t>
            </a:r>
          </a:p>
          <a:p>
            <a:r>
              <a:rPr lang="en-US" sz="5000" b="1" dirty="0">
                <a:ln/>
                <a:solidFill>
                  <a:schemeClr val="accent3"/>
                </a:solidFill>
              </a:rPr>
              <a:t>And they’ll hear the words</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(Bridge)</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8" name="Picture 2" descr="Todo lo que tienes que saber sobre la trompeta - Musical Fusté">
            <a:extLst>
              <a:ext uri="{FF2B5EF4-FFF2-40B4-BE49-F238E27FC236}">
                <a16:creationId xmlns:a16="http://schemas.microsoft.com/office/drawing/2014/main" id="{57513556-E171-C2E4-B2DC-F5AEB9BDA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43" y="746532"/>
            <a:ext cx="4798695" cy="47986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AB0305F-500D-E06D-563A-D645D2119EBD}"/>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3191246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l templo del rey Salomón | Lecciones de la Biblia para niños">
            <a:extLst>
              <a:ext uri="{FF2B5EF4-FFF2-40B4-BE49-F238E27FC236}">
                <a16:creationId xmlns:a16="http://schemas.microsoft.com/office/drawing/2014/main" id="{47A8391B-4992-676D-BE10-A94150D16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042" y="557016"/>
            <a:ext cx="5674328"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197EFE1-70DC-5C9E-0858-8A064A504BAA}"/>
              </a:ext>
            </a:extLst>
          </p:cNvPr>
          <p:cNvSpPr txBox="1">
            <a:spLocks/>
          </p:cNvSpPr>
          <p:nvPr/>
        </p:nvSpPr>
        <p:spPr>
          <a:xfrm>
            <a:off x="209550" y="4783011"/>
            <a:ext cx="11982449" cy="173541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Of the wise king Solomon </a:t>
            </a:r>
          </a:p>
          <a:p>
            <a:r>
              <a:rPr lang="en-US" sz="5000" b="1" dirty="0">
                <a:ln/>
                <a:solidFill>
                  <a:schemeClr val="accent3"/>
                </a:solidFill>
              </a:rPr>
              <a:t>Others will be there too</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i="1"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F38C328-7F18-6198-CB2D-188AA699E77C}"/>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9173685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artimeo, Zaqueo, Nosotros: Jesús pasa por tu ciudad. - YouTube">
            <a:extLst>
              <a:ext uri="{FF2B5EF4-FFF2-40B4-BE49-F238E27FC236}">
                <a16:creationId xmlns:a16="http://schemas.microsoft.com/office/drawing/2014/main" id="{559A4D3A-4B00-46B9-6FD5-C09CFD03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14" y="976012"/>
            <a:ext cx="8795286" cy="42582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937591"/>
            <a:ext cx="1198244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Daniel, Joseph, and Ruth </a:t>
            </a:r>
          </a:p>
          <a:p>
            <a:r>
              <a:rPr lang="en-US" sz="5000" b="1" dirty="0">
                <a:ln/>
                <a:solidFill>
                  <a:schemeClr val="accent3"/>
                </a:solidFill>
              </a:rPr>
              <a:t>Moses, Enoch they’ll see</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0648C1CD-CCA9-0323-A1DF-2798F9C49B41}"/>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044024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euke kinderen zwaaiende hand | Premium Vector">
            <a:extLst>
              <a:ext uri="{FF2B5EF4-FFF2-40B4-BE49-F238E27FC236}">
                <a16:creationId xmlns:a16="http://schemas.microsoft.com/office/drawing/2014/main" id="{866B503D-D5DE-1D8F-07DD-E7D3485D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151" y="91829"/>
            <a:ext cx="7043698" cy="54551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574151" y="5251695"/>
            <a:ext cx="7043698" cy="1514476"/>
          </a:xfrm>
        </p:spPr>
        <p:txBody>
          <a:bodyPr>
            <a:normAutofit/>
          </a:bodyPr>
          <a:lstStyle/>
          <a:p>
            <a:pPr algn="ctr"/>
            <a:r>
              <a:rPr lang="en-US" sz="8800" dirty="0">
                <a:ln w="0"/>
                <a:solidFill>
                  <a:schemeClr val="accent2">
                    <a:lumMod val="50000"/>
                  </a:schemeClr>
                </a:solidFill>
                <a:effectLst>
                  <a:outerShdw blurRad="38100" dist="19050" dir="2700000" algn="tl" rotWithShape="0">
                    <a:schemeClr val="dk1">
                      <a:alpha val="40000"/>
                    </a:schemeClr>
                  </a:outerShdw>
                </a:effectLst>
              </a:rPr>
              <a:t>Welcome!</a:t>
            </a:r>
          </a:p>
        </p:txBody>
      </p:sp>
      <p:pic>
        <p:nvPicPr>
          <p:cNvPr id="3" name="Imagen 2"/>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600325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Teorias Orígenen del universo | Conjunto de Fichas">
            <a:extLst>
              <a:ext uri="{FF2B5EF4-FFF2-40B4-BE49-F238E27FC236}">
                <a16:creationId xmlns:a16="http://schemas.microsoft.com/office/drawing/2014/main" id="{D6DCA1F0-E92E-619B-1B2F-F317BB385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24" y="576066"/>
            <a:ext cx="850165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937591"/>
            <a:ext cx="1198244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And reigning the worlds</a:t>
            </a:r>
          </a:p>
          <a:p>
            <a:r>
              <a:rPr lang="en-US" sz="5000" b="1" dirty="0">
                <a:ln/>
                <a:solidFill>
                  <a:schemeClr val="accent3"/>
                </a:solidFill>
              </a:rPr>
              <a:t>The children with Christ they will be.</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F44E7677-917F-EBBB-E7F0-07AE6F3C4361}"/>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1939886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ando los niños saludan y los adultos...no responden - Soy Mamá Y No Me  Compadezcas - El Blog de Las Mamás Imperfectas">
            <a:extLst>
              <a:ext uri="{FF2B5EF4-FFF2-40B4-BE49-F238E27FC236}">
                <a16:creationId xmlns:a16="http://schemas.microsoft.com/office/drawing/2014/main" id="{6EBC21EA-185B-6999-90DE-FD409A61B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8"/>
          <a:stretch/>
        </p:blipFill>
        <p:spPr bwMode="auto">
          <a:xfrm>
            <a:off x="2499115" y="31144"/>
            <a:ext cx="7129843" cy="50536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2" name="Rectángulo: esquinas redondeadas 11">
            <a:extLst>
              <a:ext uri="{FF2B5EF4-FFF2-40B4-BE49-F238E27FC236}">
                <a16:creationId xmlns:a16="http://schemas.microsoft.com/office/drawing/2014/main" id="{7B305F70-E1C9-6A3B-C5FB-7E7A9D9D53B0}"/>
              </a:ext>
            </a:extLst>
          </p:cNvPr>
          <p:cNvSpPr/>
          <p:nvPr/>
        </p:nvSpPr>
        <p:spPr>
          <a:xfrm>
            <a:off x="457200" y="5086350"/>
            <a:ext cx="1504949" cy="1619705"/>
          </a:xfrm>
          <a:prstGeom prst="roundRect">
            <a:avLst/>
          </a:prstGeom>
          <a:solidFill>
            <a:schemeClr val="bg1"/>
          </a:solidFill>
          <a:ln>
            <a:noFill/>
          </a:ln>
          <a:effectLst>
            <a:softEdge rad="3175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8" name="Rectángulo 7"/>
          <p:cNvSpPr/>
          <p:nvPr/>
        </p:nvSpPr>
        <p:spPr>
          <a:xfrm>
            <a:off x="1962149" y="3752519"/>
            <a:ext cx="8809991" cy="3498394"/>
          </a:xfrm>
          <a:prstGeom prst="rect">
            <a:avLst/>
          </a:prstGeom>
        </p:spPr>
        <p:txBody>
          <a:bodyPr wrap="square">
            <a:spAutoFit/>
          </a:bodyPr>
          <a:lstStyle/>
          <a:p>
            <a:pPr algn="ctr"/>
            <a:r>
              <a:rPr lang="es-ES_tradnl" sz="16600" b="1" baseline="30000" dirty="0" err="1">
                <a:ln w="6600">
                  <a:solidFill>
                    <a:schemeClr val="accent3">
                      <a:lumMod val="50000"/>
                    </a:schemeClr>
                  </a:solidFill>
                  <a:prstDash val="solid"/>
                </a:ln>
                <a:solidFill>
                  <a:srgbClr val="FFFFFF"/>
                </a:solidFill>
                <a:effectLst>
                  <a:outerShdw dist="38100" dir="2700000" algn="tl" rotWithShape="0">
                    <a:schemeClr val="accent2"/>
                  </a:outerShdw>
                </a:effectLst>
                <a:latin typeface="Britannic Bold" panose="020B0903060703020204" pitchFamily="34" charset="0"/>
              </a:rPr>
              <a:t>Until</a:t>
            </a:r>
            <a:r>
              <a:rPr lang="es-ES_tradnl" sz="16600" b="1" baseline="30000" dirty="0">
                <a:ln w="6600">
                  <a:solidFill>
                    <a:schemeClr val="accent3">
                      <a:lumMod val="50000"/>
                    </a:schemeClr>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_tradnl" sz="16600" b="1" baseline="30000" dirty="0" err="1">
                <a:ln w="6600">
                  <a:solidFill>
                    <a:schemeClr val="accent3">
                      <a:lumMod val="50000"/>
                    </a:schemeClr>
                  </a:solidFill>
                  <a:prstDash val="solid"/>
                </a:ln>
                <a:solidFill>
                  <a:srgbClr val="FFFFFF"/>
                </a:solidFill>
                <a:effectLst>
                  <a:outerShdw dist="38100" dir="2700000" algn="tl" rotWithShape="0">
                    <a:schemeClr val="accent2"/>
                  </a:outerShdw>
                </a:effectLst>
                <a:latin typeface="Britannic Bold" panose="020B0903060703020204" pitchFamily="34" charset="0"/>
              </a:rPr>
              <a:t>next</a:t>
            </a:r>
            <a:r>
              <a:rPr lang="es-ES_tradnl" sz="16600" b="1" baseline="30000" dirty="0">
                <a:ln w="6600">
                  <a:solidFill>
                    <a:schemeClr val="accent3">
                      <a:lumMod val="50000"/>
                    </a:schemeClr>
                  </a:solidFill>
                  <a:prstDash val="solid"/>
                </a:ln>
                <a:solidFill>
                  <a:srgbClr val="FFFFFF"/>
                </a:solidFill>
                <a:effectLst>
                  <a:outerShdw dist="38100" dir="2700000" algn="tl" rotWithShape="0">
                    <a:schemeClr val="accent2"/>
                  </a:outerShdw>
                </a:effectLst>
                <a:latin typeface="Britannic Bold" panose="020B0903060703020204" pitchFamily="34" charset="0"/>
              </a:rPr>
              <a:t> time!!</a:t>
            </a:r>
          </a:p>
        </p:txBody>
      </p:sp>
      <p:pic>
        <p:nvPicPr>
          <p:cNvPr id="2" name="Imagen 1">
            <a:extLst>
              <a:ext uri="{FF2B5EF4-FFF2-40B4-BE49-F238E27FC236}">
                <a16:creationId xmlns:a16="http://schemas.microsoft.com/office/drawing/2014/main" id="{47A1AE2A-53EF-7E7C-D2AD-F51885766D08}"/>
              </a:ext>
            </a:extLst>
          </p:cNvPr>
          <p:cNvPicPr>
            <a:picLocks noChangeAspect="1"/>
          </p:cNvPicPr>
          <p:nvPr/>
        </p:nvPicPr>
        <p:blipFill>
          <a:blip r:embed="rId4"/>
          <a:srcRect/>
          <a:stretch/>
        </p:blipFill>
        <p:spPr>
          <a:xfrm>
            <a:off x="10688813" y="5494857"/>
            <a:ext cx="1176439" cy="1176439"/>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3" name="Imagen 2">
            <a:extLst>
              <a:ext uri="{FF2B5EF4-FFF2-40B4-BE49-F238E27FC236}">
                <a16:creationId xmlns:a16="http://schemas.microsoft.com/office/drawing/2014/main" id="{A48DB807-9861-F02A-5C2A-3F6A25415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Tree>
    <p:extLst>
      <p:ext uri="{BB962C8B-B14F-4D97-AF65-F5344CB8AC3E}">
        <p14:creationId xmlns:p14="http://schemas.microsoft.com/office/powerpoint/2010/main" val="2630071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250"/>
                            </p:stCondLst>
                            <p:childTnLst>
                              <p:par>
                                <p:cTn id="9" presetID="10" presetClass="entr" presetSubtype="0"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Qué significa SOS, cuál es su origen y qué relación tiene con el  hundimiento del Titanic | Life - ComputerHoy.com">
            <a:extLst>
              <a:ext uri="{FF2B5EF4-FFF2-40B4-BE49-F238E27FC236}">
                <a16:creationId xmlns:a16="http://schemas.microsoft.com/office/drawing/2014/main" id="{6EBDF406-D16D-F215-C72A-B60B833EF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664" y="1283278"/>
            <a:ext cx="862878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38150" y="270669"/>
            <a:ext cx="7658100" cy="950363"/>
          </a:xfrm>
        </p:spPr>
        <p:txBody>
          <a:bodyPr>
            <a:normAutofit/>
          </a:bodyPr>
          <a:lstStyle/>
          <a:p>
            <a:r>
              <a:rPr lang="es-ES" sz="4000" dirty="0">
                <a:solidFill>
                  <a:srgbClr val="0070C0"/>
                </a:solidFill>
              </a:rPr>
              <a:t>Musical </a:t>
            </a:r>
            <a:r>
              <a:rPr lang="es-ES" sz="4000" dirty="0" err="1">
                <a:solidFill>
                  <a:srgbClr val="0070C0"/>
                </a:solidFill>
              </a:rPr>
              <a:t>moment</a:t>
            </a:r>
            <a:endParaRPr lang="es-ES" sz="40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956" y="19050"/>
            <a:ext cx="2389171" cy="2403965"/>
          </a:xfrm>
          <a:prstGeom prst="rect">
            <a:avLst/>
          </a:prstGeom>
          <a:effectLst>
            <a:softEdge rad="635000"/>
          </a:effectLst>
        </p:spPr>
      </p:pic>
      <p:pic>
        <p:nvPicPr>
          <p:cNvPr id="3" name="Imagen 2">
            <a:extLst>
              <a:ext uri="{FF2B5EF4-FFF2-40B4-BE49-F238E27FC236}">
                <a16:creationId xmlns:a16="http://schemas.microsoft.com/office/drawing/2014/main" id="{86F97D4C-6C62-9361-F074-7A124537C03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214695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Qué significa SOS, cuál es su origen y qué relación tiene con el  hundimiento del Titanic | Life - ComputerHoy.com">
            <a:extLst>
              <a:ext uri="{FF2B5EF4-FFF2-40B4-BE49-F238E27FC236}">
                <a16:creationId xmlns:a16="http://schemas.microsoft.com/office/drawing/2014/main" id="{BCF3D9C1-A8EA-8198-84CC-A2510DAB9819}"/>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723664" y="1283278"/>
            <a:ext cx="862878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38150" y="270669"/>
            <a:ext cx="7658100" cy="950363"/>
          </a:xfrm>
        </p:spPr>
        <p:txBody>
          <a:bodyPr>
            <a:normAutofit/>
          </a:bodyPr>
          <a:lstStyle/>
          <a:p>
            <a:r>
              <a:rPr lang="es-ES" sz="4000" dirty="0">
                <a:solidFill>
                  <a:srgbClr val="0070C0"/>
                </a:solidFill>
              </a:rPr>
              <a:t>Musical </a:t>
            </a:r>
            <a:r>
              <a:rPr lang="es-ES" sz="4000" dirty="0" err="1">
                <a:solidFill>
                  <a:srgbClr val="0070C0"/>
                </a:solidFill>
              </a:rPr>
              <a:t>moment</a:t>
            </a:r>
            <a:endParaRPr lang="es-ES" sz="4000" dirty="0">
              <a:solidFill>
                <a:srgbClr val="0070C0"/>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8956" y="19050"/>
            <a:ext cx="2389171" cy="2403965"/>
          </a:xfrm>
          <a:prstGeom prst="rect">
            <a:avLst/>
          </a:prstGeom>
          <a:effectLst>
            <a:softEdge rad="635000"/>
          </a:effectLst>
        </p:spPr>
      </p:pic>
      <p:sp>
        <p:nvSpPr>
          <p:cNvPr id="11" name="Título 1">
            <a:extLst>
              <a:ext uri="{FF2B5EF4-FFF2-40B4-BE49-F238E27FC236}">
                <a16:creationId xmlns:a16="http://schemas.microsoft.com/office/drawing/2014/main" id="{00F70F48-C82E-1FE0-0771-D0178574DE0B}"/>
              </a:ext>
            </a:extLst>
          </p:cNvPr>
          <p:cNvSpPr txBox="1">
            <a:spLocks/>
          </p:cNvSpPr>
          <p:nvPr/>
        </p:nvSpPr>
        <p:spPr>
          <a:xfrm>
            <a:off x="800101" y="2011377"/>
            <a:ext cx="11049000" cy="4221509"/>
          </a:xfrm>
          <a:prstGeom prst="rect">
            <a:avLst/>
          </a:prstGeom>
          <a:solidFill>
            <a:srgbClr val="FFFFFF">
              <a:alpha val="0"/>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ln w="22225" cap="rnd">
                  <a:solidFill>
                    <a:schemeClr val="tx1"/>
                  </a:solidFill>
                </a:ln>
                <a:solidFill>
                  <a:schemeClr val="accent3"/>
                </a:solidFill>
                <a:effectLst>
                  <a:glow rad="139700">
                    <a:schemeClr val="bg1">
                      <a:alpha val="40000"/>
                    </a:schemeClr>
                  </a:glow>
                </a:effectLst>
              </a:rPr>
              <a:t>S.O.S I am so lost</a:t>
            </a:r>
          </a:p>
          <a:p>
            <a:r>
              <a:rPr lang="en-US" sz="6000" b="1" dirty="0">
                <a:ln w="22225" cap="rnd">
                  <a:solidFill>
                    <a:schemeClr val="tx1"/>
                  </a:solidFill>
                </a:ln>
                <a:solidFill>
                  <a:schemeClr val="accent3"/>
                </a:solidFill>
                <a:effectLst>
                  <a:glow rad="139700">
                    <a:schemeClr val="bg1">
                      <a:alpha val="40000"/>
                    </a:schemeClr>
                  </a:glow>
                </a:effectLst>
              </a:rPr>
              <a:t>S.O.S come Lord save our souls</a:t>
            </a:r>
          </a:p>
          <a:p>
            <a:r>
              <a:rPr lang="en-US" sz="6000" b="1" dirty="0">
                <a:ln w="22225" cap="rnd">
                  <a:solidFill>
                    <a:schemeClr val="tx1"/>
                  </a:solidFill>
                </a:ln>
                <a:solidFill>
                  <a:schemeClr val="accent3"/>
                </a:solidFill>
                <a:effectLst>
                  <a:glow rad="139700">
                    <a:schemeClr val="bg1">
                      <a:alpha val="40000"/>
                    </a:schemeClr>
                  </a:glow>
                </a:effectLst>
              </a:rPr>
              <a:t>S.O.S I am so lost</a:t>
            </a:r>
          </a:p>
          <a:p>
            <a:r>
              <a:rPr lang="en-US" sz="6000" b="1" dirty="0">
                <a:ln w="22225" cap="rnd">
                  <a:solidFill>
                    <a:schemeClr val="tx1"/>
                  </a:solidFill>
                </a:ln>
                <a:solidFill>
                  <a:schemeClr val="accent3"/>
                </a:solidFill>
                <a:effectLst>
                  <a:glow rad="139700">
                    <a:schemeClr val="bg1">
                      <a:alpha val="40000"/>
                    </a:schemeClr>
                  </a:glow>
                </a:effectLst>
              </a:rPr>
              <a:t>S.O.S come Lord save our souls</a:t>
            </a:r>
            <a:endParaRPr lang="es-ES" sz="6000" b="1" dirty="0">
              <a:ln w="22225" cap="rnd">
                <a:solidFill>
                  <a:schemeClr val="tx1"/>
                </a:solidFill>
              </a:ln>
              <a:solidFill>
                <a:schemeClr val="accent3"/>
              </a:solidFill>
              <a:effectLst>
                <a:glow rad="139700">
                  <a:schemeClr val="bg1">
                    <a:alpha val="40000"/>
                  </a:schemeClr>
                </a:glow>
              </a:effectLst>
            </a:endParaRPr>
          </a:p>
        </p:txBody>
      </p:sp>
      <p:pic>
        <p:nvPicPr>
          <p:cNvPr id="3" name="Imagen 2">
            <a:extLst>
              <a:ext uri="{FF2B5EF4-FFF2-40B4-BE49-F238E27FC236}">
                <a16:creationId xmlns:a16="http://schemas.microsoft.com/office/drawing/2014/main" id="{15E463A4-80E5-3A57-204F-8E17024706D2}"/>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26290790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8150" y="270669"/>
            <a:ext cx="7658100" cy="950363"/>
          </a:xfrm>
        </p:spPr>
        <p:txBody>
          <a:bodyPr>
            <a:normAutofit/>
          </a:bodyPr>
          <a:lstStyle/>
          <a:p>
            <a:r>
              <a:rPr lang="es-ES" sz="4000" dirty="0">
                <a:solidFill>
                  <a:srgbClr val="0070C0"/>
                </a:solidFill>
              </a:rPr>
              <a:t>Musical </a:t>
            </a:r>
            <a:r>
              <a:rPr lang="es-ES" sz="4000" dirty="0" err="1">
                <a:solidFill>
                  <a:srgbClr val="0070C0"/>
                </a:solidFill>
              </a:rPr>
              <a:t>moment</a:t>
            </a:r>
            <a:endParaRPr lang="es-ES" sz="4000" dirty="0">
              <a:solidFill>
                <a:srgbClr val="0070C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956" y="19050"/>
            <a:ext cx="2389171" cy="2403965"/>
          </a:xfrm>
          <a:prstGeom prst="rect">
            <a:avLst/>
          </a:prstGeom>
          <a:effectLst>
            <a:softEdge rad="635000"/>
          </a:effectLst>
        </p:spPr>
      </p:pic>
      <p:pic>
        <p:nvPicPr>
          <p:cNvPr id="8" name="Picture 2" descr="Qué significa SOS, cuál es su origen y qué relación tiene con el  hundimiento del Titanic | Life - ComputerHoy.com">
            <a:extLst>
              <a:ext uri="{FF2B5EF4-FFF2-40B4-BE49-F238E27FC236}">
                <a16:creationId xmlns:a16="http://schemas.microsoft.com/office/drawing/2014/main" id="{DCB65C7B-9005-2A2E-97CE-27DA28895A87}"/>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723664" y="1283278"/>
            <a:ext cx="862878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16B9ACE-ABFD-6E72-E247-39B4FAC06F4A}"/>
              </a:ext>
            </a:extLst>
          </p:cNvPr>
          <p:cNvSpPr txBox="1">
            <a:spLocks/>
          </p:cNvSpPr>
          <p:nvPr/>
        </p:nvSpPr>
        <p:spPr>
          <a:xfrm>
            <a:off x="800101" y="2011377"/>
            <a:ext cx="11049000" cy="4221509"/>
          </a:xfrm>
          <a:prstGeom prst="rect">
            <a:avLst/>
          </a:prstGeom>
          <a:solidFill>
            <a:srgbClr val="FFFFFF">
              <a:alpha val="0"/>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800" b="1" dirty="0">
                <a:ln w="22225" cap="rnd">
                  <a:solidFill>
                    <a:schemeClr val="tx1"/>
                  </a:solidFill>
                </a:ln>
                <a:solidFill>
                  <a:schemeClr val="accent3"/>
                </a:solidFill>
                <a:effectLst>
                  <a:glow rad="139700">
                    <a:schemeClr val="bg1">
                      <a:alpha val="40000"/>
                    </a:schemeClr>
                  </a:glow>
                </a:effectLst>
              </a:rPr>
              <a:t>Now a long </a:t>
            </a:r>
            <a:r>
              <a:rPr lang="en-US" sz="6800" b="1" dirty="0" err="1">
                <a:ln w="22225" cap="rnd">
                  <a:solidFill>
                    <a:schemeClr val="tx1"/>
                  </a:solidFill>
                </a:ln>
                <a:solidFill>
                  <a:schemeClr val="accent3"/>
                </a:solidFill>
                <a:effectLst>
                  <a:glow rad="139700">
                    <a:schemeClr val="bg1">
                      <a:alpha val="40000"/>
                    </a:schemeClr>
                  </a:glow>
                </a:effectLst>
              </a:rPr>
              <a:t>long</a:t>
            </a:r>
            <a:r>
              <a:rPr lang="en-US" sz="6800" b="1" dirty="0">
                <a:ln w="22225" cap="rnd">
                  <a:solidFill>
                    <a:schemeClr val="tx1"/>
                  </a:solidFill>
                </a:ln>
                <a:solidFill>
                  <a:schemeClr val="accent3"/>
                </a:solidFill>
                <a:effectLst>
                  <a:glow rad="139700">
                    <a:schemeClr val="bg1">
                      <a:alpha val="40000"/>
                    </a:schemeClr>
                  </a:glow>
                </a:effectLst>
              </a:rPr>
              <a:t> time ago </a:t>
            </a:r>
          </a:p>
          <a:p>
            <a:r>
              <a:rPr lang="en-US" sz="6800" b="1" dirty="0">
                <a:ln w="22225" cap="rnd">
                  <a:solidFill>
                    <a:schemeClr val="tx1"/>
                  </a:solidFill>
                </a:ln>
                <a:solidFill>
                  <a:schemeClr val="accent3"/>
                </a:solidFill>
                <a:effectLst>
                  <a:glow rad="139700">
                    <a:schemeClr val="bg1">
                      <a:alpha val="40000"/>
                    </a:schemeClr>
                  </a:glow>
                </a:effectLst>
              </a:rPr>
              <a:t>he came to earth</a:t>
            </a:r>
          </a:p>
          <a:p>
            <a:r>
              <a:rPr lang="en-US" sz="6800" b="1" dirty="0">
                <a:ln w="22225" cap="rnd">
                  <a:solidFill>
                    <a:schemeClr val="tx1"/>
                  </a:solidFill>
                </a:ln>
                <a:solidFill>
                  <a:schemeClr val="accent3"/>
                </a:solidFill>
                <a:effectLst>
                  <a:glow rad="139700">
                    <a:schemeClr val="bg1">
                      <a:alpha val="40000"/>
                    </a:schemeClr>
                  </a:glow>
                </a:effectLst>
              </a:rPr>
              <a:t>To deliver us</a:t>
            </a:r>
          </a:p>
          <a:p>
            <a:r>
              <a:rPr lang="en-US" sz="6800" b="1" dirty="0">
                <a:ln w="22225" cap="rnd">
                  <a:solidFill>
                    <a:schemeClr val="tx1"/>
                  </a:solidFill>
                </a:ln>
                <a:solidFill>
                  <a:schemeClr val="accent3"/>
                </a:solidFill>
                <a:effectLst>
                  <a:glow rad="139700">
                    <a:schemeClr val="bg1">
                      <a:alpha val="40000"/>
                    </a:schemeClr>
                  </a:glow>
                </a:effectLst>
              </a:rPr>
              <a:t>He died for you and me</a:t>
            </a:r>
          </a:p>
        </p:txBody>
      </p:sp>
      <p:pic>
        <p:nvPicPr>
          <p:cNvPr id="3" name="Imagen 2">
            <a:extLst>
              <a:ext uri="{FF2B5EF4-FFF2-40B4-BE49-F238E27FC236}">
                <a16:creationId xmlns:a16="http://schemas.microsoft.com/office/drawing/2014/main" id="{623839B4-C108-F822-D170-5892F5D223DB}"/>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2448936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8150" y="270669"/>
            <a:ext cx="7658100" cy="950363"/>
          </a:xfrm>
        </p:spPr>
        <p:txBody>
          <a:bodyPr>
            <a:normAutofit/>
          </a:bodyPr>
          <a:lstStyle/>
          <a:p>
            <a:r>
              <a:rPr lang="es-ES" sz="4000" dirty="0">
                <a:solidFill>
                  <a:srgbClr val="0070C0"/>
                </a:solidFill>
              </a:rPr>
              <a:t>Musical </a:t>
            </a:r>
            <a:r>
              <a:rPr lang="es-ES" sz="4000" dirty="0" err="1">
                <a:solidFill>
                  <a:srgbClr val="0070C0"/>
                </a:solidFill>
              </a:rPr>
              <a:t>moment</a:t>
            </a:r>
            <a:endParaRPr lang="es-ES" sz="4000" dirty="0">
              <a:solidFill>
                <a:srgbClr val="0070C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956" y="19050"/>
            <a:ext cx="2389171" cy="2403965"/>
          </a:xfrm>
          <a:prstGeom prst="rect">
            <a:avLst/>
          </a:prstGeom>
          <a:effectLst>
            <a:softEdge rad="635000"/>
          </a:effectLst>
        </p:spPr>
      </p:pic>
      <p:pic>
        <p:nvPicPr>
          <p:cNvPr id="11" name="Picture 2" descr="Qué significa SOS, cuál es su origen y qué relación tiene con el  hundimiento del Titanic | Life - ComputerHoy.com">
            <a:extLst>
              <a:ext uri="{FF2B5EF4-FFF2-40B4-BE49-F238E27FC236}">
                <a16:creationId xmlns:a16="http://schemas.microsoft.com/office/drawing/2014/main" id="{6E86FA22-68DD-12A6-3921-65C882C4ADFD}"/>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723664" y="1283278"/>
            <a:ext cx="862878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E1889F57-7329-6558-5601-AE18896AF246}"/>
              </a:ext>
            </a:extLst>
          </p:cNvPr>
          <p:cNvSpPr txBox="1">
            <a:spLocks/>
          </p:cNvSpPr>
          <p:nvPr/>
        </p:nvSpPr>
        <p:spPr>
          <a:xfrm>
            <a:off x="800101" y="2011377"/>
            <a:ext cx="11049000" cy="4221509"/>
          </a:xfrm>
          <a:prstGeom prst="rect">
            <a:avLst/>
          </a:prstGeom>
          <a:solidFill>
            <a:srgbClr val="FFFFFF">
              <a:alpha val="0"/>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800" b="1" dirty="0">
                <a:ln w="22225" cap="rnd">
                  <a:solidFill>
                    <a:schemeClr val="tx1"/>
                  </a:solidFill>
                </a:ln>
                <a:solidFill>
                  <a:schemeClr val="accent3"/>
                </a:solidFill>
                <a:effectLst>
                  <a:glow rad="139700">
                    <a:schemeClr val="bg1">
                      <a:alpha val="40000"/>
                    </a:schemeClr>
                  </a:glow>
                </a:effectLst>
              </a:rPr>
              <a:t>Such a sinner I</a:t>
            </a:r>
          </a:p>
          <a:p>
            <a:r>
              <a:rPr lang="en-US" sz="6800" b="1" dirty="0">
                <a:ln w="22225" cap="rnd">
                  <a:solidFill>
                    <a:schemeClr val="tx1"/>
                  </a:solidFill>
                </a:ln>
                <a:solidFill>
                  <a:schemeClr val="accent3"/>
                </a:solidFill>
                <a:effectLst>
                  <a:glow rad="139700">
                    <a:schemeClr val="bg1">
                      <a:alpha val="40000"/>
                    </a:schemeClr>
                  </a:glow>
                </a:effectLst>
              </a:rPr>
              <a:t>So undeserving too</a:t>
            </a:r>
          </a:p>
          <a:p>
            <a:r>
              <a:rPr lang="en-US" sz="6800" b="1" dirty="0">
                <a:ln w="22225" cap="rnd">
                  <a:solidFill>
                    <a:schemeClr val="tx1"/>
                  </a:solidFill>
                </a:ln>
                <a:solidFill>
                  <a:schemeClr val="accent3"/>
                </a:solidFill>
                <a:effectLst>
                  <a:glow rad="139700">
                    <a:schemeClr val="bg1">
                      <a:alpha val="40000"/>
                    </a:schemeClr>
                  </a:glow>
                </a:effectLst>
              </a:rPr>
              <a:t>Yet he gave his life</a:t>
            </a:r>
          </a:p>
          <a:p>
            <a:r>
              <a:rPr lang="en-US" sz="6800" b="1" dirty="0">
                <a:ln w="22225" cap="rnd">
                  <a:solidFill>
                    <a:schemeClr val="tx1"/>
                  </a:solidFill>
                </a:ln>
                <a:solidFill>
                  <a:schemeClr val="accent3"/>
                </a:solidFill>
                <a:effectLst>
                  <a:glow rad="139700">
                    <a:schemeClr val="bg1">
                      <a:alpha val="40000"/>
                    </a:schemeClr>
                  </a:glow>
                </a:effectLst>
              </a:rPr>
              <a:t>To rescue me and you</a:t>
            </a:r>
          </a:p>
        </p:txBody>
      </p:sp>
      <p:pic>
        <p:nvPicPr>
          <p:cNvPr id="3" name="Imagen 2">
            <a:extLst>
              <a:ext uri="{FF2B5EF4-FFF2-40B4-BE49-F238E27FC236}">
                <a16:creationId xmlns:a16="http://schemas.microsoft.com/office/drawing/2014/main" id="{B0B0B539-C7CC-751F-A726-3EF1E769CD84}"/>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7414623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8150" y="270669"/>
            <a:ext cx="7658100" cy="950363"/>
          </a:xfrm>
        </p:spPr>
        <p:txBody>
          <a:bodyPr>
            <a:normAutofit/>
          </a:bodyPr>
          <a:lstStyle/>
          <a:p>
            <a:r>
              <a:rPr lang="es-ES" sz="4000" dirty="0">
                <a:solidFill>
                  <a:srgbClr val="0070C0"/>
                </a:solidFill>
              </a:rPr>
              <a:t>Musical </a:t>
            </a:r>
            <a:r>
              <a:rPr lang="es-ES" sz="4000" dirty="0" err="1">
                <a:solidFill>
                  <a:srgbClr val="0070C0"/>
                </a:solidFill>
              </a:rPr>
              <a:t>moment</a:t>
            </a:r>
            <a:endParaRPr lang="es-ES" sz="4000" dirty="0">
              <a:solidFill>
                <a:srgbClr val="0070C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956" y="19050"/>
            <a:ext cx="2389171" cy="2403965"/>
          </a:xfrm>
          <a:prstGeom prst="rect">
            <a:avLst/>
          </a:prstGeom>
          <a:effectLst>
            <a:softEdge rad="635000"/>
          </a:effectLst>
        </p:spPr>
      </p:pic>
      <p:pic>
        <p:nvPicPr>
          <p:cNvPr id="8" name="Picture 2" descr="Qué significa SOS, cuál es su origen y qué relación tiene con el  hundimiento del Titanic | Life - ComputerHoy.com">
            <a:extLst>
              <a:ext uri="{FF2B5EF4-FFF2-40B4-BE49-F238E27FC236}">
                <a16:creationId xmlns:a16="http://schemas.microsoft.com/office/drawing/2014/main" id="{206802EE-08AF-1FCC-6BDB-AA662533CA87}"/>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723664" y="1283278"/>
            <a:ext cx="862878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1CA0593D-B76C-EB95-16E0-9569EC65439A}"/>
              </a:ext>
            </a:extLst>
          </p:cNvPr>
          <p:cNvSpPr txBox="1">
            <a:spLocks/>
          </p:cNvSpPr>
          <p:nvPr/>
        </p:nvSpPr>
        <p:spPr>
          <a:xfrm>
            <a:off x="800101" y="2011377"/>
            <a:ext cx="11049000" cy="4221509"/>
          </a:xfrm>
          <a:prstGeom prst="rect">
            <a:avLst/>
          </a:prstGeom>
          <a:solidFill>
            <a:srgbClr val="FFFFFF">
              <a:alpha val="0"/>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ln w="22225" cap="rnd">
                  <a:solidFill>
                    <a:schemeClr val="tx1"/>
                  </a:solidFill>
                </a:ln>
                <a:solidFill>
                  <a:schemeClr val="accent3"/>
                </a:solidFill>
                <a:effectLst>
                  <a:glow rad="139700">
                    <a:schemeClr val="bg1">
                      <a:alpha val="40000"/>
                    </a:schemeClr>
                  </a:glow>
                </a:effectLst>
              </a:rPr>
              <a:t>S.O.S I am now free</a:t>
            </a:r>
          </a:p>
          <a:p>
            <a:r>
              <a:rPr lang="en-US" sz="6000" b="1" dirty="0">
                <a:ln w="22225" cap="rnd">
                  <a:solidFill>
                    <a:schemeClr val="tx1"/>
                  </a:solidFill>
                </a:ln>
                <a:solidFill>
                  <a:schemeClr val="accent3"/>
                </a:solidFill>
                <a:effectLst>
                  <a:glow rad="139700">
                    <a:schemeClr val="bg1">
                      <a:alpha val="40000"/>
                    </a:schemeClr>
                  </a:glow>
                </a:effectLst>
              </a:rPr>
              <a:t>S.O.S the Lord has rescued me</a:t>
            </a:r>
          </a:p>
          <a:p>
            <a:r>
              <a:rPr lang="en-US" sz="6000" b="1" dirty="0">
                <a:ln w="22225" cap="rnd">
                  <a:solidFill>
                    <a:schemeClr val="tx1"/>
                  </a:solidFill>
                </a:ln>
                <a:solidFill>
                  <a:schemeClr val="accent3"/>
                </a:solidFill>
                <a:effectLst>
                  <a:glow rad="139700">
                    <a:schemeClr val="bg1">
                      <a:alpha val="40000"/>
                    </a:schemeClr>
                  </a:glow>
                </a:effectLst>
              </a:rPr>
              <a:t>S.O.S I am now free</a:t>
            </a:r>
          </a:p>
          <a:p>
            <a:r>
              <a:rPr lang="en-US" sz="6000" b="1" dirty="0">
                <a:ln w="22225" cap="rnd">
                  <a:solidFill>
                    <a:schemeClr val="tx1"/>
                  </a:solidFill>
                </a:ln>
                <a:solidFill>
                  <a:schemeClr val="accent3"/>
                </a:solidFill>
                <a:effectLst>
                  <a:glow rad="139700">
                    <a:schemeClr val="bg1">
                      <a:alpha val="40000"/>
                    </a:schemeClr>
                  </a:glow>
                </a:effectLst>
              </a:rPr>
              <a:t>S.O.S The Lord has rescued me</a:t>
            </a:r>
            <a:endParaRPr lang="es-ES" sz="6000" b="1" dirty="0">
              <a:ln w="22225" cap="rnd">
                <a:solidFill>
                  <a:schemeClr val="tx1"/>
                </a:solidFill>
              </a:ln>
              <a:solidFill>
                <a:schemeClr val="accent3"/>
              </a:solidFill>
              <a:effectLst>
                <a:glow rad="139700">
                  <a:schemeClr val="bg1">
                    <a:alpha val="40000"/>
                  </a:schemeClr>
                </a:glow>
              </a:effectLst>
            </a:endParaRPr>
          </a:p>
        </p:txBody>
      </p:sp>
      <p:pic>
        <p:nvPicPr>
          <p:cNvPr id="3" name="Imagen 2">
            <a:extLst>
              <a:ext uri="{FF2B5EF4-FFF2-40B4-BE49-F238E27FC236}">
                <a16:creationId xmlns:a16="http://schemas.microsoft.com/office/drawing/2014/main" id="{E67D54A4-F616-C454-8D10-0562734F1829}"/>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409261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7529</TotalTime>
  <Words>3384</Words>
  <Application>Microsoft Office PowerPoint</Application>
  <PresentationFormat>Panorámica</PresentationFormat>
  <Paragraphs>301</Paragraphs>
  <Slides>41</Slides>
  <Notes>40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41</vt:i4>
      </vt:variant>
    </vt:vector>
  </HeadingPairs>
  <TitlesOfParts>
    <vt:vector size="55" baseType="lpstr">
      <vt:lpstr>Abel</vt:lpstr>
      <vt:lpstr>Arial</vt:lpstr>
      <vt:lpstr>Bahnschrift SemiBold</vt:lpstr>
      <vt:lpstr>Britannic Bold</vt:lpstr>
      <vt:lpstr>Calibri</vt:lpstr>
      <vt:lpstr>Cambria-Bold</vt:lpstr>
      <vt:lpstr>Franklin Gothic Book</vt:lpstr>
      <vt:lpstr>Franklin Gothic Medium</vt:lpstr>
      <vt:lpstr>Gentium Basic</vt:lpstr>
      <vt:lpstr>MinionPro-It</vt:lpstr>
      <vt:lpstr>MinionPro-Regular</vt:lpstr>
      <vt:lpstr>Times New Roman</vt:lpstr>
      <vt:lpstr>Wingdings 3</vt:lpstr>
      <vt:lpstr>Espiral</vt:lpstr>
      <vt:lpstr>Presentación de PowerPoint</vt:lpstr>
      <vt:lpstr>Presentación de PowerPoint</vt:lpstr>
      <vt:lpstr>The Great Rescue</vt:lpstr>
      <vt:lpstr>Welcome!</vt:lpstr>
      <vt:lpstr>Musical moment</vt:lpstr>
      <vt:lpstr>Musical moment</vt:lpstr>
      <vt:lpstr>Musical moment</vt:lpstr>
      <vt:lpstr>Musical moment</vt:lpstr>
      <vt:lpstr>Musical moment</vt:lpstr>
      <vt:lpstr>BIBLICAL LESSON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 of prayer</vt:lpstr>
      <vt:lpstr>ACTIVITIES</vt:lpstr>
      <vt:lpstr>Musical moment</vt:lpstr>
      <vt:lpstr>Presentación de PowerPoint</vt:lpstr>
      <vt:lpstr>Presentación de PowerPoint</vt:lpstr>
      <vt:lpstr>Musical moment</vt:lpstr>
      <vt:lpstr>Musical moment</vt:lpstr>
      <vt:lpstr>Musical moment (Chorus)</vt:lpstr>
      <vt:lpstr>Musical moment (Chorus)</vt:lpstr>
      <vt:lpstr>Musical moment (Bridge)</vt:lpstr>
      <vt:lpstr>Musical moment</vt:lpstr>
      <vt:lpstr>Musical moment</vt:lpstr>
      <vt:lpstr>Musical moment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130</cp:revision>
  <dcterms:created xsi:type="dcterms:W3CDTF">2018-07-20T18:54:32Z</dcterms:created>
  <dcterms:modified xsi:type="dcterms:W3CDTF">2022-08-18T23:55:36Z</dcterms:modified>
</cp:coreProperties>
</file>