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notesMasterIdLst>
    <p:notesMasterId r:id="rId46"/>
  </p:notesMasterIdLst>
  <p:sldIdLst>
    <p:sldId id="258" r:id="rId2"/>
    <p:sldId id="302" r:id="rId3"/>
    <p:sldId id="320" r:id="rId4"/>
    <p:sldId id="259" r:id="rId5"/>
    <p:sldId id="261" r:id="rId6"/>
    <p:sldId id="260"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99" r:id="rId25"/>
    <p:sldId id="295" r:id="rId26"/>
    <p:sldId id="280" r:id="rId27"/>
    <p:sldId id="300" r:id="rId28"/>
    <p:sldId id="281" r:id="rId29"/>
    <p:sldId id="282" r:id="rId30"/>
    <p:sldId id="283" r:id="rId31"/>
    <p:sldId id="296" r:id="rId32"/>
    <p:sldId id="284" r:id="rId33"/>
    <p:sldId id="285" r:id="rId34"/>
    <p:sldId id="301" r:id="rId35"/>
    <p:sldId id="297" r:id="rId36"/>
    <p:sldId id="286" r:id="rId37"/>
    <p:sldId id="298" r:id="rId38"/>
    <p:sldId id="287" r:id="rId39"/>
    <p:sldId id="288" r:id="rId40"/>
    <p:sldId id="289" r:id="rId41"/>
    <p:sldId id="290" r:id="rId42"/>
    <p:sldId id="292" r:id="rId43"/>
    <p:sldId id="293" r:id="rId44"/>
    <p:sldId id="29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9" autoAdjust="0"/>
    <p:restoredTop sz="66298" autoAdjust="0"/>
  </p:normalViewPr>
  <p:slideViewPr>
    <p:cSldViewPr snapToGrid="0">
      <p:cViewPr varScale="1">
        <p:scale>
          <a:sx n="48" d="100"/>
          <a:sy n="48" d="100"/>
        </p:scale>
        <p:origin x="135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E2300-5978-4CEA-9EF0-279E9574081C}" type="datetimeFigureOut">
              <a:rPr lang="es-ES" smtClean="0"/>
              <a:t>26/08/2021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C803A-7ED3-4709-A81C-0F9D756D30C8}" type="slidenum">
              <a:rPr lang="es-ES" smtClean="0"/>
              <a:t>‹Nº›</a:t>
            </a:fld>
            <a:endParaRPr lang="es-ES"/>
          </a:p>
        </p:txBody>
      </p:sp>
    </p:spTree>
    <p:extLst>
      <p:ext uri="{BB962C8B-B14F-4D97-AF65-F5344CB8AC3E}">
        <p14:creationId xmlns:p14="http://schemas.microsoft.com/office/powerpoint/2010/main" val="124544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Leçon Biblique No. 1</a:t>
            </a:r>
          </a:p>
          <a:p>
            <a:r>
              <a:rPr lang="fr-FR" dirty="0"/>
              <a:t>Jésus a voyagé pour mourir pour moi </a:t>
            </a:r>
          </a:p>
          <a:p>
            <a:endParaRPr lang="fr-FR" dirty="0"/>
          </a:p>
          <a:p>
            <a:r>
              <a:rPr lang="fr-FR" dirty="0"/>
              <a:t>Référence biblique : </a:t>
            </a:r>
            <a:r>
              <a:rPr lang="fr-FR" dirty="0" err="1"/>
              <a:t>Salmos</a:t>
            </a:r>
            <a:r>
              <a:rPr lang="fr-FR" dirty="0"/>
              <a:t> 33:6; Romanos 5:12; Santiago 4:17; Romanos 3:23; 1 Juan 4:14; </a:t>
            </a:r>
          </a:p>
          <a:p>
            <a:r>
              <a:rPr lang="fr-FR" dirty="0" err="1"/>
              <a:t>Isaías</a:t>
            </a:r>
            <a:r>
              <a:rPr lang="fr-FR" dirty="0"/>
              <a:t> 9:6; 1 </a:t>
            </a:r>
            <a:r>
              <a:rPr lang="fr-FR" dirty="0" err="1"/>
              <a:t>Timoteo</a:t>
            </a:r>
            <a:r>
              <a:rPr lang="fr-FR" dirty="0"/>
              <a:t> 1:15.</a:t>
            </a:r>
          </a:p>
          <a:p>
            <a:r>
              <a:rPr lang="fr-FR" dirty="0"/>
              <a:t>Leçon principale : “</a:t>
            </a:r>
            <a:r>
              <a:rPr lang="fr-FR" dirty="0" err="1"/>
              <a:t>Jesús</a:t>
            </a:r>
            <a:r>
              <a:rPr lang="fr-FR" dirty="0"/>
              <a:t> </a:t>
            </a:r>
            <a:r>
              <a:rPr lang="fr-FR" dirty="0" err="1"/>
              <a:t>viene</a:t>
            </a:r>
            <a:r>
              <a:rPr lang="fr-FR" dirty="0"/>
              <a:t> a </a:t>
            </a:r>
            <a:r>
              <a:rPr lang="fr-FR" dirty="0" err="1"/>
              <a:t>salvarme</a:t>
            </a:r>
            <a:r>
              <a:rPr lang="fr-FR" dirty="0"/>
              <a:t>”.</a:t>
            </a:r>
          </a:p>
          <a:p>
            <a:r>
              <a:rPr lang="fr-FR" dirty="0"/>
              <a:t>Objectifs spécifiques :</a:t>
            </a:r>
          </a:p>
          <a:p>
            <a:r>
              <a:rPr lang="fr-FR" dirty="0"/>
              <a:t>A la fin de la leçon, les enfants seront capables :</a:t>
            </a:r>
          </a:p>
          <a:p>
            <a:r>
              <a:rPr lang="fr-FR" dirty="0"/>
              <a:t>De comprendre que Jésus est venu pour sauver les pécheurs.</a:t>
            </a:r>
          </a:p>
          <a:p>
            <a:r>
              <a:rPr lang="fr-FR" dirty="0"/>
              <a:t>D’apprendre que Jésus a donné sa vie à notre place.</a:t>
            </a:r>
          </a:p>
          <a:p>
            <a:r>
              <a:rPr lang="fr-FR" dirty="0"/>
              <a:t>D’inviter Jésus à vivre dans notre cœur.</a:t>
            </a:r>
          </a:p>
          <a:p>
            <a:endParaRPr lang="fr-FR" dirty="0"/>
          </a:p>
          <a:p>
            <a:r>
              <a:rPr lang="fr-FR" dirty="0"/>
              <a:t>Verset à mémoriser : « … Jésus Christ est venu dans le monde pour sauver les pécheurs, dont je suis le premier» 1 Timothée 1:15.</a:t>
            </a:r>
          </a:p>
          <a:p>
            <a:endParaRPr lang="fr-FR" dirty="0"/>
          </a:p>
          <a:p>
            <a:r>
              <a:rPr lang="fr-FR" dirty="0"/>
              <a:t>Matériels :</a:t>
            </a:r>
          </a:p>
          <a:p>
            <a:r>
              <a:rPr lang="fr-FR" dirty="0"/>
              <a:t>1. Dessins pour la leçon.</a:t>
            </a:r>
          </a:p>
          <a:p>
            <a:r>
              <a:rPr lang="fr-FR" dirty="0"/>
              <a:t>2. Chanson devise du jour et verset à mémoriser dans des images illustratives.</a:t>
            </a:r>
          </a:p>
          <a:p>
            <a:r>
              <a:rPr lang="fr-FR" dirty="0"/>
              <a:t>3. Matériel d’illustration pour le temps de prière.</a:t>
            </a:r>
          </a:p>
          <a:p>
            <a:r>
              <a:rPr lang="fr-FR" dirty="0"/>
              <a:t>4. Des souvenirs avec le verset du jour que chaque enfant peut rapporter à la maison.</a:t>
            </a:r>
          </a:p>
          <a:p>
            <a:r>
              <a:rPr lang="fr-FR" dirty="0"/>
              <a:t>5. Matériel pour les activités manuelles.</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a:t>
            </a:fld>
            <a:endParaRPr lang="es-ES"/>
          </a:p>
        </p:txBody>
      </p:sp>
    </p:spTree>
    <p:extLst>
      <p:ext uri="{BB962C8B-B14F-4D97-AF65-F5344CB8AC3E}">
        <p14:creationId xmlns:p14="http://schemas.microsoft.com/office/powerpoint/2010/main" val="3656216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Et il a ressuscité, la mort il a vaincu.</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13</a:t>
            </a:fld>
            <a:endParaRPr lang="es-ES"/>
          </a:p>
        </p:txBody>
      </p:sp>
    </p:spTree>
    <p:extLst>
      <p:ext uri="{BB962C8B-B14F-4D97-AF65-F5344CB8AC3E}">
        <p14:creationId xmlns:p14="http://schemas.microsoft.com/office/powerpoint/2010/main" val="1912494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Aujourd'hui et pour toujours ma vie je lui donne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14</a:t>
            </a:fld>
            <a:endParaRPr lang="es-ES"/>
          </a:p>
        </p:txBody>
      </p:sp>
    </p:spTree>
    <p:extLst>
      <p:ext uri="{BB962C8B-B14F-4D97-AF65-F5344CB8AC3E}">
        <p14:creationId xmlns:p14="http://schemas.microsoft.com/office/powerpoint/2010/main" val="358623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Alléluia</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il</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 a </a:t>
            </a: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vaincu</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15</a:t>
            </a:fld>
            <a:endParaRPr lang="es-ES"/>
          </a:p>
        </p:txBody>
      </p:sp>
    </p:spTree>
    <p:extLst>
      <p:ext uri="{BB962C8B-B14F-4D97-AF65-F5344CB8AC3E}">
        <p14:creationId xmlns:p14="http://schemas.microsoft.com/office/powerpoint/2010/main" val="2969297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toute la gloire pour </a:t>
            </a:r>
            <a:r>
              <a:rPr lang="fr-FR" sz="12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Jesús</a:t>
            </a:r>
            <a:r>
              <a:rPr lang="fr-FR" sz="12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16</a:t>
            </a:fld>
            <a:endParaRPr lang="es-ES"/>
          </a:p>
        </p:txBody>
      </p:sp>
    </p:spTree>
    <p:extLst>
      <p:ext uri="{BB962C8B-B14F-4D97-AF65-F5344CB8AC3E}">
        <p14:creationId xmlns:p14="http://schemas.microsoft.com/office/powerpoint/2010/main" val="2127873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s-ES" sz="12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tout-puissant</a:t>
            </a:r>
            <a:r>
              <a:rPr lang="es-ES" sz="12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 </a:t>
            </a:r>
            <a:r>
              <a:rPr lang="es-ES" sz="12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Seigneur</a:t>
            </a:r>
            <a:r>
              <a:rPr lang="es-ES" sz="12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 des </a:t>
            </a:r>
            <a:r>
              <a:rPr lang="es-ES" sz="12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cieux</a:t>
            </a:r>
            <a:endParaRPr lang="es-ES" sz="12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17</a:t>
            </a:fld>
            <a:endParaRPr lang="es-ES"/>
          </a:p>
        </p:txBody>
      </p:sp>
    </p:spTree>
    <p:extLst>
      <p:ext uri="{BB962C8B-B14F-4D97-AF65-F5344CB8AC3E}">
        <p14:creationId xmlns:p14="http://schemas.microsoft.com/office/powerpoint/2010/main" val="211432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c'est lui le roi de mon </a:t>
            </a:r>
            <a:r>
              <a:rPr lang="fr-FR" sz="12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coeur</a:t>
            </a:r>
            <a:r>
              <a:rPr lang="fr-FR" sz="12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a:t>
            </a:r>
            <a:endParaRPr lang="es-ES" sz="12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18</a:t>
            </a:fld>
            <a:endParaRPr lang="es-ES"/>
          </a:p>
        </p:txBody>
      </p:sp>
    </p:spTree>
    <p:extLst>
      <p:ext uri="{BB962C8B-B14F-4D97-AF65-F5344CB8AC3E}">
        <p14:creationId xmlns:p14="http://schemas.microsoft.com/office/powerpoint/2010/main" val="303600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à ton côté toujours, je veux rester.</a:t>
            </a:r>
            <a:endParaRPr lang="es-ES" sz="12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19</a:t>
            </a:fld>
            <a:endParaRPr lang="es-ES"/>
          </a:p>
        </p:txBody>
      </p:sp>
    </p:spTree>
    <p:extLst>
      <p:ext uri="{BB962C8B-B14F-4D97-AF65-F5344CB8AC3E}">
        <p14:creationId xmlns:p14="http://schemas.microsoft.com/office/powerpoint/2010/main" val="362173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3. Leçon</a:t>
            </a:r>
          </a:p>
          <a:p>
            <a:r>
              <a:rPr lang="fr-FR" dirty="0"/>
              <a:t>3. 1. Introduction</a:t>
            </a:r>
          </a:p>
          <a:p>
            <a:r>
              <a:rPr lang="fr-FR" dirty="0"/>
              <a:t>Notre série de cette année s’intitule : Le plus grand voyage !</a:t>
            </a:r>
          </a:p>
          <a:p>
            <a:r>
              <a:rPr lang="fr-FR" dirty="0"/>
              <a:t>Avez-vous déjà fait un grand voyage?</a:t>
            </a:r>
          </a:p>
          <a:p>
            <a:r>
              <a:rPr lang="fr-FR" dirty="0"/>
              <a:t>Dites-moi, comment avez-vous voyagé? (Laissez les enfants parler…)</a:t>
            </a:r>
          </a:p>
          <a:p>
            <a:r>
              <a:rPr lang="fr-FR" dirty="0"/>
              <a:t>Oui, nous pouvons voyager de plusieurs manières : En train, en avion, en bateau, en bus, en voiture, en calèche, à dos d’âne, et il existe d’autres manières de voyager.</a:t>
            </a:r>
          </a:p>
          <a:p>
            <a:r>
              <a:rPr lang="fr-FR" dirty="0"/>
              <a:t>La Bible nous parle d’un voyage très important que nous entreprendrons très bientôt ! Mais, avant cela, je dois vous parler d’un autre voyage qui s’est passé il y a longtemps et dont nous avons besoin de savoir pour que vous puissiez faire le prochain voyage.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20</a:t>
            </a:fld>
            <a:endParaRPr lang="es-ES"/>
          </a:p>
        </p:txBody>
      </p:sp>
    </p:spTree>
    <p:extLst>
      <p:ext uri="{BB962C8B-B14F-4D97-AF65-F5344CB8AC3E}">
        <p14:creationId xmlns:p14="http://schemas.microsoft.com/office/powerpoint/2010/main" val="1250694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3. 2. Développement de la leçon</a:t>
            </a:r>
          </a:p>
          <a:p>
            <a:r>
              <a:rPr lang="fr-FR" dirty="0"/>
              <a:t>Lorsque Dieu a créé le monde, il a rendu tout parfait : les plantes, les fleurs, les animaux, l’homme et la femme. Tout était beau et parfait !!!</a:t>
            </a:r>
          </a:p>
          <a:p>
            <a:r>
              <a:rPr lang="fr-FR" dirty="0"/>
              <a:t>Tout ce que nous voyons dans la nature a été créé par Dieu pour nous tous. Il l’a fait pour que nous vivions heureux sur cette terre et que nous profitions de tout ce qui a été créé pour notre bien.</a:t>
            </a:r>
          </a:p>
          <a:p>
            <a:r>
              <a:rPr lang="fr-FR" dirty="0"/>
              <a:t>Comment c’est beau de profiter de la nature, des plantes, des fleurs, des amis, de la famille, n’est-ce pas?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21</a:t>
            </a:fld>
            <a:endParaRPr lang="es-ES"/>
          </a:p>
        </p:txBody>
      </p:sp>
    </p:spTree>
    <p:extLst>
      <p:ext uri="{BB962C8B-B14F-4D97-AF65-F5344CB8AC3E}">
        <p14:creationId xmlns:p14="http://schemas.microsoft.com/office/powerpoint/2010/main" val="252475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Et toi ? Appréciez-vous tout ce que Dieu a fait ?... La création de Dieu est si merveilleuse !</a:t>
            </a:r>
          </a:p>
          <a:p>
            <a:r>
              <a:rPr lang="fr-FR" dirty="0"/>
              <a:t>Laisse-moi te demander... tu aimes les animaux ? Quel est votre animal préféré? Lions, dauphins, chats, chiens, perroquets ? (Nous attendons la réponse).</a:t>
            </a:r>
          </a:p>
          <a:p>
            <a:r>
              <a:rPr lang="fr-FR" dirty="0"/>
              <a:t>Et les fleurs ? Les fruits? Quel est ton fruit préféré? Il y en a sûrement beaucoup que vous aimez et beaucoup que vous n’avez même pas encore essayé.</a:t>
            </a:r>
          </a:p>
          <a:p>
            <a:r>
              <a:rPr lang="fr-FR" dirty="0"/>
              <a:t>Saviez-vous que chaque pays a des fruits que l’on ne trouve peut-être pas dans d’autres pays ? Cela se produit parce que le climat a des caractéristiques différentes de celles des autres pays. Par exemple : au Canada en hiver, il y a beaucoup de chutes de neige; et, dans certains endroits, comme l’Afrique, les gens n’ont jamais vu de neige. Au Pérou, il y a le quinoa, qui est un excellent aliment, mais dans d’autres pays, ils ne connaissent pas le quinoa.</a:t>
            </a:r>
          </a:p>
          <a:p>
            <a:r>
              <a:rPr lang="fr-FR" dirty="0"/>
              <a:t>Il est intéressant de savoir que Dieu a fait des choses merveilleuses dans la nature et qu’Il nous donne ce dont nous avons besoin selon l’endroit où nous vivons.</a:t>
            </a:r>
          </a:p>
          <a:p>
            <a:r>
              <a:rPr lang="fr-FR" dirty="0"/>
              <a:t>Comment notre Seigneur est merveilleux ! Il a tout créé pour notre bien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22</a:t>
            </a:fld>
            <a:endParaRPr lang="es-ES"/>
          </a:p>
        </p:txBody>
      </p:sp>
    </p:spTree>
    <p:extLst>
      <p:ext uri="{BB962C8B-B14F-4D97-AF65-F5344CB8AC3E}">
        <p14:creationId xmlns:p14="http://schemas.microsoft.com/office/powerpoint/2010/main" val="2343132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Développement du programme</a:t>
            </a:r>
          </a:p>
          <a:p>
            <a:r>
              <a:rPr lang="fr-FR" dirty="0"/>
              <a:t>1.  Bienvenue. Accueillez tout le monde de manière amicale, joyeuse et amusante, en saluant tous les enfants en groupe et de manière générale. Présentez-vous ainsi que tous les enseignants qui seront en charge pendant l’activité aux enfants.</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5</a:t>
            </a:fld>
            <a:endParaRPr lang="es-ES"/>
          </a:p>
        </p:txBody>
      </p:sp>
    </p:spTree>
    <p:extLst>
      <p:ext uri="{BB962C8B-B14F-4D97-AF65-F5344CB8AC3E}">
        <p14:creationId xmlns:p14="http://schemas.microsoft.com/office/powerpoint/2010/main" val="470339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Vous savez quoi? La Bible nous dit comment Dieu a créé tout cela. Dans le Psaume 33 :6, il est dit : </a:t>
            </a:r>
          </a:p>
          <a:p>
            <a:r>
              <a:rPr lang="fr-FR" dirty="0"/>
              <a:t>«Les cieux ont été faits par la parole de l’Éternel, Et toute leur armée par le souffle de sa bouche.»</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23</a:t>
            </a:fld>
            <a:endParaRPr lang="es-ES"/>
          </a:p>
        </p:txBody>
      </p:sp>
    </p:spTree>
    <p:extLst>
      <p:ext uri="{BB962C8B-B14F-4D97-AF65-F5344CB8AC3E}">
        <p14:creationId xmlns:p14="http://schemas.microsoft.com/office/powerpoint/2010/main" val="4211281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En Eden, rien ne manquait, tout avait été créé parfait. Tout était beau ! Adam et Eve vivaient heureux. Ils adoraient passer du temps avec tous les animaux. Adam était celui qui a nommé chacun des animaux. De plus, les plantes ne se sont jamais fanées, ni ne sont mortes. Les fleurs arboraient leurs belles couleurs, la pelouse était d’un très beau vert vif. La maison d’Adam et Eve était magnifique, ils vivaient dans le jardin d’Eden.</a:t>
            </a:r>
          </a:p>
          <a:p>
            <a:r>
              <a:rPr lang="fr-FR" dirty="0"/>
              <a:t>Pour qu’ils puissent continuer à profiter de toute cette beauté, Dieu dit à l’homme quelque chose de très important : « Ne te sépare pas d’Ève ». Ils doivent toujours marcher ensemble. Il leur a également dit qu’ils pouvaient manger tout ce qui était en Eden. Tous les fruits étaient pour eux à manger ; mais il y en avait une, juste une, que Dieu leur avait interdit de manger. Tu sais, c’était quoi ? (Attendez la réponse) Oui, c’était le fruit de l’arbre de la reconnaissance du bien et du mal !</a:t>
            </a:r>
          </a:p>
          <a:p>
            <a:r>
              <a:rPr lang="fr-FR" dirty="0"/>
              <a:t>Dieu leur avait clairement donné ce commandement et a dit que s’ils mangeaient de cet arbre, ils allaient mourir.</a:t>
            </a:r>
          </a:p>
          <a:p>
            <a:r>
              <a:rPr lang="fr-FR" dirty="0"/>
              <a:t>Et que pensez-vous qu’ils ont fait ?... (Attendez la réponse).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24</a:t>
            </a:fld>
            <a:endParaRPr lang="es-ES"/>
          </a:p>
        </p:txBody>
      </p:sp>
    </p:spTree>
    <p:extLst>
      <p:ext uri="{BB962C8B-B14F-4D97-AF65-F5344CB8AC3E}">
        <p14:creationId xmlns:p14="http://schemas.microsoft.com/office/powerpoint/2010/main" val="1767087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Quelle tristesse! Ils n’ont pas obéi à Dieu et ont mangé du fruit de l’arbre interdit ! Parce qu’ils étaient désobéissants, Dieu les fit sortir du magnifique jardin d’Eden. Maintenant, ils étaient loin de Dieu et ne pouvaient pas profiter de tout le bien que Dieu leur avait fait.</a:t>
            </a:r>
          </a:p>
          <a:p>
            <a:r>
              <a:rPr lang="fr-FR" dirty="0"/>
              <a:t>L’homme avait désobéi à Dieu et cela s’appelle le péché ; et ainsi le péché est entré sur la terre. Maintenant, tous les humains étaient perdus. La Bible dit : «C’est pourquoi, comme par un seul homme le péché est entré dans le monde, et par le péché la mort, et qu’ainsi la mort s’est étendue sur tous les hommes, parce que tous ont péché,...» (Romains 5:12).</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25</a:t>
            </a:fld>
            <a:endParaRPr lang="es-ES"/>
          </a:p>
        </p:txBody>
      </p:sp>
    </p:spTree>
    <p:extLst>
      <p:ext uri="{BB962C8B-B14F-4D97-AF65-F5344CB8AC3E}">
        <p14:creationId xmlns:p14="http://schemas.microsoft.com/office/powerpoint/2010/main" val="1239318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Alors qu’est-ce que le péché ? La Bible nous dit : «Quiconque pèche transgresse la loi, et le péché est la transgression de la loi. » (1. Jean 3:4).</a:t>
            </a:r>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26</a:t>
            </a:fld>
            <a:endParaRPr lang="es-ES"/>
          </a:p>
        </p:txBody>
      </p:sp>
    </p:spTree>
    <p:extLst>
      <p:ext uri="{BB962C8B-B14F-4D97-AF65-F5344CB8AC3E}">
        <p14:creationId xmlns:p14="http://schemas.microsoft.com/office/powerpoint/2010/main" val="1388795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péchés sont toutes les mauvaises choses que nous faisons, disons ou pensons. Tout cela est péché. Jacques dit : «Celui donc qui sait faire ce qui est bien, et qui ne le fait pas, commet un péché.» (Jacques 4:17).</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Vous connaissez sûrement certains péchés que les enfants et les adultes commettent, tels que : voler, se battre, dire des gros mots, être jaloux, être fier, égoïste, mentir...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Quels péchés avez-vous commis ? Ne le dites pas, mais prenez un moment pour réfléchir aux mauvaises choses que vous avez faites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L’apôtre Paul dit : «Car tous ont péché et sont privés de la gloire de Dieu.» (Romains 3:23).</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27</a:t>
            </a:fld>
            <a:endParaRPr lang="es-ES"/>
          </a:p>
        </p:txBody>
      </p:sp>
    </p:spTree>
    <p:extLst>
      <p:ext uri="{BB962C8B-B14F-4D97-AF65-F5344CB8AC3E}">
        <p14:creationId xmlns:p14="http://schemas.microsoft.com/office/powerpoint/2010/main" val="3447121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Comment c’est terrible! Maintenant, nous aussi, nous sommes loin de Dieu.</a:t>
            </a:r>
          </a:p>
          <a:p>
            <a:r>
              <a:rPr lang="fr-FR" dirty="0"/>
              <a:t>Mais attendez! Ne vous inquiétez pas ! Parce que Dieu a fait un plan pour que nous soyons à nouveau en communion avec Lui. Afin que nous soyons à nouveau enfants de Dieu.</a:t>
            </a:r>
          </a:p>
          <a:p>
            <a:r>
              <a:rPr lang="fr-FR" dirty="0"/>
              <a:t>Savez-vous quel est ce plan? Le plan est que Dieu a permis à Jésus de faire un voyage super spécial ici sur terre pour mourir à la place de tous les pécheurs.</a:t>
            </a:r>
          </a:p>
          <a:p>
            <a:r>
              <a:rPr lang="fr-FR" dirty="0"/>
              <a:t>Ce n’est qu’ainsi que l’homme pourrait redevenir un enfant de Dieu. La Bible dit : « …que le Père a envoyé le Fils comme Sauveur du monde.» (1 Jean 4:14).</a:t>
            </a:r>
          </a:p>
          <a:p>
            <a:r>
              <a:rPr lang="fr-FR" dirty="0"/>
              <a:t>Oui! La seule solution était que quelqu’un du ciel vienne sur terre pour sauver toute l’humanité perdue !</a:t>
            </a:r>
          </a:p>
          <a:p>
            <a:r>
              <a:rPr lang="fr-FR" dirty="0"/>
              <a:t>Et Jésus était l’élu spécial pour faire ce voyage. Il a tout laissé au ciel pour accomplir cette mission.</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28</a:t>
            </a:fld>
            <a:endParaRPr lang="es-ES"/>
          </a:p>
        </p:txBody>
      </p:sp>
    </p:spTree>
    <p:extLst>
      <p:ext uri="{BB962C8B-B14F-4D97-AF65-F5344CB8AC3E}">
        <p14:creationId xmlns:p14="http://schemas.microsoft.com/office/powerpoint/2010/main" val="4040690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Quelle Merveille! Comme c’est beau de savoir que Dieu avait un plan pour moi, pour me sauver !</a:t>
            </a:r>
          </a:p>
          <a:p>
            <a:r>
              <a:rPr lang="fr-FR" dirty="0"/>
              <a:t>C’est aussi dans la Bible : «Car le salaire du péché, c’est la mort; mais le don gratuit de Dieu, c’est la vie éternelle en Jésus Christ notre Seigneur.» (Romains 6 :23).</a:t>
            </a:r>
          </a:p>
          <a:p>
            <a:r>
              <a:rPr lang="fr-FR" dirty="0"/>
              <a:t>Dieu veut que nous soyons sauvés par Jésus.</a:t>
            </a:r>
          </a:p>
          <a:p>
            <a:r>
              <a:rPr lang="fr-FR" dirty="0"/>
              <a:t>Comment Dieu aura-t-il exécuté ce plan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29</a:t>
            </a:fld>
            <a:endParaRPr lang="es-ES"/>
          </a:p>
        </p:txBody>
      </p:sp>
    </p:spTree>
    <p:extLst>
      <p:ext uri="{BB962C8B-B14F-4D97-AF65-F5344CB8AC3E}">
        <p14:creationId xmlns:p14="http://schemas.microsoft.com/office/powerpoint/2010/main" val="3033892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Comment s’est passé ce voyage ? Nous ne savons pas. Mais je peux vous dire à quoi ressemblait la vie de Jésus et comment il est venu au monde :</a:t>
            </a:r>
          </a:p>
          <a:p>
            <a:r>
              <a:rPr lang="fr-FR" dirty="0"/>
              <a:t>Un ange s’est présenté à Marie et lui a dit qu’elle allait avoir un bébé. Il lui a dit que ce bébé était très spécial parce qu’il allait sauver le monde. Elle était célibataire, mais elle était fiancée et sur le point de se marier. Dieu l’a choisie parce qu’elle était si spéciale. Et Dieu la bénit grandement.</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30</a:t>
            </a:fld>
            <a:endParaRPr lang="es-ES"/>
          </a:p>
        </p:txBody>
      </p:sp>
    </p:spTree>
    <p:extLst>
      <p:ext uri="{BB962C8B-B14F-4D97-AF65-F5344CB8AC3E}">
        <p14:creationId xmlns:p14="http://schemas.microsoft.com/office/powerpoint/2010/main" val="1749434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Un jour, il est né, mais pas comme tous les enfants des foyers ou des hôpitaux. Il est né dans une mangeoire, où vivent les animaux. Dans une écurie. Mais il n’est pas né comme roi des rois, mais comme un enfant ordinaire.</a:t>
            </a:r>
          </a:p>
          <a:p>
            <a:r>
              <a:rPr lang="fr-FR" dirty="0"/>
              <a:t>Certains ont réalisé qu’il était né. Savez-vous qui ils étaient ? C’étaient les bergers de Bethléem, les anges qui chantaient et les magiciens qui le visitaient et l’adoraient.</a:t>
            </a:r>
          </a:p>
          <a:p>
            <a:r>
              <a:rPr lang="fr-FR" dirty="0"/>
              <a:t>Connaissez-vous toute l’histoire de Jésus ? Bien sûr, vous avez sûrement entendu à maintes reprises comment Jésus est né et comment il a vécu ici sur terre.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31</a:t>
            </a:fld>
            <a:endParaRPr lang="es-ES"/>
          </a:p>
        </p:txBody>
      </p:sp>
    </p:spTree>
    <p:extLst>
      <p:ext uri="{BB962C8B-B14F-4D97-AF65-F5344CB8AC3E}">
        <p14:creationId xmlns:p14="http://schemas.microsoft.com/office/powerpoint/2010/main" val="3790894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Esaïe dit : «Car un enfant nous est né, un fils nous est donné, Et la domination reposera sur son épaule; On l’appellera Admirable, Conseiller, Dieu puissant, Père éternel, Prince de la paix. » (Esaïe 9 :6).</a:t>
            </a:r>
          </a:p>
          <a:p>
            <a:r>
              <a:rPr lang="fr-FR" dirty="0"/>
              <a:t>Il est venu avec une mission : être le Sauveur du monde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32</a:t>
            </a:fld>
            <a:endParaRPr lang="es-ES"/>
          </a:p>
        </p:txBody>
      </p:sp>
    </p:spTree>
    <p:extLst>
      <p:ext uri="{BB962C8B-B14F-4D97-AF65-F5344CB8AC3E}">
        <p14:creationId xmlns:p14="http://schemas.microsoft.com/office/powerpoint/2010/main" val="1501120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2. Moment musical : Commencez à enseigner des chansons gaies qui peuvent motiver le groupe. Vous pouvez utiliser une chanson de salutation. La suggestion pour cette série est « Viens et rejoins-moi ». Vous pouvez revoir les chansons des années précédentes.</a:t>
            </a:r>
          </a:p>
          <a:p>
            <a:r>
              <a:rPr lang="fr-FR" dirty="0"/>
              <a:t>Une option est d’enseigner « Nous sommes heureux », « Oh quelle joie », « Alléluia », etc.</a:t>
            </a:r>
          </a:p>
          <a:p>
            <a:r>
              <a:rPr lang="fr-FR" dirty="0"/>
              <a:t>Il est important d’avoir un espace pour enseigner la chanson du jour en rapport avec le sujet. Le chant du jour est : « Dieu des cieux ». Vous pouvez trouver des suggestions de chansons à enseigner dans le manuel.</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6</a:t>
            </a:fld>
            <a:endParaRPr lang="es-ES"/>
          </a:p>
        </p:txBody>
      </p:sp>
    </p:spTree>
    <p:extLst>
      <p:ext uri="{BB962C8B-B14F-4D97-AF65-F5344CB8AC3E}">
        <p14:creationId xmlns:p14="http://schemas.microsoft.com/office/powerpoint/2010/main" val="980174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Jésus a fait beaucoup de choses lorsqu’Il était sur cette terre : Il a guéri les malades, Il a fait des miracles, Il a marché dans différents endroits. Mais tout le monde ne savait pas qu’Il était Dieu qui était venu sur cette terre pour sauver le monde. Beaucoup ne comprenaient pas la mission qu’il avait sur cette terre.</a:t>
            </a:r>
          </a:p>
          <a:p>
            <a:r>
              <a:rPr lang="fr-FR" dirty="0"/>
              <a:t>Un jour, il a dû mourir, car cela faisait partie du plan du salut.</a:t>
            </a:r>
          </a:p>
          <a:p>
            <a:r>
              <a:rPr lang="fr-FR" dirty="0"/>
              <a:t>Vous savez quoi? Quand il était sur terre, il n’a jamais péché ni fait quoi que ce soit de mal. Il a vécu sa vie sur terre pour aider les autres : il a guéri les malades, ressuscité les morts et instruit tous ceux qui l’écoutaient.</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33</a:t>
            </a:fld>
            <a:endParaRPr lang="es-ES"/>
          </a:p>
        </p:txBody>
      </p:sp>
    </p:spTree>
    <p:extLst>
      <p:ext uri="{BB962C8B-B14F-4D97-AF65-F5344CB8AC3E}">
        <p14:creationId xmlns:p14="http://schemas.microsoft.com/office/powerpoint/2010/main" val="1962107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«Car Dieu a tant aimé le monde qu’il a donné son Fils unique, afin que quiconque croit en lui ne périsse point, mais qu’il ait la vie éternelle.» (Jean 3:16).</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34</a:t>
            </a:fld>
            <a:endParaRPr lang="es-ES"/>
          </a:p>
        </p:txBody>
      </p:sp>
    </p:spTree>
    <p:extLst>
      <p:ext uri="{BB962C8B-B14F-4D97-AF65-F5344CB8AC3E}">
        <p14:creationId xmlns:p14="http://schemas.microsoft.com/office/powerpoint/2010/main" val="3670872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Mais Il était toujours condamné et devait mourir. Cependant, le troisième jour, il est ressuscité comme il l’avait dit à ses disciples. Tout a été accompli selon le plan de Dieu. Maintenant, le plan de Dieu était achevé. Par Jésus, tous les hommes peuvent être sauvés.</a:t>
            </a:r>
          </a:p>
          <a:p>
            <a:r>
              <a:rPr lang="fr-FR" dirty="0"/>
              <a:t>Quel merveilleux plan de salut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35</a:t>
            </a:fld>
            <a:endParaRPr lang="es-ES"/>
          </a:p>
        </p:txBody>
      </p:sp>
    </p:spTree>
    <p:extLst>
      <p:ext uri="{BB962C8B-B14F-4D97-AF65-F5344CB8AC3E}">
        <p14:creationId xmlns:p14="http://schemas.microsoft.com/office/powerpoint/2010/main" val="4249691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Jésus est venu dans ce monde pour donner sa vie pour tous les pécheurs.</a:t>
            </a:r>
          </a:p>
          <a:p>
            <a:r>
              <a:rPr lang="fr-FR" dirty="0"/>
              <a:t>L’apôtre Paul dit : « C’est une parole certaine et entièrement digne d’être reçue, que Jésus Christ est venu dans le monde pour sauver les pécheurs, dont je suis le premier.» (1 Timothée 1:15).</a:t>
            </a:r>
          </a:p>
          <a:p>
            <a:r>
              <a:rPr lang="fr-FR" dirty="0"/>
              <a:t>Nous sommes tous pécheurs et Jésus est également mort pour nous, même s’il l’a fait il y a tant d’années.</a:t>
            </a:r>
          </a:p>
          <a:p>
            <a:r>
              <a:rPr lang="fr-FR" dirty="0"/>
              <a:t>Quand nous péchons, il intercède pour nous, comme s’il prenait notre place ; mais, nous devons donner notre vie au Seigneur. Nous devons laisser Dieu vivre en nous.</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36</a:t>
            </a:fld>
            <a:endParaRPr lang="es-ES"/>
          </a:p>
        </p:txBody>
      </p:sp>
    </p:spTree>
    <p:extLst>
      <p:ext uri="{BB962C8B-B14F-4D97-AF65-F5344CB8AC3E}">
        <p14:creationId xmlns:p14="http://schemas.microsoft.com/office/powerpoint/2010/main" val="3881658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Après avoir dit à Jésus de vivre dans nos cœurs pour toujours, nous devons demander au Seigneur le pardon de tous nos péchés. Ce n’est que si nous nous repentons et demandons pardon qu’Il nous pardonne et nous purifie du mal.</a:t>
            </a:r>
          </a:p>
          <a:p>
            <a:r>
              <a:rPr lang="fr-FR" dirty="0"/>
              <a:t>Souvenez-vous, la Bible dit : «Car Dieu a tant aimé le monde qu’il a donné son Fils unique, afin que quiconque croit en lui ne périsse point, mais qu’il ait la vie éternelle.» (Jean 3:16).</a:t>
            </a:r>
          </a:p>
          <a:p>
            <a:r>
              <a:rPr lang="fr-FR" dirty="0"/>
              <a:t>N’oubliez pas, nous devons croire en Jésus. Nous devons croire que Dieu a envoyé son Fils mourir à ma place et à votre place. Si nous acceptons cela, alors par lui nous pouvons devenir enfants de Dieu.</a:t>
            </a:r>
          </a:p>
          <a:p>
            <a:r>
              <a:rPr lang="fr-FR" dirty="0"/>
              <a:t>Êtes-vous prêt à accepter Jésus comme votre seul Sauveur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37</a:t>
            </a:fld>
            <a:endParaRPr lang="es-ES"/>
          </a:p>
        </p:txBody>
      </p:sp>
    </p:spTree>
    <p:extLst>
      <p:ext uri="{BB962C8B-B14F-4D97-AF65-F5344CB8AC3E}">
        <p14:creationId xmlns:p14="http://schemas.microsoft.com/office/powerpoint/2010/main" val="1627839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4. Enseigner le verset à mémoriser		</a:t>
            </a:r>
          </a:p>
          <a:p>
            <a:r>
              <a:rPr lang="fr-FR" dirty="0"/>
              <a:t>Ce moment est important, car nous avons gravé la parole même de Dieu dans l’esprit des enfants.</a:t>
            </a:r>
          </a:p>
          <a:p>
            <a:r>
              <a:rPr lang="fr-FR" dirty="0"/>
              <a:t>Introduction : Aujourd’hui, nous allons apprendre une petite partie de la Parole de Dieu, trouvée dans la Bible. Aujourd’hui, nous avons appris que Jésus a fait le voyage sur terre pour sauver tous les pécheurs, et c’est ce dont parle le verset d’aujourd’hui :					</a:t>
            </a:r>
          </a:p>
          <a:p>
            <a:r>
              <a:rPr lang="fr-FR" dirty="0"/>
              <a:t>«… Jésus Christ est venu dans le monde pour sauver les pécheurs, dont je suis le premier. » (1 Timothée 1:15).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38</a:t>
            </a:fld>
            <a:endParaRPr lang="es-ES"/>
          </a:p>
        </p:txBody>
      </p:sp>
    </p:spTree>
    <p:extLst>
      <p:ext uri="{BB962C8B-B14F-4D97-AF65-F5344CB8AC3E}">
        <p14:creationId xmlns:p14="http://schemas.microsoft.com/office/powerpoint/2010/main" val="3387633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Jésus Christ est venu dans le monde</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39</a:t>
            </a:fld>
            <a:endParaRPr lang="es-ES"/>
          </a:p>
        </p:txBody>
      </p:sp>
    </p:spTree>
    <p:extLst>
      <p:ext uri="{BB962C8B-B14F-4D97-AF65-F5344CB8AC3E}">
        <p14:creationId xmlns:p14="http://schemas.microsoft.com/office/powerpoint/2010/main" val="558605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err="1">
                <a:solidFill>
                  <a:schemeClr val="tx2">
                    <a:lumMod val="50000"/>
                    <a:lumOff val="50000"/>
                  </a:schemeClr>
                </a:solidFill>
              </a:rPr>
              <a:t>pour</a:t>
            </a:r>
            <a:r>
              <a:rPr lang="es-ES" sz="1200" dirty="0">
                <a:solidFill>
                  <a:schemeClr val="tx2">
                    <a:lumMod val="50000"/>
                    <a:lumOff val="50000"/>
                  </a:schemeClr>
                </a:solidFill>
              </a:rPr>
              <a:t> </a:t>
            </a:r>
            <a:r>
              <a:rPr lang="es-ES" sz="1200" dirty="0" err="1">
                <a:solidFill>
                  <a:schemeClr val="tx2">
                    <a:lumMod val="50000"/>
                    <a:lumOff val="50000"/>
                  </a:schemeClr>
                </a:solidFill>
              </a:rPr>
              <a:t>sauver</a:t>
            </a:r>
            <a:r>
              <a:rPr lang="es-ES" sz="1200" dirty="0">
                <a:solidFill>
                  <a:schemeClr val="tx2">
                    <a:lumMod val="50000"/>
                    <a:lumOff val="50000"/>
                  </a:schemeClr>
                </a:solidFill>
              </a:rPr>
              <a:t> les </a:t>
            </a:r>
            <a:r>
              <a:rPr lang="es-ES" sz="1200" dirty="0" err="1">
                <a:solidFill>
                  <a:schemeClr val="tx2">
                    <a:lumMod val="50000"/>
                    <a:lumOff val="50000"/>
                  </a:schemeClr>
                </a:solidFill>
              </a:rPr>
              <a:t>pécheurs</a:t>
            </a:r>
            <a:r>
              <a:rPr lang="es-ES" sz="1200" dirty="0">
                <a:solidFill>
                  <a:schemeClr val="tx2">
                    <a:lumMod val="50000"/>
                    <a:lumOff val="50000"/>
                  </a:schemeClr>
                </a:solidFill>
              </a:rPr>
              <a:t>,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40</a:t>
            </a:fld>
            <a:endParaRPr lang="es-ES"/>
          </a:p>
        </p:txBody>
      </p:sp>
    </p:spTree>
    <p:extLst>
      <p:ext uri="{BB962C8B-B14F-4D97-AF65-F5344CB8AC3E}">
        <p14:creationId xmlns:p14="http://schemas.microsoft.com/office/powerpoint/2010/main" val="1595423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sz="1200" dirty="0">
                <a:solidFill>
                  <a:schemeClr val="tx2">
                    <a:lumMod val="50000"/>
                    <a:lumOff val="50000"/>
                  </a:schemeClr>
                </a:solidFill>
              </a:rPr>
              <a:t>dont je suis le premier.</a:t>
            </a:r>
          </a:p>
          <a:p>
            <a:endParaRPr lang="en-US" sz="1200" dirty="0">
              <a:solidFill>
                <a:schemeClr val="tx2">
                  <a:lumMod val="50000"/>
                  <a:lumOff val="50000"/>
                </a:schemeClr>
              </a:solidFill>
            </a:endParaRPr>
          </a:p>
          <a:p>
            <a:r>
              <a:rPr lang="fr-FR" dirty="0"/>
              <a:t>Nous pouvons l’écrire sur une grande feuille de papier ou illustrer des parties du texte. Suivez toutes les instructions du manuel. N’oubliez pas que, dans ce matériel, vous avez les illustrations et les textes, prêts à être imprimés.									</a:t>
            </a:r>
          </a:p>
          <a:p>
            <a:r>
              <a:rPr lang="fr-FR" dirty="0"/>
              <a:t>La section des versets à mémoriser peut être effectuée avant ou après la leçon.</a:t>
            </a:r>
          </a:p>
          <a:p>
            <a:r>
              <a:rPr lang="fr-FR" dirty="0"/>
              <a:t>Présentation : Affichez le verset de la Bible sous forme de visuel. Permettez à quelqu’un de le lire. Ensuite, cherchez-le dans la Bible et demandez à l’un des présents de le relire. Montrez qu’il est écrit dans la Bible.</a:t>
            </a:r>
          </a:p>
          <a:p>
            <a:r>
              <a:rPr lang="fr-FR" dirty="0"/>
              <a:t>	Explication : Expliquez chaque partie du texte en détail afin que les étudiants puissent mieux le comprendre. « Le Christ a quitté le ciel et est venu mourir pour nous. Nous sommes tous pécheurs, même moi je suis pécheur. Je suis le premier. »</a:t>
            </a:r>
          </a:p>
          <a:p>
            <a:r>
              <a:rPr lang="fr-FR" dirty="0"/>
              <a:t>Application : « Comme vous le savez, nous sommes tous pécheurs et Jésus est venu pour nous sauver. Comme c’est merveilleux ! Jésus est mort pour moi et aussi pour vous parce que nous sommes pécheurs. Souvenez-vous de ce qu’est le péché ? « Le péché est toutes les mauvaises choses que nous disons et faisons. C’est pourquoi nous sommes loin de Dieu. » « Jésus est venu mourir ; et, grâce à lui, nous sommes maintenant enfants de Dieu. »</a:t>
            </a:r>
          </a:p>
          <a:p>
            <a:r>
              <a:rPr lang="fr-FR" dirty="0"/>
              <a:t>Répétition : Invitez les enfants à lire le texte en le répétant plusieurs fois. La répétition doit être joyeuse avec enthousiasme et compréhension. Suggestions de répétition : d’abord les hommes répéteront, puis les femmes ; puis toutes, puis les grandes, les moyennes, celles avec des chaussures, etc.</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41</a:t>
            </a:fld>
            <a:endParaRPr lang="es-ES"/>
          </a:p>
        </p:txBody>
      </p:sp>
    </p:spTree>
    <p:extLst>
      <p:ext uri="{BB962C8B-B14F-4D97-AF65-F5344CB8AC3E}">
        <p14:creationId xmlns:p14="http://schemas.microsoft.com/office/powerpoint/2010/main" val="4079515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5. Moment de prière</a:t>
            </a:r>
          </a:p>
          <a:p>
            <a:r>
              <a:rPr lang="fr-FR" dirty="0"/>
              <a:t>Poursuivant le programme, sans faire de pause, maintenez le moment de prière.</a:t>
            </a:r>
          </a:p>
          <a:p>
            <a:r>
              <a:rPr lang="fr-FR" dirty="0"/>
              <a:t>A ce moment, nous nous consacrerons brièvement à l’enseignement de la prière. Comme c’est peut-être la première fois qu’ils prient, enseignez d’une manière simple et facile. Si le groupe d’enfants a déjà été présent dans d’autres campagnes d’évangélisation, alors nous éviterons cette étape.</a:t>
            </a:r>
          </a:p>
          <a:p>
            <a:r>
              <a:rPr lang="fr-FR" dirty="0"/>
              <a:t>Par exemple : Quel bon moment pour nous de prendre le temps de parler à Dieu ! Quand nous voulons parler à Dieu, nous pouvons le faire parce qu’il nous écoute toujours. Nous appelons cette prière.</a:t>
            </a:r>
          </a:p>
          <a:p>
            <a:r>
              <a:rPr lang="fr-FR" dirty="0"/>
              <a:t>Prier, c’est parler à Dieu comme à un ami. Ensemble, nous parlerons à Dieu aujourd’hui.</a:t>
            </a:r>
          </a:p>
          <a:p>
            <a:r>
              <a:rPr lang="fr-FR" dirty="0"/>
              <a:t>Prions. (N’oubliez pas de toujours parler au pluriel : « nous », y compris la gratitude et pour nous avoir toujours écoutés.) Nous pouvons enseigner une chanson pour nous préparer à ce moment. Dans l’hymne pour enfants, vous trouverez la chanson intitulée « Le chant de prière » , ou « En attendant la prière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42</a:t>
            </a:fld>
            <a:endParaRPr lang="es-ES"/>
          </a:p>
        </p:txBody>
      </p:sp>
    </p:spTree>
    <p:extLst>
      <p:ext uri="{BB962C8B-B14F-4D97-AF65-F5344CB8AC3E}">
        <p14:creationId xmlns:p14="http://schemas.microsoft.com/office/powerpoint/2010/main" val="64784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Le Dieu des cieux et de la terre est mon père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7</a:t>
            </a:fld>
            <a:endParaRPr lang="es-ES"/>
          </a:p>
        </p:txBody>
      </p:sp>
    </p:spTree>
    <p:extLst>
      <p:ext uri="{BB962C8B-B14F-4D97-AF65-F5344CB8AC3E}">
        <p14:creationId xmlns:p14="http://schemas.microsoft.com/office/powerpoint/2010/main" val="3863873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6. Activités</a:t>
            </a:r>
          </a:p>
          <a:p>
            <a:r>
              <a:rPr lang="fr-FR" dirty="0"/>
              <a:t>Enfants de 8 ans et plus : </a:t>
            </a:r>
          </a:p>
          <a:p>
            <a:r>
              <a:rPr lang="fr-FR" dirty="0"/>
              <a:t>1. Illustrez ce que Dieu a fait pour nous en dessinant une image.</a:t>
            </a:r>
          </a:p>
          <a:p>
            <a:r>
              <a:rPr lang="fr-FR" dirty="0"/>
              <a:t>2. Lisez attentivement le texte de Jean 3:16, puis illustrez chaque partie du texte, complétant ainsi l’image. «Car Dieu a tant aimé le monde qu’il a donné son Fils unique, afin que quiconque croit en lui ne périsse point, mais qu’il ait la vie éternelle. » Jean 3:16.</a:t>
            </a:r>
          </a:p>
          <a:p>
            <a:r>
              <a:rPr lang="fr-FR" dirty="0"/>
              <a:t>Enfants de 0 à 7 ans : Coloriez le dessin.</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43</a:t>
            </a:fld>
            <a:endParaRPr lang="es-ES"/>
          </a:p>
        </p:txBody>
      </p:sp>
    </p:spTree>
    <p:extLst>
      <p:ext uri="{BB962C8B-B14F-4D97-AF65-F5344CB8AC3E}">
        <p14:creationId xmlns:p14="http://schemas.microsoft.com/office/powerpoint/2010/main" val="636879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err="1">
                <a:solidFill>
                  <a:srgbClr val="0070C0"/>
                </a:solidFill>
              </a:rPr>
              <a:t>Sujet</a:t>
            </a:r>
            <a:r>
              <a:rPr lang="es-ES" sz="1200" dirty="0">
                <a:solidFill>
                  <a:srgbClr val="0070C0"/>
                </a:solidFill>
              </a:rPr>
              <a:t> </a:t>
            </a:r>
            <a:r>
              <a:rPr lang="es-ES" sz="1200" dirty="0" err="1">
                <a:solidFill>
                  <a:srgbClr val="0070C0"/>
                </a:solidFill>
              </a:rPr>
              <a:t>suivant</a:t>
            </a:r>
            <a:r>
              <a:rPr lang="es-ES" sz="1200">
                <a:solidFill>
                  <a:srgbClr val="0070C0"/>
                </a:solidFill>
              </a:rPr>
              <a:t> : </a:t>
            </a:r>
            <a:r>
              <a:rPr lang="fr-FR" dirty="0"/>
              <a:t>Jésus est allé me préparer une place</a:t>
            </a:r>
          </a:p>
          <a:p>
            <a:endParaRPr lang="es-ES" sz="1200" dirty="0">
              <a:solidFill>
                <a:srgbClr val="0070C0"/>
              </a:solidFill>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44</a:t>
            </a:fld>
            <a:endParaRPr lang="es-ES"/>
          </a:p>
        </p:txBody>
      </p:sp>
    </p:spTree>
    <p:extLst>
      <p:ext uri="{BB962C8B-B14F-4D97-AF65-F5344CB8AC3E}">
        <p14:creationId xmlns:p14="http://schemas.microsoft.com/office/powerpoint/2010/main" val="143731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Son </a:t>
            </a:r>
            <a:r>
              <a:rPr lang="en-US" sz="1200" b="1" cap="none" spc="0" dirty="0" err="1">
                <a:ln w="6600">
                  <a:solidFill>
                    <a:schemeClr val="accent2"/>
                  </a:solidFill>
                  <a:prstDash val="solid"/>
                </a:ln>
                <a:solidFill>
                  <a:srgbClr val="FFFFFF"/>
                </a:solidFill>
                <a:effectLst>
                  <a:outerShdw dist="38100" dir="2700000" algn="tl" rotWithShape="0">
                    <a:schemeClr val="accent2"/>
                  </a:outerShdw>
                </a:effectLst>
              </a:rPr>
              <a:t>pouvoir</a:t>
            </a: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 </a:t>
            </a:r>
            <a:r>
              <a:rPr lang="en-US" sz="1200" b="1" cap="none" spc="0" dirty="0" err="1">
                <a:ln w="6600">
                  <a:solidFill>
                    <a:schemeClr val="accent2"/>
                  </a:solidFill>
                  <a:prstDash val="solid"/>
                </a:ln>
                <a:solidFill>
                  <a:srgbClr val="FFFFFF"/>
                </a:solidFill>
                <a:effectLst>
                  <a:outerShdw dist="38100" dir="2700000" algn="tl" rotWithShape="0">
                    <a:schemeClr val="accent2"/>
                  </a:outerShdw>
                </a:effectLst>
              </a:rPr>
              <a:t>est</a:t>
            </a: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 incomparable.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8</a:t>
            </a:fld>
            <a:endParaRPr lang="es-ES"/>
          </a:p>
        </p:txBody>
      </p:sp>
    </p:spTree>
    <p:extLst>
      <p:ext uri="{BB962C8B-B14F-4D97-AF65-F5344CB8AC3E}">
        <p14:creationId xmlns:p14="http://schemas.microsoft.com/office/powerpoint/2010/main" val="1412165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Il n'y a rien qu'il ne puisse pas faire pour moi</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9</a:t>
            </a:fld>
            <a:endParaRPr lang="es-ES"/>
          </a:p>
        </p:txBody>
      </p:sp>
    </p:spTree>
    <p:extLst>
      <p:ext uri="{BB962C8B-B14F-4D97-AF65-F5344CB8AC3E}">
        <p14:creationId xmlns:p14="http://schemas.microsoft.com/office/powerpoint/2010/main" val="101840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His love so great, reaching infinity. </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10</a:t>
            </a:fld>
            <a:endParaRPr lang="es-ES"/>
          </a:p>
        </p:txBody>
      </p:sp>
    </p:spTree>
    <p:extLst>
      <p:ext uri="{BB962C8B-B14F-4D97-AF65-F5344CB8AC3E}">
        <p14:creationId xmlns:p14="http://schemas.microsoft.com/office/powerpoint/2010/main" val="280812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Le Dieu des cieux Il est venu pour me sauver </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11</a:t>
            </a:fld>
            <a:endParaRPr lang="es-ES"/>
          </a:p>
        </p:txBody>
      </p:sp>
    </p:spTree>
    <p:extLst>
      <p:ext uri="{BB962C8B-B14F-4D97-AF65-F5344CB8AC3E}">
        <p14:creationId xmlns:p14="http://schemas.microsoft.com/office/powerpoint/2010/main" val="2132748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Sur la croix il est mort pour mes péchés</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12</a:t>
            </a:fld>
            <a:endParaRPr lang="es-ES"/>
          </a:p>
        </p:txBody>
      </p:sp>
    </p:spTree>
    <p:extLst>
      <p:ext uri="{BB962C8B-B14F-4D97-AF65-F5344CB8AC3E}">
        <p14:creationId xmlns:p14="http://schemas.microsoft.com/office/powerpoint/2010/main" val="2648123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8/26/2021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‹Nº›</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202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80284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176194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204116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8/26/2021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‹Nº›</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9070839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416867628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8/26/2021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28046760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8/26/2021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86388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8/26/2021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77837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8/26/2021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‹Nº›</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511123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8/26/2021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757226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8/26/2021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‹Nº›</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9352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A3259-842C-436D-A577-46CF8E8B32E7}"/>
              </a:ext>
            </a:extLst>
          </p:cNvPr>
          <p:cNvSpPr>
            <a:spLocks noGrp="1"/>
          </p:cNvSpPr>
          <p:nvPr>
            <p:ph type="title"/>
          </p:nvPr>
        </p:nvSpPr>
        <p:spPr/>
        <p:txBody>
          <a:bodyPr/>
          <a:lstStyle/>
          <a:p>
            <a:endParaRPr lang="es-ES"/>
          </a:p>
        </p:txBody>
      </p:sp>
      <p:sp>
        <p:nvSpPr>
          <p:cNvPr id="11" name="Marcador de contenido 10">
            <a:extLst>
              <a:ext uri="{FF2B5EF4-FFF2-40B4-BE49-F238E27FC236}">
                <a16:creationId xmlns:a16="http://schemas.microsoft.com/office/drawing/2014/main" id="{0E42E14D-E6E6-4E25-BF98-1324EECE92E3}"/>
              </a:ext>
            </a:extLst>
          </p:cNvPr>
          <p:cNvSpPr>
            <a:spLocks noGrp="1"/>
          </p:cNvSpPr>
          <p:nvPr>
            <p:ph idx="1"/>
          </p:nvPr>
        </p:nvSpPr>
        <p:spPr/>
        <p:txBody>
          <a:bodyPr/>
          <a:lstStyle/>
          <a:p>
            <a:endParaRPr lang="es-ES"/>
          </a:p>
        </p:txBody>
      </p:sp>
      <p:sp>
        <p:nvSpPr>
          <p:cNvPr id="12" name="Rectángulo 11">
            <a:extLst>
              <a:ext uri="{FF2B5EF4-FFF2-40B4-BE49-F238E27FC236}">
                <a16:creationId xmlns:a16="http://schemas.microsoft.com/office/drawing/2014/main" id="{8C24FF42-2D3F-4006-A8E9-C5D684C38B53}"/>
              </a:ext>
            </a:extLst>
          </p:cNvPr>
          <p:cNvSpPr/>
          <p:nvPr/>
        </p:nvSpPr>
        <p:spPr>
          <a:xfrm>
            <a:off x="0" y="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p>
        </p:txBody>
      </p:sp>
      <p:sp>
        <p:nvSpPr>
          <p:cNvPr id="13" name="Título 1">
            <a:extLst>
              <a:ext uri="{FF2B5EF4-FFF2-40B4-BE49-F238E27FC236}">
                <a16:creationId xmlns:a16="http://schemas.microsoft.com/office/drawing/2014/main" id="{00C82A48-AF73-45F6-AB7E-E86F2F633AEF}"/>
              </a:ext>
            </a:extLst>
          </p:cNvPr>
          <p:cNvSpPr txBox="1">
            <a:spLocks/>
          </p:cNvSpPr>
          <p:nvPr/>
        </p:nvSpPr>
        <p:spPr>
          <a:xfrm>
            <a:off x="1006839" y="1874517"/>
            <a:ext cx="10178322" cy="30385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29600" dirty="0">
                <a:solidFill>
                  <a:schemeClr val="accent1">
                    <a:lumMod val="60000"/>
                    <a:lumOff val="40000"/>
                  </a:schemeClr>
                </a:solidFill>
              </a:rPr>
              <a:t>1</a:t>
            </a:r>
          </a:p>
        </p:txBody>
      </p:sp>
    </p:spTree>
    <p:extLst>
      <p:ext uri="{BB962C8B-B14F-4D97-AF65-F5344CB8AC3E}">
        <p14:creationId xmlns:p14="http://schemas.microsoft.com/office/powerpoint/2010/main" val="344194728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2776588"/>
            <a:ext cx="10869283" cy="284652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8000" b="1" cap="none" spc="0" dirty="0">
                <a:ln w="6600">
                  <a:solidFill>
                    <a:schemeClr val="accent2"/>
                  </a:solidFill>
                  <a:prstDash val="solid"/>
                </a:ln>
                <a:solidFill>
                  <a:srgbClr val="FFFFFF"/>
                </a:solidFill>
                <a:effectLst>
                  <a:outerShdw dist="38100" dir="2700000" algn="tl" rotWithShape="0">
                    <a:schemeClr val="accent2"/>
                  </a:outerShdw>
                </a:effectLst>
              </a:rPr>
              <a:t>Son amour est si grand qu'il n'a pas de fin</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8D1D387B-9F82-432D-AC85-56E2A83D10CD}"/>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93165576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3053556"/>
            <a:ext cx="10869283" cy="256955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Le Dieu des cieux Il est </a:t>
            </a:r>
            <a:br>
              <a:rPr lang="fr-FR" sz="7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venu pour me sauver </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FF31BC51-18E2-47A3-A4BA-E4666319771F}"/>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23873327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3053556"/>
            <a:ext cx="10869283" cy="256955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8000" b="1" cap="none" spc="0" dirty="0">
                <a:ln w="6600">
                  <a:solidFill>
                    <a:schemeClr val="accent2"/>
                  </a:solidFill>
                  <a:prstDash val="solid"/>
                </a:ln>
                <a:solidFill>
                  <a:srgbClr val="FFFFFF"/>
                </a:solidFill>
                <a:effectLst>
                  <a:outerShdw dist="38100" dir="2700000" algn="tl" rotWithShape="0">
                    <a:schemeClr val="accent2"/>
                  </a:outerShdw>
                </a:effectLst>
              </a:rPr>
              <a:t>Sur la croix il est mort pour mes péchés</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7ACAB059-44B9-4A77-811B-00E6DDE89CAC}"/>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32423258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2870700"/>
            <a:ext cx="10869283" cy="35499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Et il a ressuscité, </a:t>
            </a:r>
            <a:br>
              <a:rPr lang="fr-FR" sz="7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la mort il a vaincu</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47A3EFAA-D9A2-4904-A3B6-EEAE10930043}"/>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60594921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3053556"/>
            <a:ext cx="10869283" cy="256955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Aujourd'hui et pour toujours ma vie je lui donne</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34C24452-0752-4EEA-929F-1B8534193907}"/>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340243828"/>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8453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2632162"/>
            <a:ext cx="10869283"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96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Alléluia</a:t>
            </a:r>
            <a:r>
              <a:rPr lang="es-ES" sz="96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 </a:t>
            </a:r>
            <a:br>
              <a:rPr lang="es-ES" sz="96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br>
            <a:r>
              <a:rPr lang="es-ES" sz="96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il</a:t>
            </a:r>
            <a:r>
              <a:rPr lang="es-ES" sz="96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 a </a:t>
            </a:r>
            <a:r>
              <a:rPr lang="es-ES" sz="96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vaincu</a:t>
            </a:r>
            <a:endParaRPr lang="es-ES" sz="96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endParaRPr>
          </a:p>
        </p:txBody>
      </p:sp>
      <p:sp>
        <p:nvSpPr>
          <p:cNvPr id="7" name="Título 1">
            <a:extLst>
              <a:ext uri="{FF2B5EF4-FFF2-40B4-BE49-F238E27FC236}">
                <a16:creationId xmlns:a16="http://schemas.microsoft.com/office/drawing/2014/main" id="{7FFA4E8E-47EE-4310-AAE3-EF7FC2251F02}"/>
              </a:ext>
            </a:extLst>
          </p:cNvPr>
          <p:cNvSpPr txBox="1">
            <a:spLocks/>
          </p:cNvSpPr>
          <p:nvPr/>
        </p:nvSpPr>
        <p:spPr>
          <a:xfrm rot="16200000">
            <a:off x="-780872" y="3006307"/>
            <a:ext cx="2550740" cy="8453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3600" i="1" dirty="0" err="1">
                <a:solidFill>
                  <a:srgbClr val="FFC000"/>
                </a:solidFill>
              </a:rPr>
              <a:t>Chœur</a:t>
            </a:r>
            <a:endParaRPr lang="es-ES" sz="3600" i="1" dirty="0">
              <a:solidFill>
                <a:srgbClr val="FFC000"/>
              </a:solidFill>
            </a:endParaRPr>
          </a:p>
        </p:txBody>
      </p:sp>
      <p:pic>
        <p:nvPicPr>
          <p:cNvPr id="11" name="Imagen 10">
            <a:extLst>
              <a:ext uri="{FF2B5EF4-FFF2-40B4-BE49-F238E27FC236}">
                <a16:creationId xmlns:a16="http://schemas.microsoft.com/office/drawing/2014/main" id="{D5F0DC62-8094-4861-B7A1-DEF6F2A867D0}"/>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80548312"/>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2632162"/>
            <a:ext cx="10869283"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80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toute la gloire </a:t>
            </a:r>
            <a:br>
              <a:rPr lang="fr-FR" sz="80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br>
            <a:r>
              <a:rPr lang="fr-FR" sz="80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pour </a:t>
            </a:r>
            <a:r>
              <a:rPr lang="fr-FR" sz="80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Jesús</a:t>
            </a:r>
            <a:r>
              <a:rPr lang="fr-FR" sz="80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a:t>
            </a:r>
            <a:endParaRPr lang="es-ES" sz="80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endParaRPr>
          </a:p>
        </p:txBody>
      </p:sp>
      <p:sp>
        <p:nvSpPr>
          <p:cNvPr id="11" name="Título 1">
            <a:extLst>
              <a:ext uri="{FF2B5EF4-FFF2-40B4-BE49-F238E27FC236}">
                <a16:creationId xmlns:a16="http://schemas.microsoft.com/office/drawing/2014/main" id="{887B3FDB-14E7-4338-BFBF-FA5F63F09C57}"/>
              </a:ext>
            </a:extLst>
          </p:cNvPr>
          <p:cNvSpPr txBox="1">
            <a:spLocks/>
          </p:cNvSpPr>
          <p:nvPr/>
        </p:nvSpPr>
        <p:spPr>
          <a:xfrm>
            <a:off x="988967" y="207036"/>
            <a:ext cx="6961909" cy="8453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sp>
        <p:nvSpPr>
          <p:cNvPr id="12" name="Título 1">
            <a:extLst>
              <a:ext uri="{FF2B5EF4-FFF2-40B4-BE49-F238E27FC236}">
                <a16:creationId xmlns:a16="http://schemas.microsoft.com/office/drawing/2014/main" id="{5E4A1ACC-B0F5-4316-A172-4142B1FA0CDA}"/>
              </a:ext>
            </a:extLst>
          </p:cNvPr>
          <p:cNvSpPr txBox="1">
            <a:spLocks/>
          </p:cNvSpPr>
          <p:nvPr/>
        </p:nvSpPr>
        <p:spPr>
          <a:xfrm rot="16200000">
            <a:off x="-780872" y="3006307"/>
            <a:ext cx="2550740" cy="8453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3600" i="1" dirty="0" err="1">
                <a:solidFill>
                  <a:srgbClr val="FFC000"/>
                </a:solidFill>
              </a:rPr>
              <a:t>Chœur</a:t>
            </a:r>
            <a:endParaRPr lang="es-ES" sz="3600" i="1" dirty="0">
              <a:solidFill>
                <a:srgbClr val="FFC000"/>
              </a:solidFill>
            </a:endParaRPr>
          </a:p>
        </p:txBody>
      </p:sp>
      <p:pic>
        <p:nvPicPr>
          <p:cNvPr id="8" name="Imagen 7">
            <a:extLst>
              <a:ext uri="{FF2B5EF4-FFF2-40B4-BE49-F238E27FC236}">
                <a16:creationId xmlns:a16="http://schemas.microsoft.com/office/drawing/2014/main" id="{3895E6CC-FA82-46DC-9EDF-13045337477C}"/>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11445109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2632162"/>
            <a:ext cx="10869283"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88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tout-puissant</a:t>
            </a:r>
            <a:r>
              <a:rPr lang="es-ES" sz="88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 </a:t>
            </a:r>
            <a:br>
              <a:rPr lang="es-ES" sz="88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br>
            <a:r>
              <a:rPr lang="es-ES" sz="88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Seigneur</a:t>
            </a:r>
            <a:r>
              <a:rPr lang="es-ES" sz="88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 des </a:t>
            </a:r>
            <a:r>
              <a:rPr lang="es-ES" sz="88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cieux</a:t>
            </a:r>
            <a:endParaRPr lang="es-ES" sz="88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endParaRPr>
          </a:p>
        </p:txBody>
      </p:sp>
      <p:sp>
        <p:nvSpPr>
          <p:cNvPr id="11" name="Título 1">
            <a:extLst>
              <a:ext uri="{FF2B5EF4-FFF2-40B4-BE49-F238E27FC236}">
                <a16:creationId xmlns:a16="http://schemas.microsoft.com/office/drawing/2014/main" id="{0E172601-E634-4DAD-8038-D7C95E467BEE}"/>
              </a:ext>
            </a:extLst>
          </p:cNvPr>
          <p:cNvSpPr txBox="1">
            <a:spLocks/>
          </p:cNvSpPr>
          <p:nvPr/>
        </p:nvSpPr>
        <p:spPr>
          <a:xfrm>
            <a:off x="988967" y="207036"/>
            <a:ext cx="6961909" cy="8453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sp>
        <p:nvSpPr>
          <p:cNvPr id="12" name="Título 1">
            <a:extLst>
              <a:ext uri="{FF2B5EF4-FFF2-40B4-BE49-F238E27FC236}">
                <a16:creationId xmlns:a16="http://schemas.microsoft.com/office/drawing/2014/main" id="{7F96F61B-8B30-415E-81A9-ED2671D1B456}"/>
              </a:ext>
            </a:extLst>
          </p:cNvPr>
          <p:cNvSpPr txBox="1">
            <a:spLocks/>
          </p:cNvSpPr>
          <p:nvPr/>
        </p:nvSpPr>
        <p:spPr>
          <a:xfrm rot="16200000">
            <a:off x="-780872" y="3006307"/>
            <a:ext cx="2550740" cy="8453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3600" i="1" dirty="0" err="1">
                <a:solidFill>
                  <a:srgbClr val="FFC000"/>
                </a:solidFill>
              </a:rPr>
              <a:t>Chœur</a:t>
            </a:r>
            <a:endParaRPr lang="es-ES" sz="3600" i="1" dirty="0">
              <a:solidFill>
                <a:srgbClr val="FFC000"/>
              </a:solidFill>
            </a:endParaRPr>
          </a:p>
        </p:txBody>
      </p:sp>
      <p:pic>
        <p:nvPicPr>
          <p:cNvPr id="8" name="Imagen 7">
            <a:extLst>
              <a:ext uri="{FF2B5EF4-FFF2-40B4-BE49-F238E27FC236}">
                <a16:creationId xmlns:a16="http://schemas.microsoft.com/office/drawing/2014/main" id="{7FB8344C-C401-4185-A82F-EB2241178BB4}"/>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417297385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2632162"/>
            <a:ext cx="10869283"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88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c'est lui le roi </a:t>
            </a:r>
            <a:br>
              <a:rPr lang="fr-FR" sz="88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br>
            <a:r>
              <a:rPr lang="fr-FR" sz="88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de mon </a:t>
            </a:r>
            <a:r>
              <a:rPr lang="fr-FR" sz="8800" b="1" cap="none" spc="0" dirty="0" err="1">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coeur</a:t>
            </a:r>
            <a:r>
              <a:rPr lang="fr-FR" sz="88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a:t>
            </a:r>
            <a:endParaRPr lang="es-ES" sz="88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endParaRPr>
          </a:p>
        </p:txBody>
      </p:sp>
      <p:sp>
        <p:nvSpPr>
          <p:cNvPr id="11" name="Título 1">
            <a:extLst>
              <a:ext uri="{FF2B5EF4-FFF2-40B4-BE49-F238E27FC236}">
                <a16:creationId xmlns:a16="http://schemas.microsoft.com/office/drawing/2014/main" id="{FFC508D1-E355-4365-978E-613DE6642672}"/>
              </a:ext>
            </a:extLst>
          </p:cNvPr>
          <p:cNvSpPr txBox="1">
            <a:spLocks/>
          </p:cNvSpPr>
          <p:nvPr/>
        </p:nvSpPr>
        <p:spPr>
          <a:xfrm>
            <a:off x="988967" y="207036"/>
            <a:ext cx="6961909" cy="8453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sp>
        <p:nvSpPr>
          <p:cNvPr id="12" name="Título 1">
            <a:extLst>
              <a:ext uri="{FF2B5EF4-FFF2-40B4-BE49-F238E27FC236}">
                <a16:creationId xmlns:a16="http://schemas.microsoft.com/office/drawing/2014/main" id="{BEB63377-9CB8-44ED-BB80-962E0E6F4535}"/>
              </a:ext>
            </a:extLst>
          </p:cNvPr>
          <p:cNvSpPr txBox="1">
            <a:spLocks/>
          </p:cNvSpPr>
          <p:nvPr/>
        </p:nvSpPr>
        <p:spPr>
          <a:xfrm rot="16200000">
            <a:off x="-780872" y="3006307"/>
            <a:ext cx="2550740" cy="8453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3600" i="1" dirty="0" err="1">
                <a:solidFill>
                  <a:srgbClr val="FFC000"/>
                </a:solidFill>
              </a:rPr>
              <a:t>Chœur</a:t>
            </a:r>
            <a:endParaRPr lang="es-ES" sz="3600" i="1" dirty="0">
              <a:solidFill>
                <a:srgbClr val="FFC000"/>
              </a:solidFill>
            </a:endParaRPr>
          </a:p>
        </p:txBody>
      </p:sp>
      <p:pic>
        <p:nvPicPr>
          <p:cNvPr id="8" name="Imagen 7">
            <a:extLst>
              <a:ext uri="{FF2B5EF4-FFF2-40B4-BE49-F238E27FC236}">
                <a16:creationId xmlns:a16="http://schemas.microsoft.com/office/drawing/2014/main" id="{C4A39F5C-94BF-4F11-8FF3-1C900B5F56C3}"/>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754383438"/>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85396" y="3160644"/>
            <a:ext cx="10869283" cy="23431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80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à ton côté toujours, </a:t>
            </a:r>
            <a:br>
              <a:rPr lang="fr-FR" sz="80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br>
            <a:r>
              <a:rPr lang="fr-FR" sz="80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je veux rester.</a:t>
            </a:r>
            <a:endParaRPr lang="es-ES" sz="80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endParaRPr>
          </a:p>
        </p:txBody>
      </p:sp>
      <p:sp>
        <p:nvSpPr>
          <p:cNvPr id="11" name="Título 1">
            <a:extLst>
              <a:ext uri="{FF2B5EF4-FFF2-40B4-BE49-F238E27FC236}">
                <a16:creationId xmlns:a16="http://schemas.microsoft.com/office/drawing/2014/main" id="{38A81079-FA28-41BE-9C84-FAE1DD98073A}"/>
              </a:ext>
            </a:extLst>
          </p:cNvPr>
          <p:cNvSpPr txBox="1">
            <a:spLocks/>
          </p:cNvSpPr>
          <p:nvPr/>
        </p:nvSpPr>
        <p:spPr>
          <a:xfrm>
            <a:off x="988967" y="207036"/>
            <a:ext cx="6961909" cy="8453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sp>
        <p:nvSpPr>
          <p:cNvPr id="12" name="Título 1">
            <a:extLst>
              <a:ext uri="{FF2B5EF4-FFF2-40B4-BE49-F238E27FC236}">
                <a16:creationId xmlns:a16="http://schemas.microsoft.com/office/drawing/2014/main" id="{F4C77098-0FE1-4CD3-A380-7AFF85C88A9D}"/>
              </a:ext>
            </a:extLst>
          </p:cNvPr>
          <p:cNvSpPr txBox="1">
            <a:spLocks/>
          </p:cNvSpPr>
          <p:nvPr/>
        </p:nvSpPr>
        <p:spPr>
          <a:xfrm rot="16200000">
            <a:off x="-780872" y="3006307"/>
            <a:ext cx="2550740" cy="8453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3600" i="1" dirty="0" err="1">
                <a:solidFill>
                  <a:srgbClr val="FFC000"/>
                </a:solidFill>
              </a:rPr>
              <a:t>Chœur</a:t>
            </a:r>
            <a:endParaRPr lang="es-ES" sz="3600" i="1" dirty="0">
              <a:solidFill>
                <a:srgbClr val="FFC000"/>
              </a:solidFill>
            </a:endParaRPr>
          </a:p>
        </p:txBody>
      </p:sp>
      <p:pic>
        <p:nvPicPr>
          <p:cNvPr id="8" name="Imagen 7">
            <a:extLst>
              <a:ext uri="{FF2B5EF4-FFF2-40B4-BE49-F238E27FC236}">
                <a16:creationId xmlns:a16="http://schemas.microsoft.com/office/drawing/2014/main" id="{CBA02A43-EF8B-4DD5-B56F-66CC1867F1FC}"/>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8725104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8">
            <a:extLst>
              <a:ext uri="{FF2B5EF4-FFF2-40B4-BE49-F238E27FC236}">
                <a16:creationId xmlns:a16="http://schemas.microsoft.com/office/drawing/2014/main" id="{A3021FCB-58ED-4FFF-B772-FEF5D495F2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20265" y1="18190" x2="20265" y2="18190"/>
                        <a14:backgroundMark x1="94368" y1="63869" x2="94368" y2="63869"/>
                        <a14:backgroundMark x1="91361" y1="9322" x2="91361" y2="9322"/>
                      </a14:backgroundRemoval>
                    </a14:imgEffect>
                  </a14:imgLayer>
                </a14:imgProps>
              </a:ext>
            </a:extLst>
          </a:blip>
          <a:stretch>
            <a:fillRect/>
          </a:stretch>
        </p:blipFill>
        <p:spPr>
          <a:xfrm>
            <a:off x="1428477" y="-731358"/>
            <a:ext cx="8553805" cy="7559378"/>
          </a:xfrm>
          <a:prstGeom prst="rect">
            <a:avLst/>
          </a:prstGeom>
        </p:spPr>
      </p:pic>
      <p:sp>
        <p:nvSpPr>
          <p:cNvPr id="8" name="Rectángulo 7">
            <a:extLst>
              <a:ext uri="{FF2B5EF4-FFF2-40B4-BE49-F238E27FC236}">
                <a16:creationId xmlns:a16="http://schemas.microsoft.com/office/drawing/2014/main" id="{E8506518-DF15-4BF3-9FAB-98E4D0F7E0D4}"/>
              </a:ext>
            </a:extLst>
          </p:cNvPr>
          <p:cNvSpPr/>
          <p:nvPr/>
        </p:nvSpPr>
        <p:spPr>
          <a:xfrm>
            <a:off x="2000249" y="6128828"/>
            <a:ext cx="8534401" cy="1272143"/>
          </a:xfrm>
          <a:prstGeom prst="rect">
            <a:avLst/>
          </a:prstGeom>
        </p:spPr>
        <p:txBody>
          <a:bodyPr wrap="square" anchor="ctr">
            <a:spAutoFit/>
          </a:bodyPr>
          <a:lstStyle/>
          <a:p>
            <a:pPr algn="ctr"/>
            <a:r>
              <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mj-lt"/>
              </a:rPr>
              <a:t>PRÉSENTE :</a:t>
            </a:r>
          </a:p>
        </p:txBody>
      </p:sp>
      <p:pic>
        <p:nvPicPr>
          <p:cNvPr id="12" name="Imagen 11">
            <a:extLst>
              <a:ext uri="{FF2B5EF4-FFF2-40B4-BE49-F238E27FC236}">
                <a16:creationId xmlns:a16="http://schemas.microsoft.com/office/drawing/2014/main" id="{F02E22AE-B508-456C-9363-8FC3A078A460}"/>
              </a:ext>
            </a:extLst>
          </p:cNvPr>
          <p:cNvPicPr>
            <a:picLocks noChangeAspect="1"/>
          </p:cNvPicPr>
          <p:nvPr/>
        </p:nvPicPr>
        <p:blipFill>
          <a:blip r:embed="rId4"/>
          <a:stretch>
            <a:fillRect/>
          </a:stretch>
        </p:blipFill>
        <p:spPr>
          <a:xfrm>
            <a:off x="5071482" y="1442483"/>
            <a:ext cx="2397755" cy="1986517"/>
          </a:xfrm>
          <a:prstGeom prst="rect">
            <a:avLst/>
          </a:prstGeom>
        </p:spPr>
      </p:pic>
      <p:pic>
        <p:nvPicPr>
          <p:cNvPr id="5" name="Imagen 4">
            <a:extLst>
              <a:ext uri="{FF2B5EF4-FFF2-40B4-BE49-F238E27FC236}">
                <a16:creationId xmlns:a16="http://schemas.microsoft.com/office/drawing/2014/main" id="{69BE61BA-C95D-4E82-9865-5E273FD41625}"/>
              </a:ext>
            </a:extLst>
          </p:cNvPr>
          <p:cNvPicPr>
            <a:picLocks noChangeAspect="1"/>
          </p:cNvPicPr>
          <p:nvPr/>
        </p:nvPicPr>
        <p:blipFill>
          <a:blip r:embed="rId5"/>
          <a:stretch>
            <a:fillRect/>
          </a:stretch>
        </p:blipFill>
        <p:spPr>
          <a:xfrm>
            <a:off x="5101824" y="3719148"/>
            <a:ext cx="2158471" cy="1672033"/>
          </a:xfrm>
          <a:prstGeom prst="rect">
            <a:avLst/>
          </a:prstGeom>
        </p:spPr>
      </p:pic>
    </p:spTree>
    <p:extLst>
      <p:ext uri="{BB962C8B-B14F-4D97-AF65-F5344CB8AC3E}">
        <p14:creationId xmlns:p14="http://schemas.microsoft.com/office/powerpoint/2010/main" val="2597229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
        <p15:prstTrans prst="curtains"/>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Visa Car Vector Art &amp;amp; Graphics | freevector.com">
            <a:extLst>
              <a:ext uri="{FF2B5EF4-FFF2-40B4-BE49-F238E27FC236}">
                <a16:creationId xmlns:a16="http://schemas.microsoft.com/office/drawing/2014/main" id="{9C2D86FA-1A34-4228-97B8-60C0C6381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995" y="311061"/>
            <a:ext cx="8297290" cy="630706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Introduction</a:t>
            </a:r>
            <a:endParaRPr lang="es-ES" sz="3600" b="1" dirty="0">
              <a:solidFill>
                <a:srgbClr val="FFC000"/>
              </a:solidFill>
            </a:endParaRPr>
          </a:p>
        </p:txBody>
      </p:sp>
      <p:pic>
        <p:nvPicPr>
          <p:cNvPr id="10" name="Imagen 9">
            <a:extLst>
              <a:ext uri="{FF2B5EF4-FFF2-40B4-BE49-F238E27FC236}">
                <a16:creationId xmlns:a16="http://schemas.microsoft.com/office/drawing/2014/main" id="{88B279A9-34F4-453C-A51C-59E122DFFE0F}"/>
              </a:ext>
            </a:extLst>
          </p:cNvPr>
          <p:cNvPicPr>
            <a:picLocks noChangeAspect="1"/>
          </p:cNvPicPr>
          <p:nvPr/>
        </p:nvPicPr>
        <p:blipFill>
          <a:blip r:embed="rId4"/>
          <a:stretch>
            <a:fillRect/>
          </a:stretch>
        </p:blipFill>
        <p:spPr>
          <a:xfrm>
            <a:off x="8054161" y="3239812"/>
            <a:ext cx="3677763" cy="3205784"/>
          </a:xfrm>
          <a:prstGeom prst="rect">
            <a:avLst/>
          </a:prstGeom>
        </p:spPr>
      </p:pic>
      <p:pic>
        <p:nvPicPr>
          <p:cNvPr id="6" name="Imagen 5">
            <a:extLst>
              <a:ext uri="{FF2B5EF4-FFF2-40B4-BE49-F238E27FC236}">
                <a16:creationId xmlns:a16="http://schemas.microsoft.com/office/drawing/2014/main" id="{46715D0D-9C65-4BE2-ADF5-DF93D68EE9C0}"/>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795271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300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18436" name="Picture 4">
            <a:extLst>
              <a:ext uri="{FF2B5EF4-FFF2-40B4-BE49-F238E27FC236}">
                <a16:creationId xmlns:a16="http://schemas.microsoft.com/office/drawing/2014/main" id="{C58E8963-2847-4651-81D7-754930CA0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F52BD86-14D7-4B7E-9723-939877F74CD8}"/>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480504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62" name="Picture 6" descr="Día Mundial de los Animales: ¿Qué puedes hacer para protegerlos?">
            <a:extLst>
              <a:ext uri="{FF2B5EF4-FFF2-40B4-BE49-F238E27FC236}">
                <a16:creationId xmlns:a16="http://schemas.microsoft.com/office/drawing/2014/main" id="{ADAD04AD-5B78-466C-ABC7-B86D0983C5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1"/>
          <a:stretch/>
        </p:blipFill>
        <p:spPr bwMode="auto">
          <a:xfrm>
            <a:off x="699763" y="0"/>
            <a:ext cx="11208946"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Conozca los tipos de envases más adecuados para almacenar frutas y verduras  - PortalFruticola.com">
            <a:extLst>
              <a:ext uri="{FF2B5EF4-FFF2-40B4-BE49-F238E27FC236}">
                <a16:creationId xmlns:a16="http://schemas.microsoft.com/office/drawing/2014/main" id="{ADD916E7-883B-4DAE-9115-193793AF9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934" y="17253"/>
            <a:ext cx="8572269" cy="489844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19460" name="Picture 4" descr="Tips para escoger y hacer que las frutas y verduras duren más tiempo">
            <a:extLst>
              <a:ext uri="{FF2B5EF4-FFF2-40B4-BE49-F238E27FC236}">
                <a16:creationId xmlns:a16="http://schemas.microsoft.com/office/drawing/2014/main" id="{CEB2646D-4D8E-4D30-9F93-C8A30BE22A6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131" y="1082814"/>
            <a:ext cx="10504652" cy="647824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C09C0292-4C04-4671-BB04-3DC023F72358}"/>
              </a:ext>
            </a:extLst>
          </p:cNvPr>
          <p:cNvPicPr>
            <a:picLocks noChangeAspect="1"/>
          </p:cNvPicPr>
          <p:nvPr/>
        </p:nvPicPr>
        <p:blipFill>
          <a:blip r:embed="rId7"/>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47634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462"/>
                                        </p:tgtEl>
                                      </p:cBhvr>
                                    </p:animEffect>
                                    <p:set>
                                      <p:cBhvr>
                                        <p:cTn id="7" dur="1" fill="hold">
                                          <p:stCondLst>
                                            <p:cond delay="499"/>
                                          </p:stCondLst>
                                        </p:cTn>
                                        <p:tgtEl>
                                          <p:spTgt spid="1946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fade">
                                      <p:cBhvr>
                                        <p:cTn id="10" dur="750"/>
                                        <p:tgtEl>
                                          <p:spTgt spid="19458"/>
                                        </p:tgtEl>
                                      </p:cBhvr>
                                    </p:animEffect>
                                  </p:childTnLst>
                                </p:cTn>
                              </p:par>
                            </p:childTnLst>
                          </p:cTn>
                        </p:par>
                        <p:par>
                          <p:cTn id="11" fill="hold">
                            <p:stCondLst>
                              <p:cond delay="750"/>
                            </p:stCondLst>
                            <p:childTnLst>
                              <p:par>
                                <p:cTn id="12" presetID="10" presetClass="entr" presetSubtype="0" fill="hold" nodeType="afterEffect">
                                  <p:stCondLst>
                                    <p:cond delay="3000"/>
                                  </p:stCondLst>
                                  <p:childTnLst>
                                    <p:set>
                                      <p:cBhvr>
                                        <p:cTn id="13" dur="1" fill="hold">
                                          <p:stCondLst>
                                            <p:cond delay="0"/>
                                          </p:stCondLst>
                                        </p:cTn>
                                        <p:tgtEl>
                                          <p:spTgt spid="19460"/>
                                        </p:tgtEl>
                                        <p:attrNameLst>
                                          <p:attrName>style.visibility</p:attrName>
                                        </p:attrNameLst>
                                      </p:cBhvr>
                                      <p:to>
                                        <p:strVal val="visible"/>
                                      </p:to>
                                    </p:set>
                                    <p:animEffect transition="in" filter="fade">
                                      <p:cBhvr>
                                        <p:cTn id="14" dur="1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witter apologizes to &amp;#39;God&amp;#39; after suspending his account over LGBT tweet -  DNB Stories Africa">
            <a:extLst>
              <a:ext uri="{FF2B5EF4-FFF2-40B4-BE49-F238E27FC236}">
                <a16:creationId xmlns:a16="http://schemas.microsoft.com/office/drawing/2014/main" id="{3BBDBFFD-AF08-4023-8E32-25F7388AC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005" y="352314"/>
            <a:ext cx="7610475" cy="61436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sp>
        <p:nvSpPr>
          <p:cNvPr id="8" name="CuadroTexto 7">
            <a:extLst>
              <a:ext uri="{FF2B5EF4-FFF2-40B4-BE49-F238E27FC236}">
                <a16:creationId xmlns:a16="http://schemas.microsoft.com/office/drawing/2014/main" id="{734B354E-F580-4E57-AEEE-7E8DB76B31CD}"/>
              </a:ext>
            </a:extLst>
          </p:cNvPr>
          <p:cNvSpPr txBox="1"/>
          <p:nvPr/>
        </p:nvSpPr>
        <p:spPr>
          <a:xfrm>
            <a:off x="1217546" y="848206"/>
            <a:ext cx="3771900" cy="5632311"/>
          </a:xfrm>
          <a:prstGeom prst="rect">
            <a:avLst/>
          </a:prstGeom>
          <a:noFill/>
        </p:spPr>
        <p:txBody>
          <a:bodyPr wrap="square">
            <a:spAutoFit/>
          </a:bodyPr>
          <a:lstStyle/>
          <a:p>
            <a:r>
              <a:rPr lang="fr-FR" sz="4000" b="1" i="1" dirty="0"/>
              <a:t>« Les cieux ont été faits par la parole de l’Éternel, Et toute leur armée par le souffle de sa bouche. »</a:t>
            </a:r>
          </a:p>
          <a:p>
            <a:r>
              <a:rPr lang="es-ES" sz="4000" b="1" i="1" dirty="0"/>
              <a:t>(</a:t>
            </a:r>
            <a:r>
              <a:rPr lang="es-ES" sz="4000" b="1" i="1" dirty="0" err="1"/>
              <a:t>Psaume</a:t>
            </a:r>
            <a:r>
              <a:rPr lang="es-ES" sz="4000" b="1" i="1" dirty="0"/>
              <a:t> 33:6).</a:t>
            </a:r>
          </a:p>
        </p:txBody>
      </p:sp>
      <p:pic>
        <p:nvPicPr>
          <p:cNvPr id="6" name="Imagen 5">
            <a:extLst>
              <a:ext uri="{FF2B5EF4-FFF2-40B4-BE49-F238E27FC236}">
                <a16:creationId xmlns:a16="http://schemas.microsoft.com/office/drawing/2014/main" id="{253E4C31-EF0D-479F-A743-28A0C044A4BB}"/>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480552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20482" name="Picture 2" descr="Edén - Wikipedia, la enciclopedia libre">
            <a:extLst>
              <a:ext uri="{FF2B5EF4-FFF2-40B4-BE49-F238E27FC236}">
                <a16:creationId xmlns:a16="http://schemas.microsoft.com/office/drawing/2014/main" id="{674FC17C-4CFB-49E6-9ACC-4336CAA48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F05F271E-D559-43C8-9055-25E925E06BA5}"/>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889399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dán y Eva salen del jardín de Edén">
            <a:extLst>
              <a:ext uri="{FF2B5EF4-FFF2-40B4-BE49-F238E27FC236}">
                <a16:creationId xmlns:a16="http://schemas.microsoft.com/office/drawing/2014/main" id="{F51CDCBF-0D55-4D15-B49B-3CF72FFB10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79" r="2086"/>
          <a:stretch/>
        </p:blipFill>
        <p:spPr bwMode="auto">
          <a:xfrm>
            <a:off x="685134" y="168402"/>
            <a:ext cx="11191693" cy="658839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4130306D-E418-46A7-9C39-63267A54BF6F}"/>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191609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Qué hacer ante una pelea entre niños? - VIX">
            <a:extLst>
              <a:ext uri="{FF2B5EF4-FFF2-40B4-BE49-F238E27FC236}">
                <a16:creationId xmlns:a16="http://schemas.microsoft.com/office/drawing/2014/main" id="{96E22D75-76B9-42E9-AD6A-E804888DC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40" y="309492"/>
            <a:ext cx="11336960" cy="63770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sp>
        <p:nvSpPr>
          <p:cNvPr id="5" name="Título 1">
            <a:extLst>
              <a:ext uri="{FF2B5EF4-FFF2-40B4-BE49-F238E27FC236}">
                <a16:creationId xmlns:a16="http://schemas.microsoft.com/office/drawing/2014/main" id="{F8187A2D-B2E4-4881-B59E-8CBF84F05C76}"/>
              </a:ext>
            </a:extLst>
          </p:cNvPr>
          <p:cNvSpPr txBox="1">
            <a:spLocks/>
          </p:cNvSpPr>
          <p:nvPr/>
        </p:nvSpPr>
        <p:spPr>
          <a:xfrm>
            <a:off x="855040" y="5348377"/>
            <a:ext cx="10869283" cy="14233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9600" b="1" cap="none" spc="0" dirty="0">
                <a:ln w="6600">
                  <a:solidFill>
                    <a:schemeClr val="accent2"/>
                  </a:solidFill>
                  <a:prstDash val="solid"/>
                </a:ln>
                <a:solidFill>
                  <a:schemeClr val="accent1">
                    <a:lumMod val="20000"/>
                    <a:lumOff val="80000"/>
                  </a:schemeClr>
                </a:solidFill>
                <a:effectLst>
                  <a:outerShdw dist="38100" dir="2700000" algn="tl" rotWithShape="0">
                    <a:schemeClr val="accent2"/>
                  </a:outerShdw>
                </a:effectLst>
              </a:rPr>
              <a:t>PÉCHÉ</a:t>
            </a:r>
          </a:p>
        </p:txBody>
      </p:sp>
      <p:pic>
        <p:nvPicPr>
          <p:cNvPr id="6" name="Imagen 5">
            <a:extLst>
              <a:ext uri="{FF2B5EF4-FFF2-40B4-BE49-F238E27FC236}">
                <a16:creationId xmlns:a16="http://schemas.microsoft.com/office/drawing/2014/main" id="{F088D139-D994-4636-9A21-EFCE36A312BF}"/>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13691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ómo tratar el enojo en los niños - VIX">
            <a:extLst>
              <a:ext uri="{FF2B5EF4-FFF2-40B4-BE49-F238E27FC236}">
                <a16:creationId xmlns:a16="http://schemas.microsoft.com/office/drawing/2014/main" id="{B481DB43-1EAE-4CDD-913E-6C3DF65C83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80" r="15543"/>
          <a:stretch/>
        </p:blipFill>
        <p:spPr bwMode="auto">
          <a:xfrm>
            <a:off x="5329487" y="311728"/>
            <a:ext cx="627068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sp>
        <p:nvSpPr>
          <p:cNvPr id="8" name="CuadroTexto 7">
            <a:extLst>
              <a:ext uri="{FF2B5EF4-FFF2-40B4-BE49-F238E27FC236}">
                <a16:creationId xmlns:a16="http://schemas.microsoft.com/office/drawing/2014/main" id="{9D80371C-9BEB-4F80-9CC9-D29B8CBB6B84}"/>
              </a:ext>
            </a:extLst>
          </p:cNvPr>
          <p:cNvSpPr txBox="1"/>
          <p:nvPr/>
        </p:nvSpPr>
        <p:spPr>
          <a:xfrm>
            <a:off x="1138031" y="797510"/>
            <a:ext cx="4606786" cy="5262979"/>
          </a:xfrm>
          <a:prstGeom prst="rect">
            <a:avLst/>
          </a:prstGeom>
          <a:noFill/>
        </p:spPr>
        <p:txBody>
          <a:bodyPr wrap="square">
            <a:spAutoFit/>
          </a:bodyPr>
          <a:lstStyle/>
          <a:p>
            <a:r>
              <a:rPr lang="fr-FR" sz="4800" b="1" i="1" dirty="0"/>
              <a:t>« Celui donc qui sait faire ce qui est bien, et qui ne le fait pas, commet un péché. » </a:t>
            </a:r>
            <a:br>
              <a:rPr lang="en-US" sz="4800" b="1" i="1" dirty="0"/>
            </a:br>
            <a:r>
              <a:rPr lang="en-US" sz="4800" b="1" i="1" dirty="0"/>
              <a:t>(Jacques 4:17).</a:t>
            </a:r>
            <a:endParaRPr lang="es-ES" sz="4800" b="1" i="1" dirty="0"/>
          </a:p>
        </p:txBody>
      </p:sp>
      <p:pic>
        <p:nvPicPr>
          <p:cNvPr id="6" name="Imagen 5">
            <a:extLst>
              <a:ext uri="{FF2B5EF4-FFF2-40B4-BE49-F238E27FC236}">
                <a16:creationId xmlns:a16="http://schemas.microsoft.com/office/drawing/2014/main" id="{AB4AB1CB-E8EB-4924-9450-A47E20561A32}"/>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923695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a cruz nos recuerda el amor de Jesús hacia nosotros, porque es el lugar  donde nos ha salvado a todos” - Radio Onda Azul">
            <a:extLst>
              <a:ext uri="{FF2B5EF4-FFF2-40B4-BE49-F238E27FC236}">
                <a16:creationId xmlns:a16="http://schemas.microsoft.com/office/drawing/2014/main" id="{CE605FBF-F251-4970-B19C-ABE9A8B85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FE74926C-5BA8-4283-8634-28BBDAAC7AF3}"/>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4440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a:extLst>
              <a:ext uri="{FF2B5EF4-FFF2-40B4-BE49-F238E27FC236}">
                <a16:creationId xmlns:a16="http://schemas.microsoft.com/office/drawing/2014/main" id="{6BD3151E-F1C3-484D-A24A-6FF6F6861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87" y="-34506"/>
            <a:ext cx="114204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8D4C911D-AA6C-44A9-B8C8-FB2307ACCBCE}"/>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728917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69967BA-93A8-4491-A506-D05DB445CD8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b="37631"/>
          <a:stretch/>
        </p:blipFill>
        <p:spPr>
          <a:xfrm>
            <a:off x="2153671" y="52596"/>
            <a:ext cx="7884657" cy="6888570"/>
          </a:xfrm>
          <a:prstGeom prst="rect">
            <a:avLst/>
          </a:prstGeom>
          <a:effectLst>
            <a:softEdge rad="635000"/>
          </a:effectLst>
        </p:spPr>
      </p:pic>
      <p:pic>
        <p:nvPicPr>
          <p:cNvPr id="7" name="Imagen 6">
            <a:extLst>
              <a:ext uri="{FF2B5EF4-FFF2-40B4-BE49-F238E27FC236}">
                <a16:creationId xmlns:a16="http://schemas.microsoft.com/office/drawing/2014/main" id="{94230D65-9F54-4618-B4D5-BD4E4427866C}"/>
              </a:ext>
            </a:extLst>
          </p:cNvPr>
          <p:cNvPicPr>
            <a:picLocks noChangeAspect="1"/>
          </p:cNvPicPr>
          <p:nvPr/>
        </p:nvPicPr>
        <p:blipFill>
          <a:blip r:embed="rId4"/>
          <a:stretch>
            <a:fillRect/>
          </a:stretch>
        </p:blipFill>
        <p:spPr>
          <a:xfrm>
            <a:off x="10349177" y="147680"/>
            <a:ext cx="1488816" cy="1233471"/>
          </a:xfrm>
          <a:prstGeom prst="rect">
            <a:avLst/>
          </a:prstGeom>
        </p:spPr>
      </p:pic>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1581461" y="4805899"/>
            <a:ext cx="10178322" cy="1492132"/>
          </a:xfrm>
        </p:spPr>
        <p:txBody>
          <a:bodyPr>
            <a:normAutofit fontScale="90000"/>
          </a:bodyPr>
          <a:lstStyle/>
          <a:p>
            <a:pPr algn="r"/>
            <a:r>
              <a:rPr lang="fr-FR" dirty="0"/>
              <a:t>7 jours de </a:t>
            </a:r>
            <a:br>
              <a:rPr lang="fr-FR" dirty="0"/>
            </a:br>
            <a:r>
              <a:rPr lang="fr-FR" dirty="0"/>
              <a:t>programmes </a:t>
            </a:r>
            <a:br>
              <a:rPr lang="fr-FR" dirty="0"/>
            </a:br>
            <a:r>
              <a:rPr lang="fr-FR" dirty="0"/>
              <a:t>pour enfants</a:t>
            </a:r>
            <a:endParaRPr lang="es-ES" dirty="0"/>
          </a:p>
        </p:txBody>
      </p:sp>
      <p:pic>
        <p:nvPicPr>
          <p:cNvPr id="11" name="Imagen 10">
            <a:extLst>
              <a:ext uri="{FF2B5EF4-FFF2-40B4-BE49-F238E27FC236}">
                <a16:creationId xmlns:a16="http://schemas.microsoft.com/office/drawing/2014/main" id="{E9684C7B-1D60-4B87-BBA9-7779093CF118}"/>
              </a:ext>
            </a:extLst>
          </p:cNvPr>
          <p:cNvPicPr>
            <a:picLocks noChangeAspect="1"/>
          </p:cNvPicPr>
          <p:nvPr/>
        </p:nvPicPr>
        <p:blipFill>
          <a:blip r:embed="rId5"/>
          <a:stretch>
            <a:fillRect/>
          </a:stretch>
        </p:blipFill>
        <p:spPr>
          <a:xfrm>
            <a:off x="958628" y="315061"/>
            <a:ext cx="1474265" cy="1142021"/>
          </a:xfrm>
          <a:prstGeom prst="rect">
            <a:avLst/>
          </a:prstGeom>
        </p:spPr>
      </p:pic>
    </p:spTree>
    <p:extLst>
      <p:ext uri="{BB962C8B-B14F-4D97-AF65-F5344CB8AC3E}">
        <p14:creationId xmlns:p14="http://schemas.microsoft.com/office/powerpoint/2010/main" val="775746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La visita del angel Gabriel a Maria - Masada - YouTube">
            <a:extLst>
              <a:ext uri="{FF2B5EF4-FFF2-40B4-BE49-F238E27FC236}">
                <a16:creationId xmlns:a16="http://schemas.microsoft.com/office/drawing/2014/main" id="{BA90EA4C-8ED2-4258-8A53-2CC490150F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6" r="7065"/>
          <a:stretch/>
        </p:blipFill>
        <p:spPr bwMode="auto">
          <a:xfrm>
            <a:off x="954157" y="0"/>
            <a:ext cx="10376452"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5" name="Imagen 4">
            <a:extLst>
              <a:ext uri="{FF2B5EF4-FFF2-40B4-BE49-F238E27FC236}">
                <a16:creationId xmlns:a16="http://schemas.microsoft.com/office/drawing/2014/main" id="{7BAE09E8-0D4A-44C1-8925-5C7DD75F8F1E}"/>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618962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24578" name="Picture 2" descr="Dónde nació realmente Jesús? ¿Qué dicen los Evangelios?">
            <a:extLst>
              <a:ext uri="{FF2B5EF4-FFF2-40B4-BE49-F238E27FC236}">
                <a16:creationId xmlns:a16="http://schemas.microsoft.com/office/drawing/2014/main" id="{BBE95EAF-36DB-4994-8870-D1FD37CE8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EF78AB44-C225-4A14-8A9F-7AF858AA6637}"/>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058991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25602" name="Picture 2" descr="Interesting Green: Reflection - Angels from the Realms of Glory">
            <a:extLst>
              <a:ext uri="{FF2B5EF4-FFF2-40B4-BE49-F238E27FC236}">
                <a16:creationId xmlns:a16="http://schemas.microsoft.com/office/drawing/2014/main" id="{73DAC7E1-3C1A-46D6-A4E7-B43FC9CDFB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31" b="7421"/>
          <a:stretch/>
        </p:blipFill>
        <p:spPr bwMode="auto">
          <a:xfrm>
            <a:off x="2678859" y="50939"/>
            <a:ext cx="6585910" cy="690894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EAE61B13-2A00-4916-8CA9-6662877214E0}"/>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928634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ESCUBRE LOS MILAGROS MÁS ATRIBUIDOS DE JESÚS">
            <a:extLst>
              <a:ext uri="{FF2B5EF4-FFF2-40B4-BE49-F238E27FC236}">
                <a16:creationId xmlns:a16="http://schemas.microsoft.com/office/drawing/2014/main" id="{6AF4A087-EC39-4BDC-8E40-34D1F7EC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50" y="201676"/>
            <a:ext cx="11411725" cy="641909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FC81B843-19AC-4628-AA03-0225C4A5E174}"/>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74161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a cruz nos recuerda el amor de Jesús hacia nosotros, porque es el lugar  donde nos ha salvado a todos” - Radio Onda Azul">
            <a:extLst>
              <a:ext uri="{FF2B5EF4-FFF2-40B4-BE49-F238E27FC236}">
                <a16:creationId xmlns:a16="http://schemas.microsoft.com/office/drawing/2014/main" id="{CE605FBF-F251-4970-B19C-ABE9A8B85E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94"/>
          <a:stretch/>
        </p:blipFill>
        <p:spPr bwMode="auto">
          <a:xfrm>
            <a:off x="4154557" y="311727"/>
            <a:ext cx="915236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sp>
        <p:nvSpPr>
          <p:cNvPr id="8" name="CuadroTexto 7">
            <a:extLst>
              <a:ext uri="{FF2B5EF4-FFF2-40B4-BE49-F238E27FC236}">
                <a16:creationId xmlns:a16="http://schemas.microsoft.com/office/drawing/2014/main" id="{5BD3443D-570C-4162-9785-0EEB592E2F19}"/>
              </a:ext>
            </a:extLst>
          </p:cNvPr>
          <p:cNvSpPr txBox="1"/>
          <p:nvPr/>
        </p:nvSpPr>
        <p:spPr>
          <a:xfrm>
            <a:off x="1142175" y="539991"/>
            <a:ext cx="3847268" cy="5632311"/>
          </a:xfrm>
          <a:prstGeom prst="rect">
            <a:avLst/>
          </a:prstGeom>
          <a:noFill/>
        </p:spPr>
        <p:txBody>
          <a:bodyPr wrap="square">
            <a:spAutoFit/>
          </a:bodyPr>
          <a:lstStyle/>
          <a:p>
            <a:r>
              <a:rPr lang="fr-FR" sz="3600" b="1" i="1" dirty="0"/>
              <a:t>« Car Dieu a tant aimé le monde qu’il a donné son Fils unique, afin que quiconque croit en lui ne périsse point, mais qu’il ait la vie éternelle. » (Jean 3 : 16).</a:t>
            </a:r>
            <a:endParaRPr lang="es-ES" sz="3600" b="1" i="1" dirty="0"/>
          </a:p>
        </p:txBody>
      </p:sp>
      <p:pic>
        <p:nvPicPr>
          <p:cNvPr id="6" name="Imagen 5">
            <a:extLst>
              <a:ext uri="{FF2B5EF4-FFF2-40B4-BE49-F238E27FC236}">
                <a16:creationId xmlns:a16="http://schemas.microsoft.com/office/drawing/2014/main" id="{FBF33583-7C80-4288-8DBD-8EEC1024F261}"/>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811709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hrist is Risen Wallpapers - Top Free Christ is Risen Backgrounds -  WallpaperAccess">
            <a:extLst>
              <a:ext uri="{FF2B5EF4-FFF2-40B4-BE49-F238E27FC236}">
                <a16:creationId xmlns:a16="http://schemas.microsoft.com/office/drawing/2014/main" id="{C608370C-A81E-4229-B355-B9C68AE8D7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12" t="-435" r="-678" b="435"/>
          <a:stretch/>
        </p:blipFill>
        <p:spPr bwMode="auto">
          <a:xfrm>
            <a:off x="665257" y="0"/>
            <a:ext cx="11486296"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8129676E-1C22-4C1C-8B19-F620E1628B33}"/>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4185849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6" name="Picture 8" descr="Qeqchi Estamos al Aire Himnos Catolicos en Qeqchi Deja tus saludos by  Misael 502">
            <a:extLst>
              <a:ext uri="{FF2B5EF4-FFF2-40B4-BE49-F238E27FC236}">
                <a16:creationId xmlns:a16="http://schemas.microsoft.com/office/drawing/2014/main" id="{D26D40E7-1815-4681-9DB7-75A1B9F780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57" r="1522"/>
          <a:stretch/>
        </p:blipFill>
        <p:spPr bwMode="auto">
          <a:xfrm>
            <a:off x="665257" y="0"/>
            <a:ext cx="11341214"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56FEC727-CBA3-4A7D-B32C-27C10FA7D777}"/>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532302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27654" name="Picture 6" descr="Children&amp;#39;s Ministries | Christ Church, Presbyterian">
            <a:extLst>
              <a:ext uri="{FF2B5EF4-FFF2-40B4-BE49-F238E27FC236}">
                <a16:creationId xmlns:a16="http://schemas.microsoft.com/office/drawing/2014/main" id="{96CBA05E-DFEF-489D-9F96-7FDC6D6A3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745" y="327050"/>
            <a:ext cx="5052695" cy="642934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E5FE4202-974C-43C5-ACCB-D4797C2CB777}"/>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924953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l versículo que más se repite en la Biblia | Desiring God">
            <a:extLst>
              <a:ext uri="{FF2B5EF4-FFF2-40B4-BE49-F238E27FC236}">
                <a16:creationId xmlns:a16="http://schemas.microsoft.com/office/drawing/2014/main" id="{84DA4C77-9481-4051-81C2-4B6B59B1B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12184062"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184532"/>
            <a:ext cx="10178322" cy="1311994"/>
          </a:xfrm>
        </p:spPr>
        <p:txBody>
          <a:bodyPr>
            <a:noAutofit/>
          </a:bodyPr>
          <a:lstStyle/>
          <a:p>
            <a:pPr algn="ctr"/>
            <a:r>
              <a:rPr lang="es-ES" sz="8800" dirty="0">
                <a:solidFill>
                  <a:srgbClr val="FFC000"/>
                </a:solidFill>
              </a:rPr>
              <a:t>1 </a:t>
            </a:r>
            <a:r>
              <a:rPr lang="es-ES" sz="8800" dirty="0" err="1">
                <a:solidFill>
                  <a:srgbClr val="FFC000"/>
                </a:solidFill>
              </a:rPr>
              <a:t>Timothée</a:t>
            </a:r>
            <a:r>
              <a:rPr lang="es-ES" sz="8800" dirty="0">
                <a:solidFill>
                  <a:srgbClr val="FFC000"/>
                </a:solidFill>
              </a:rPr>
              <a:t> 1 : 15</a:t>
            </a:r>
            <a:br>
              <a:rPr lang="es-ES" sz="8800" dirty="0">
                <a:solidFill>
                  <a:srgbClr val="FFC000"/>
                </a:solidFill>
              </a:rPr>
            </a:br>
            <a:endParaRPr lang="es-ES" sz="8800" dirty="0">
              <a:solidFill>
                <a:srgbClr val="FFC000"/>
              </a:solidFill>
            </a:endParaRPr>
          </a:p>
        </p:txBody>
      </p:sp>
      <p:sp>
        <p:nvSpPr>
          <p:cNvPr id="3" name="Marcador de contenido 2">
            <a:extLst>
              <a:ext uri="{FF2B5EF4-FFF2-40B4-BE49-F238E27FC236}">
                <a16:creationId xmlns:a16="http://schemas.microsoft.com/office/drawing/2014/main" id="{AEC79A5B-44C1-4D9F-86B6-D33EBE846351}"/>
              </a:ext>
            </a:extLst>
          </p:cNvPr>
          <p:cNvSpPr>
            <a:spLocks noGrp="1"/>
          </p:cNvSpPr>
          <p:nvPr>
            <p:ph idx="1"/>
          </p:nvPr>
        </p:nvSpPr>
        <p:spPr/>
        <p:txBody>
          <a:bodyPr/>
          <a:lstStyle/>
          <a:p>
            <a:endParaRPr lang="es-ES"/>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8" name="Imagen 7">
            <a:extLst>
              <a:ext uri="{FF2B5EF4-FFF2-40B4-BE49-F238E27FC236}">
                <a16:creationId xmlns:a16="http://schemas.microsoft.com/office/drawing/2014/main" id="{65DB3F9B-CA2E-4941-A4D4-9CB69CE83C6A}"/>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763730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l versículo que más se repite en la Biblia | Desiring God">
            <a:extLst>
              <a:ext uri="{FF2B5EF4-FFF2-40B4-BE49-F238E27FC236}">
                <a16:creationId xmlns:a16="http://schemas.microsoft.com/office/drawing/2014/main" id="{84DA4C77-9481-4051-81C2-4B6B59B1B6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339"/>
          <a:stretch/>
        </p:blipFill>
        <p:spPr bwMode="auto">
          <a:xfrm>
            <a:off x="248808" y="4175184"/>
            <a:ext cx="12184062" cy="402301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793630"/>
            <a:ext cx="10178322" cy="3105510"/>
          </a:xfrm>
        </p:spPr>
        <p:txBody>
          <a:bodyPr>
            <a:noAutofit/>
          </a:bodyPr>
          <a:lstStyle/>
          <a:p>
            <a:pPr algn="ctr"/>
            <a:r>
              <a:rPr lang="fr-FR" sz="8000" dirty="0">
                <a:solidFill>
                  <a:schemeClr val="tx2">
                    <a:lumMod val="50000"/>
                    <a:lumOff val="50000"/>
                  </a:schemeClr>
                </a:solidFill>
              </a:rPr>
              <a:t> Jésus Christ est venu dans le monde</a:t>
            </a:r>
            <a:endParaRPr lang="es-ES" sz="8000" dirty="0">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6" name="Imagen 5">
            <a:extLst>
              <a:ext uri="{FF2B5EF4-FFF2-40B4-BE49-F238E27FC236}">
                <a16:creationId xmlns:a16="http://schemas.microsoft.com/office/drawing/2014/main" id="{B4F4477D-E299-4477-AE30-5AA33E96EBB1}"/>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88261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C44E871-5977-4720-8AA1-0C7DB85EE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0"/>
            <a:ext cx="11430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1395CDC-4C52-4161-ABED-11608D52EB23}"/>
              </a:ext>
            </a:extLst>
          </p:cNvPr>
          <p:cNvSpPr>
            <a:spLocks noGrp="1"/>
          </p:cNvSpPr>
          <p:nvPr>
            <p:ph type="title"/>
          </p:nvPr>
        </p:nvSpPr>
        <p:spPr>
          <a:xfrm>
            <a:off x="1442178" y="4661359"/>
            <a:ext cx="10178322" cy="1641345"/>
          </a:xfrm>
        </p:spPr>
        <p:txBody>
          <a:bodyPr>
            <a:normAutofit/>
          </a:bodyPr>
          <a:lstStyle/>
          <a:p>
            <a:r>
              <a:rPr lang="fr-FR" dirty="0">
                <a:solidFill>
                  <a:schemeClr val="bg1"/>
                </a:solidFill>
              </a:rPr>
              <a:t>Jésus a voyagé pour </a:t>
            </a:r>
            <a:br>
              <a:rPr lang="fr-FR" dirty="0">
                <a:solidFill>
                  <a:schemeClr val="bg1"/>
                </a:solidFill>
              </a:rPr>
            </a:br>
            <a:r>
              <a:rPr lang="fr-FR" dirty="0">
                <a:solidFill>
                  <a:schemeClr val="bg1"/>
                </a:solidFill>
              </a:rPr>
              <a:t>mourir pour moi </a:t>
            </a:r>
          </a:p>
        </p:txBody>
      </p:sp>
      <p:pic>
        <p:nvPicPr>
          <p:cNvPr id="6" name="Imagen 5">
            <a:extLst>
              <a:ext uri="{FF2B5EF4-FFF2-40B4-BE49-F238E27FC236}">
                <a16:creationId xmlns:a16="http://schemas.microsoft.com/office/drawing/2014/main" id="{72D55C9E-A0FD-42A3-802F-CFDBAA3AC1A4}"/>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45033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l versículo que más se repite en la Biblia | Desiring God">
            <a:extLst>
              <a:ext uri="{FF2B5EF4-FFF2-40B4-BE49-F238E27FC236}">
                <a16:creationId xmlns:a16="http://schemas.microsoft.com/office/drawing/2014/main" id="{84DA4C77-9481-4051-81C2-4B6B59B1B6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339"/>
          <a:stretch/>
        </p:blipFill>
        <p:spPr bwMode="auto">
          <a:xfrm>
            <a:off x="248808" y="4175184"/>
            <a:ext cx="12184062" cy="402301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212574"/>
            <a:ext cx="10178322" cy="2487783"/>
          </a:xfrm>
        </p:spPr>
        <p:txBody>
          <a:bodyPr>
            <a:noAutofit/>
          </a:bodyPr>
          <a:lstStyle/>
          <a:p>
            <a:pPr algn="ctr"/>
            <a:r>
              <a:rPr lang="es-ES" sz="8000" dirty="0" err="1">
                <a:solidFill>
                  <a:schemeClr val="tx2">
                    <a:lumMod val="50000"/>
                    <a:lumOff val="50000"/>
                  </a:schemeClr>
                </a:solidFill>
              </a:rPr>
              <a:t>pour</a:t>
            </a:r>
            <a:r>
              <a:rPr lang="es-ES" sz="8000" dirty="0">
                <a:solidFill>
                  <a:schemeClr val="tx2">
                    <a:lumMod val="50000"/>
                    <a:lumOff val="50000"/>
                  </a:schemeClr>
                </a:solidFill>
              </a:rPr>
              <a:t> </a:t>
            </a:r>
            <a:r>
              <a:rPr lang="es-ES" sz="8000" dirty="0" err="1">
                <a:solidFill>
                  <a:schemeClr val="tx2">
                    <a:lumMod val="50000"/>
                    <a:lumOff val="50000"/>
                  </a:schemeClr>
                </a:solidFill>
              </a:rPr>
              <a:t>sauver</a:t>
            </a:r>
            <a:r>
              <a:rPr lang="es-ES" sz="8000" dirty="0">
                <a:solidFill>
                  <a:schemeClr val="tx2">
                    <a:lumMod val="50000"/>
                    <a:lumOff val="50000"/>
                  </a:schemeClr>
                </a:solidFill>
              </a:rPr>
              <a:t> les </a:t>
            </a:r>
            <a:r>
              <a:rPr lang="es-ES" sz="8000" dirty="0" err="1">
                <a:solidFill>
                  <a:schemeClr val="tx2">
                    <a:lumMod val="50000"/>
                    <a:lumOff val="50000"/>
                  </a:schemeClr>
                </a:solidFill>
              </a:rPr>
              <a:t>pécheurs</a:t>
            </a:r>
            <a:r>
              <a:rPr lang="es-ES" sz="8000" dirty="0">
                <a:solidFill>
                  <a:schemeClr val="tx2">
                    <a:lumMod val="50000"/>
                    <a:lumOff val="50000"/>
                  </a:schemeClr>
                </a:solidFill>
              </a:rPr>
              <a:t>, </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7" name="Imagen 6">
            <a:extLst>
              <a:ext uri="{FF2B5EF4-FFF2-40B4-BE49-F238E27FC236}">
                <a16:creationId xmlns:a16="http://schemas.microsoft.com/office/drawing/2014/main" id="{FD34C9B5-1914-46A2-9D23-D4C13F85F308}"/>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0701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l versículo que más se repite en la Biblia | Desiring God">
            <a:extLst>
              <a:ext uri="{FF2B5EF4-FFF2-40B4-BE49-F238E27FC236}">
                <a16:creationId xmlns:a16="http://schemas.microsoft.com/office/drawing/2014/main" id="{84DA4C77-9481-4051-81C2-4B6B59B1B6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339"/>
          <a:stretch/>
        </p:blipFill>
        <p:spPr bwMode="auto">
          <a:xfrm>
            <a:off x="248808" y="4175184"/>
            <a:ext cx="12184062" cy="402301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975873"/>
            <a:ext cx="10178322" cy="2583500"/>
          </a:xfrm>
        </p:spPr>
        <p:txBody>
          <a:bodyPr>
            <a:noAutofit/>
          </a:bodyPr>
          <a:lstStyle/>
          <a:p>
            <a:pPr algn="ctr"/>
            <a:r>
              <a:rPr lang="fr-FR" sz="8000" dirty="0">
                <a:solidFill>
                  <a:schemeClr val="tx2">
                    <a:lumMod val="50000"/>
                    <a:lumOff val="50000"/>
                  </a:schemeClr>
                </a:solidFill>
              </a:rPr>
              <a:t>dont je suis le premier.</a:t>
            </a:r>
            <a:endParaRPr lang="es-ES" sz="8000" dirty="0">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7" name="Imagen 6">
            <a:extLst>
              <a:ext uri="{FF2B5EF4-FFF2-40B4-BE49-F238E27FC236}">
                <a16:creationId xmlns:a16="http://schemas.microsoft.com/office/drawing/2014/main" id="{126C3B48-EEBB-493D-B22E-DB16E23F81EE}"/>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816675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Enseñando a los niños a orar - Children&amp;#39;s Ministries">
            <a:extLst>
              <a:ext uri="{FF2B5EF4-FFF2-40B4-BE49-F238E27FC236}">
                <a16:creationId xmlns:a16="http://schemas.microsoft.com/office/drawing/2014/main" id="{DBD31219-E06F-4B0B-97B1-F2AB1D42D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44" r="4198"/>
          <a:stretch/>
        </p:blipFill>
        <p:spPr bwMode="auto">
          <a:xfrm>
            <a:off x="827603" y="0"/>
            <a:ext cx="11029347" cy="685810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Moment</a:t>
            </a:r>
            <a:r>
              <a:rPr lang="es-ES" sz="3600" b="1" dirty="0">
                <a:solidFill>
                  <a:srgbClr val="FFC000"/>
                </a:solidFill>
              </a:rPr>
              <a:t> de </a:t>
            </a:r>
            <a:r>
              <a:rPr lang="es-ES" sz="3600" b="1" dirty="0" err="1">
                <a:solidFill>
                  <a:srgbClr val="FFC000"/>
                </a:solidFill>
              </a:rPr>
              <a:t>prière</a:t>
            </a:r>
            <a:endParaRPr lang="es-ES" sz="3600" b="1" dirty="0">
              <a:solidFill>
                <a:srgbClr val="FFC000"/>
              </a:solidFill>
            </a:endParaRPr>
          </a:p>
        </p:txBody>
      </p:sp>
      <p:pic>
        <p:nvPicPr>
          <p:cNvPr id="6" name="Imagen 5">
            <a:extLst>
              <a:ext uri="{FF2B5EF4-FFF2-40B4-BE49-F238E27FC236}">
                <a16:creationId xmlns:a16="http://schemas.microsoft.com/office/drawing/2014/main" id="{4F402A19-E65B-48AD-9A42-AF9FDCB131A9}"/>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94196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8C1C1EB-0898-43FF-9E43-F2D6F544FC7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Activités</a:t>
            </a:r>
            <a:endParaRPr lang="es-ES" sz="3600" b="1" dirty="0">
              <a:solidFill>
                <a:srgbClr val="FFC000"/>
              </a:solidFill>
            </a:endParaRPr>
          </a:p>
        </p:txBody>
      </p:sp>
      <p:pic>
        <p:nvPicPr>
          <p:cNvPr id="34818" name="Picture 2" descr="Qué pintan los niños según la edad?">
            <a:extLst>
              <a:ext uri="{FF2B5EF4-FFF2-40B4-BE49-F238E27FC236}">
                <a16:creationId xmlns:a16="http://schemas.microsoft.com/office/drawing/2014/main" id="{EF4086C5-42B2-42E3-8487-AC626A0D35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29" b="12202"/>
          <a:stretch/>
        </p:blipFill>
        <p:spPr bwMode="auto">
          <a:xfrm>
            <a:off x="1141159" y="0"/>
            <a:ext cx="10349226"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4F4C204-4FD2-48F5-A20B-F488186B059D}"/>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508019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2225615" y="5091558"/>
            <a:ext cx="8507388" cy="1772290"/>
          </a:xfrm>
        </p:spPr>
        <p:txBody>
          <a:bodyPr>
            <a:normAutofit/>
          </a:bodyPr>
          <a:lstStyle/>
          <a:p>
            <a:pPr algn="ctr"/>
            <a:r>
              <a:rPr lang="fr-FR" dirty="0">
                <a:solidFill>
                  <a:srgbClr val="002060"/>
                </a:solidFill>
              </a:rPr>
              <a:t>Jésus est allé me </a:t>
            </a:r>
            <a:br>
              <a:rPr lang="fr-FR" dirty="0">
                <a:solidFill>
                  <a:srgbClr val="002060"/>
                </a:solidFill>
              </a:rPr>
            </a:br>
            <a:r>
              <a:rPr lang="fr-FR" dirty="0">
                <a:solidFill>
                  <a:srgbClr val="002060"/>
                </a:solidFill>
              </a:rPr>
              <a:t>préparer une place</a:t>
            </a:r>
          </a:p>
        </p:txBody>
      </p:sp>
      <p:pic>
        <p:nvPicPr>
          <p:cNvPr id="10" name="Imagen 9">
            <a:extLst>
              <a:ext uri="{FF2B5EF4-FFF2-40B4-BE49-F238E27FC236}">
                <a16:creationId xmlns:a16="http://schemas.microsoft.com/office/drawing/2014/main" id="{DB9C3F2D-7E97-4464-A010-2C027EC99C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37631"/>
          <a:stretch/>
        </p:blipFill>
        <p:spPr>
          <a:xfrm>
            <a:off x="5914593" y="144034"/>
            <a:ext cx="5923859" cy="5175485"/>
          </a:xfrm>
          <a:prstGeom prst="rect">
            <a:avLst/>
          </a:prstGeom>
          <a:effectLst>
            <a:softEdge rad="635000"/>
          </a:effectLst>
        </p:spPr>
      </p:pic>
      <p:sp>
        <p:nvSpPr>
          <p:cNvPr id="15" name="Título 1">
            <a:extLst>
              <a:ext uri="{FF2B5EF4-FFF2-40B4-BE49-F238E27FC236}">
                <a16:creationId xmlns:a16="http://schemas.microsoft.com/office/drawing/2014/main" id="{DC4F50DE-E57F-40CC-A19E-D4C4A8023CAE}"/>
              </a:ext>
            </a:extLst>
          </p:cNvPr>
          <p:cNvSpPr txBox="1">
            <a:spLocks/>
          </p:cNvSpPr>
          <p:nvPr/>
        </p:nvSpPr>
        <p:spPr>
          <a:xfrm>
            <a:off x="1762939" y="2485544"/>
            <a:ext cx="4839443" cy="31055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8800" dirty="0" err="1">
                <a:solidFill>
                  <a:srgbClr val="0070C0"/>
                </a:solidFill>
              </a:rPr>
              <a:t>Sujet</a:t>
            </a:r>
            <a:r>
              <a:rPr lang="es-ES" sz="8800" dirty="0">
                <a:solidFill>
                  <a:srgbClr val="0070C0"/>
                </a:solidFill>
              </a:rPr>
              <a:t> </a:t>
            </a:r>
            <a:r>
              <a:rPr lang="es-ES" sz="8800" dirty="0" err="1">
                <a:solidFill>
                  <a:srgbClr val="0070C0"/>
                </a:solidFill>
              </a:rPr>
              <a:t>suivant</a:t>
            </a:r>
            <a:r>
              <a:rPr lang="es-ES" sz="8800" dirty="0">
                <a:solidFill>
                  <a:srgbClr val="0070C0"/>
                </a:solidFill>
              </a:rPr>
              <a:t> :</a:t>
            </a:r>
          </a:p>
        </p:txBody>
      </p:sp>
      <p:pic>
        <p:nvPicPr>
          <p:cNvPr id="16" name="Imagen 15">
            <a:extLst>
              <a:ext uri="{FF2B5EF4-FFF2-40B4-BE49-F238E27FC236}">
                <a16:creationId xmlns:a16="http://schemas.microsoft.com/office/drawing/2014/main" id="{FF53662D-F648-4271-9610-5DCC58F8FB54}"/>
              </a:ext>
            </a:extLst>
          </p:cNvPr>
          <p:cNvPicPr>
            <a:picLocks noChangeAspect="1"/>
          </p:cNvPicPr>
          <p:nvPr/>
        </p:nvPicPr>
        <p:blipFill>
          <a:blip r:embed="rId5"/>
          <a:stretch>
            <a:fillRect/>
          </a:stretch>
        </p:blipFill>
        <p:spPr>
          <a:xfrm>
            <a:off x="10349177" y="5436982"/>
            <a:ext cx="1488816" cy="1233471"/>
          </a:xfrm>
          <a:prstGeom prst="rect">
            <a:avLst/>
          </a:prstGeom>
        </p:spPr>
      </p:pic>
      <p:pic>
        <p:nvPicPr>
          <p:cNvPr id="17" name="Imagen 16">
            <a:extLst>
              <a:ext uri="{FF2B5EF4-FFF2-40B4-BE49-F238E27FC236}">
                <a16:creationId xmlns:a16="http://schemas.microsoft.com/office/drawing/2014/main" id="{EA22A5DC-82C8-4294-909A-650F6316DD38}"/>
              </a:ext>
            </a:extLst>
          </p:cNvPr>
          <p:cNvPicPr>
            <a:picLocks noChangeAspect="1"/>
          </p:cNvPicPr>
          <p:nvPr/>
        </p:nvPicPr>
        <p:blipFill>
          <a:blip r:embed="rId6"/>
          <a:stretch>
            <a:fillRect/>
          </a:stretch>
        </p:blipFill>
        <p:spPr>
          <a:xfrm>
            <a:off x="958628" y="5604363"/>
            <a:ext cx="1474265" cy="1142021"/>
          </a:xfrm>
          <a:prstGeom prst="rect">
            <a:avLst/>
          </a:prstGeom>
        </p:spPr>
      </p:pic>
    </p:spTree>
    <p:extLst>
      <p:ext uri="{BB962C8B-B14F-4D97-AF65-F5344CB8AC3E}">
        <p14:creationId xmlns:p14="http://schemas.microsoft.com/office/powerpoint/2010/main" val="141933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iño de ocho a diez años: todo sobre el desarrollo físico y cognitivo en  esta etapa de la infancia">
            <a:extLst>
              <a:ext uri="{FF2B5EF4-FFF2-40B4-BE49-F238E27FC236}">
                <a16:creationId xmlns:a16="http://schemas.microsoft.com/office/drawing/2014/main" id="{F7889DBF-191F-4310-B2C1-BE77358CF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380" y="172530"/>
            <a:ext cx="102743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325B675-6E5D-4AF3-9B14-AE714E11CED5}"/>
              </a:ext>
            </a:extLst>
          </p:cNvPr>
          <p:cNvSpPr>
            <a:spLocks noGrp="1"/>
          </p:cNvSpPr>
          <p:nvPr>
            <p:ph type="title"/>
          </p:nvPr>
        </p:nvSpPr>
        <p:spPr>
          <a:xfrm>
            <a:off x="983410" y="2774184"/>
            <a:ext cx="10869283" cy="1754683"/>
          </a:xfrm>
        </p:spPr>
        <p:txBody>
          <a:bodyPr>
            <a:normAutofit/>
          </a:bodyPr>
          <a:lstStyle/>
          <a:p>
            <a:pPr algn="ct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Bienvenue</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CE891841-4517-437A-BCD8-C3BDF8732F81}"/>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Bienvenue</a:t>
            </a:r>
            <a:endParaRPr lang="es-ES" sz="4400" b="1" dirty="0">
              <a:solidFill>
                <a:srgbClr val="FFC000"/>
              </a:solidFill>
            </a:endParaRPr>
          </a:p>
        </p:txBody>
      </p:sp>
      <p:pic>
        <p:nvPicPr>
          <p:cNvPr id="6" name="Imagen 5">
            <a:extLst>
              <a:ext uri="{FF2B5EF4-FFF2-40B4-BE49-F238E27FC236}">
                <a16:creationId xmlns:a16="http://schemas.microsoft.com/office/drawing/2014/main" id="{F24E5AFB-79BA-480C-9AB0-9B0DE5000BA5}"/>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92454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1472046" y="628650"/>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s-ES" sz="4800" dirty="0" err="1">
                <a:solidFill>
                  <a:srgbClr val="0070C0"/>
                </a:solidFill>
              </a:rPr>
              <a:t>Moment</a:t>
            </a:r>
            <a:r>
              <a:rPr lang="es-ES" sz="4800" dirty="0">
                <a:solidFill>
                  <a:srgbClr val="0070C0"/>
                </a:solidFill>
              </a:rPr>
              <a:t> Musical</a:t>
            </a:r>
          </a:p>
        </p:txBody>
      </p:sp>
      <p:sp>
        <p:nvSpPr>
          <p:cNvPr id="10" name="Título 1">
            <a:extLst>
              <a:ext uri="{FF2B5EF4-FFF2-40B4-BE49-F238E27FC236}">
                <a16:creationId xmlns:a16="http://schemas.microsoft.com/office/drawing/2014/main" id="{2C920FFE-9E9F-49A3-99B7-BEB9824FF877}"/>
              </a:ext>
            </a:extLst>
          </p:cNvPr>
          <p:cNvSpPr txBox="1">
            <a:spLocks/>
          </p:cNvSpPr>
          <p:nvPr/>
        </p:nvSpPr>
        <p:spPr>
          <a:xfrm>
            <a:off x="744747" y="2476885"/>
            <a:ext cx="10869283"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Dieu</a:t>
            </a: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 des </a:t>
            </a:r>
            <a:br>
              <a:rPr lang="es-ES" sz="9600" b="1" cap="none" spc="0" dirty="0">
                <a:ln w="6600">
                  <a:solidFill>
                    <a:schemeClr val="accent2"/>
                  </a:solidFill>
                  <a:prstDash val="solid"/>
                </a:ln>
                <a:solidFill>
                  <a:srgbClr val="FFFFFF"/>
                </a:solidFill>
                <a:effectLst>
                  <a:outerShdw dist="38100" dir="2700000" algn="tl" rotWithShape="0">
                    <a:schemeClr val="accent2"/>
                  </a:outerShdw>
                </a:effectLst>
              </a:rPr>
            </a:b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cieux</a:t>
            </a:r>
            <a:endParaRPr lang="es-ES" sz="9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943" y="-92668"/>
            <a:ext cx="3333750" cy="43815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DC96F795-A1B5-41AB-9241-C9224544EF4D}"/>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14873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3049607"/>
            <a:ext cx="10869283" cy="29909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8000" b="1" cap="none" spc="0" dirty="0">
                <a:ln w="6600">
                  <a:solidFill>
                    <a:schemeClr val="accent2"/>
                  </a:solidFill>
                  <a:prstDash val="solid"/>
                </a:ln>
                <a:solidFill>
                  <a:srgbClr val="FFFFFF"/>
                </a:solidFill>
                <a:effectLst>
                  <a:outerShdw dist="38100" dir="2700000" algn="tl" rotWithShape="0">
                    <a:schemeClr val="accent2"/>
                  </a:outerShdw>
                </a:effectLst>
              </a:rPr>
              <a:t>Le Dieu des cieux et de la terre est mon père</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18FAB4FE-F08D-4A8B-9831-66D3EBF83585}"/>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846629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3053556"/>
            <a:ext cx="10869283" cy="2569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Son </a:t>
            </a:r>
            <a:r>
              <a:rPr lang="en-US" sz="8000" b="1" cap="none" spc="0" dirty="0" err="1">
                <a:ln w="6600">
                  <a:solidFill>
                    <a:schemeClr val="accent2"/>
                  </a:solidFill>
                  <a:prstDash val="solid"/>
                </a:ln>
                <a:solidFill>
                  <a:srgbClr val="FFFFFF"/>
                </a:solidFill>
                <a:effectLst>
                  <a:outerShdw dist="38100" dir="2700000" algn="tl" rotWithShape="0">
                    <a:schemeClr val="accent2"/>
                  </a:outerShdw>
                </a:effectLst>
              </a:rPr>
              <a:t>pouvoir</a:t>
            </a: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 </a:t>
            </a:r>
            <a:r>
              <a:rPr lang="en-US" sz="8000" b="1" cap="none" spc="0" dirty="0" err="1">
                <a:ln w="6600">
                  <a:solidFill>
                    <a:schemeClr val="accent2"/>
                  </a:solidFill>
                  <a:prstDash val="solid"/>
                </a:ln>
                <a:solidFill>
                  <a:srgbClr val="FFFFFF"/>
                </a:solidFill>
                <a:effectLst>
                  <a:outerShdw dist="38100" dir="2700000" algn="tl" rotWithShape="0">
                    <a:schemeClr val="accent2"/>
                  </a:outerShdw>
                </a:effectLst>
              </a:rPr>
              <a:t>est</a:t>
            </a: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 incomparable</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6719C939-2D31-4236-9EDC-CF7697562A08}"/>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4173978932"/>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n on Fallecimiento">
            <a:extLst>
              <a:ext uri="{FF2B5EF4-FFF2-40B4-BE49-F238E27FC236}">
                <a16:creationId xmlns:a16="http://schemas.microsoft.com/office/drawing/2014/main" id="{91C84FC3-6D90-414F-8A8C-A37F72E4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42" y="207036"/>
            <a:ext cx="11430000" cy="67199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2914410"/>
            <a:ext cx="10869283" cy="256955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8000" b="1" cap="none" spc="0" dirty="0">
                <a:ln w="6600">
                  <a:solidFill>
                    <a:schemeClr val="accent2"/>
                  </a:solidFill>
                  <a:prstDash val="solid"/>
                </a:ln>
                <a:solidFill>
                  <a:srgbClr val="FFFFFF"/>
                </a:solidFill>
                <a:effectLst>
                  <a:outerShdw dist="38100" dir="2700000" algn="tl" rotWithShape="0">
                    <a:schemeClr val="accent2"/>
                  </a:outerShdw>
                </a:effectLst>
              </a:rPr>
              <a:t>Il n'y a rien qu'il ne puisse pas faire pour moi</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0DFEEC03-EB29-4618-9AE8-48B87EEBC698}"/>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34959391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theme/theme1.xml><?xml version="1.0" encoding="utf-8"?>
<a:theme xmlns:a="http://schemas.openxmlformats.org/drawingml/2006/main" name="Distintivo">
  <a:themeElements>
    <a:clrScheme name="Distintivo">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TM10001106[[fn=Distintivo]]</Template>
  <TotalTime>1755</TotalTime>
  <Words>3548</Words>
  <Application>Microsoft Office PowerPoint</Application>
  <PresentationFormat>Panorámica</PresentationFormat>
  <Paragraphs>240</Paragraphs>
  <Slides>44</Slides>
  <Notes>41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44</vt:i4>
      </vt:variant>
    </vt:vector>
  </HeadingPairs>
  <TitlesOfParts>
    <vt:vector size="49" baseType="lpstr">
      <vt:lpstr>Arial</vt:lpstr>
      <vt:lpstr>Calibri</vt:lpstr>
      <vt:lpstr>Gill Sans MT</vt:lpstr>
      <vt:lpstr>Impact</vt:lpstr>
      <vt:lpstr>Distintivo</vt:lpstr>
      <vt:lpstr>Presentación de PowerPoint</vt:lpstr>
      <vt:lpstr>Presentación de PowerPoint</vt:lpstr>
      <vt:lpstr>7 jours de  programmes  pour enfants</vt:lpstr>
      <vt:lpstr>Jésus a voyagé pour  mourir pour moi </vt:lpstr>
      <vt:lpstr>Bienvenue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 Timothée 1 : 15 </vt:lpstr>
      <vt:lpstr> Jésus Christ est venu dans le monde</vt:lpstr>
      <vt:lpstr>pour sauver les pécheurs, </vt:lpstr>
      <vt:lpstr>dont je suis le premier.</vt:lpstr>
      <vt:lpstr>Presentación de PowerPoint</vt:lpstr>
      <vt:lpstr>Presentación de PowerPoint</vt:lpstr>
      <vt:lpstr>Jésus est allé me  préparer une place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50</cp:revision>
  <dcterms:created xsi:type="dcterms:W3CDTF">2021-07-26T13:33:32Z</dcterms:created>
  <dcterms:modified xsi:type="dcterms:W3CDTF">2021-08-27T02:39:44Z</dcterms:modified>
</cp:coreProperties>
</file>