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notesMasterIdLst>
    <p:notesMasterId r:id="rId47"/>
  </p:notesMasterIdLst>
  <p:sldIdLst>
    <p:sldId id="258" r:id="rId2"/>
    <p:sldId id="256" r:id="rId3"/>
    <p:sldId id="320" r:id="rId4"/>
    <p:sldId id="259" r:id="rId5"/>
    <p:sldId id="261" r:id="rId6"/>
    <p:sldId id="260" r:id="rId7"/>
    <p:sldId id="262" r:id="rId8"/>
    <p:sldId id="263" r:id="rId9"/>
    <p:sldId id="264" r:id="rId10"/>
    <p:sldId id="265" r:id="rId11"/>
    <p:sldId id="301" r:id="rId12"/>
    <p:sldId id="302" r:id="rId13"/>
    <p:sldId id="304" r:id="rId14"/>
    <p:sldId id="305" r:id="rId15"/>
    <p:sldId id="306" r:id="rId16"/>
    <p:sldId id="307" r:id="rId17"/>
    <p:sldId id="308" r:id="rId18"/>
    <p:sldId id="309" r:id="rId19"/>
    <p:sldId id="313" r:id="rId20"/>
    <p:sldId id="276" r:id="rId21"/>
    <p:sldId id="277" r:id="rId22"/>
    <p:sldId id="278" r:id="rId23"/>
    <p:sldId id="318" r:id="rId24"/>
    <p:sldId id="279" r:id="rId25"/>
    <p:sldId id="295" r:id="rId26"/>
    <p:sldId id="314" r:id="rId27"/>
    <p:sldId id="280" r:id="rId28"/>
    <p:sldId id="281" r:id="rId29"/>
    <p:sldId id="282" r:id="rId30"/>
    <p:sldId id="283" r:id="rId31"/>
    <p:sldId id="319" r:id="rId32"/>
    <p:sldId id="300" r:id="rId33"/>
    <p:sldId id="284" r:id="rId34"/>
    <p:sldId id="315" r:id="rId35"/>
    <p:sldId id="316" r:id="rId36"/>
    <p:sldId id="317" r:id="rId37"/>
    <p:sldId id="285" r:id="rId38"/>
    <p:sldId id="297" r:id="rId39"/>
    <p:sldId id="287" r:id="rId40"/>
    <p:sldId id="288" r:id="rId41"/>
    <p:sldId id="289" r:id="rId42"/>
    <p:sldId id="290" r:id="rId43"/>
    <p:sldId id="292" r:id="rId44"/>
    <p:sldId id="293" r:id="rId45"/>
    <p:sldId id="321"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9" autoAdjust="0"/>
    <p:restoredTop sz="61694" autoAdjust="0"/>
  </p:normalViewPr>
  <p:slideViewPr>
    <p:cSldViewPr snapToGrid="0">
      <p:cViewPr varScale="1">
        <p:scale>
          <a:sx n="44" d="100"/>
          <a:sy n="44" d="100"/>
        </p:scale>
        <p:origin x="1554"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E2300-5978-4CEA-9EF0-279E9574081C}" type="datetimeFigureOut">
              <a:rPr lang="es-ES" smtClean="0"/>
              <a:t>07/08/2021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C803A-7ED3-4709-A81C-0F9D756D30C8}" type="slidenum">
              <a:rPr lang="es-ES" smtClean="0"/>
              <a:t>‹#›</a:t>
            </a:fld>
            <a:endParaRPr lang="es-ES"/>
          </a:p>
        </p:txBody>
      </p:sp>
    </p:spTree>
    <p:extLst>
      <p:ext uri="{BB962C8B-B14F-4D97-AF65-F5344CB8AC3E}">
        <p14:creationId xmlns:p14="http://schemas.microsoft.com/office/powerpoint/2010/main" val="124544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Bible Lesson Nº 3</a:t>
            </a:r>
          </a:p>
          <a:p>
            <a:r>
              <a:rPr lang="en-US" dirty="0"/>
              <a:t>Signs of the Great Trip</a:t>
            </a:r>
          </a:p>
          <a:p>
            <a:endParaRPr lang="en-US" dirty="0"/>
          </a:p>
          <a:p>
            <a:r>
              <a:rPr lang="en-US" dirty="0"/>
              <a:t>Bible References: John 14:2; Luke 21:25; Great Controversy, p. 383.2-385.2.</a:t>
            </a:r>
          </a:p>
          <a:p>
            <a:r>
              <a:rPr lang="en-US" dirty="0"/>
              <a:t>Main Lesson: “Signs of the Coming of Jesus”.</a:t>
            </a:r>
          </a:p>
          <a:p>
            <a:endParaRPr lang="en-US" dirty="0"/>
          </a:p>
          <a:p>
            <a:r>
              <a:rPr lang="en-US" dirty="0"/>
              <a:t>Specific objectives</a:t>
            </a:r>
          </a:p>
          <a:p>
            <a:r>
              <a:rPr lang="en-US" dirty="0"/>
              <a:t>At the end of the topic, children will be able to:</a:t>
            </a:r>
          </a:p>
          <a:p>
            <a:r>
              <a:rPr lang="en-US" dirty="0"/>
              <a:t>Understand that the signs tell us that Jesus is coming soon.</a:t>
            </a:r>
          </a:p>
          <a:p>
            <a:r>
              <a:rPr lang="en-US" dirty="0"/>
              <a:t>Know the signs of the coming of Jesus.</a:t>
            </a:r>
          </a:p>
          <a:p>
            <a:r>
              <a:rPr lang="en-US" dirty="0"/>
              <a:t>Decide to wait for the coming of Jesus. </a:t>
            </a:r>
          </a:p>
          <a:p>
            <a:endParaRPr lang="en-US" dirty="0"/>
          </a:p>
          <a:p>
            <a:r>
              <a:rPr lang="en-US" dirty="0"/>
              <a:t>Materials</a:t>
            </a:r>
          </a:p>
          <a:p>
            <a:r>
              <a:rPr lang="en-US" dirty="0"/>
              <a:t>1.	Drawings for the lesson.</a:t>
            </a:r>
          </a:p>
          <a:p>
            <a:r>
              <a:rPr lang="en-US" dirty="0"/>
              <a:t>2.	Motto song of the day and memory verse in illustrative pictures. </a:t>
            </a:r>
          </a:p>
          <a:p>
            <a:r>
              <a:rPr lang="en-US" dirty="0"/>
              <a:t>3.	Illustrative materials for the time of prayer. </a:t>
            </a:r>
          </a:p>
          <a:p>
            <a:r>
              <a:rPr lang="en-US" dirty="0"/>
              <a:t>4.	Memories with the verse of the day for each child to take home. </a:t>
            </a:r>
          </a:p>
          <a:p>
            <a:r>
              <a:rPr lang="en-US" dirty="0"/>
              <a:t>5.	Materials for manual activities.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a:t>
            </a:fld>
            <a:endParaRPr lang="es-ES"/>
          </a:p>
        </p:txBody>
      </p:sp>
    </p:spTree>
    <p:extLst>
      <p:ext uri="{BB962C8B-B14F-4D97-AF65-F5344CB8AC3E}">
        <p14:creationId xmlns:p14="http://schemas.microsoft.com/office/powerpoint/2010/main" val="365621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My God and King,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My saving Lord.</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13</a:t>
            </a:fld>
            <a:endParaRPr lang="es-ES"/>
          </a:p>
        </p:txBody>
      </p:sp>
    </p:spTree>
    <p:extLst>
      <p:ext uri="{BB962C8B-B14F-4D97-AF65-F5344CB8AC3E}">
        <p14:creationId xmlns:p14="http://schemas.microsoft.com/office/powerpoint/2010/main" val="3641978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Jesus is coming soon; He’s coming to get me.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14</a:t>
            </a:fld>
            <a:endParaRPr lang="es-ES"/>
          </a:p>
        </p:txBody>
      </p:sp>
    </p:spTree>
    <p:extLst>
      <p:ext uri="{BB962C8B-B14F-4D97-AF65-F5344CB8AC3E}">
        <p14:creationId xmlns:p14="http://schemas.microsoft.com/office/powerpoint/2010/main" val="1967756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At the sound of the trumpet, He’ll take me home.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15</a:t>
            </a:fld>
            <a:endParaRPr lang="es-ES"/>
          </a:p>
        </p:txBody>
      </p:sp>
    </p:spTree>
    <p:extLst>
      <p:ext uri="{BB962C8B-B14F-4D97-AF65-F5344CB8AC3E}">
        <p14:creationId xmlns:p14="http://schemas.microsoft.com/office/powerpoint/2010/main" val="2134549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Ready and prepared I need to be found,</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16</a:t>
            </a:fld>
            <a:endParaRPr lang="es-ES"/>
          </a:p>
        </p:txBody>
      </p:sp>
    </p:spTree>
    <p:extLst>
      <p:ext uri="{BB962C8B-B14F-4D97-AF65-F5344CB8AC3E}">
        <p14:creationId xmlns:p14="http://schemas.microsoft.com/office/powerpoint/2010/main" val="7038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Jesus soon is coming; it won’t be long.</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17</a:t>
            </a:fld>
            <a:endParaRPr lang="es-ES"/>
          </a:p>
        </p:txBody>
      </p:sp>
    </p:spTree>
    <p:extLst>
      <p:ext uri="{BB962C8B-B14F-4D97-AF65-F5344CB8AC3E}">
        <p14:creationId xmlns:p14="http://schemas.microsoft.com/office/powerpoint/2010/main" val="2268715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Soon in heaven’s mansions I will go live. </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18</a:t>
            </a:fld>
            <a:endParaRPr lang="es-ES"/>
          </a:p>
        </p:txBody>
      </p:sp>
    </p:spTree>
    <p:extLst>
      <p:ext uri="{BB962C8B-B14F-4D97-AF65-F5344CB8AC3E}">
        <p14:creationId xmlns:p14="http://schemas.microsoft.com/office/powerpoint/2010/main" val="936552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My God and King, my saving Lord.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My God and King, my saving Lord.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19</a:t>
            </a:fld>
            <a:endParaRPr lang="es-ES"/>
          </a:p>
        </p:txBody>
      </p:sp>
    </p:spTree>
    <p:extLst>
      <p:ext uri="{BB962C8B-B14F-4D97-AF65-F5344CB8AC3E}">
        <p14:creationId xmlns:p14="http://schemas.microsoft.com/office/powerpoint/2010/main" val="3380435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3. Lesson</a:t>
            </a:r>
          </a:p>
          <a:p>
            <a:r>
              <a:rPr lang="en-US" dirty="0"/>
              <a:t>3.1 Introduction: </a:t>
            </a:r>
          </a:p>
          <a:p>
            <a:r>
              <a:rPr lang="en-US" dirty="0"/>
              <a:t>(Bring prepared suitcases) </a:t>
            </a:r>
          </a:p>
          <a:p>
            <a:r>
              <a:rPr lang="en-US" dirty="0"/>
              <a:t>Hello children! Look, I’m ready to go on a trip! (show the suitcase). </a:t>
            </a:r>
          </a:p>
          <a:p>
            <a:r>
              <a:rPr lang="en-US" dirty="0"/>
              <a:t>As you know, this week’s theme is “The Greatest Trip”! and I definitely want to go on a trip! </a:t>
            </a:r>
          </a:p>
          <a:p>
            <a:r>
              <a:rPr lang="en-US" dirty="0"/>
              <a:t>Would you also like to go on a trip to the Heavenly Home?</a:t>
            </a:r>
          </a:p>
          <a:p>
            <a:r>
              <a:rPr lang="en-US" dirty="0"/>
              <a:t>Are you ready for the trip? Are you ready? </a:t>
            </a:r>
          </a:p>
          <a:p>
            <a:r>
              <a:rPr lang="en-US" dirty="0"/>
              <a:t>I know you want to go to live with Jesus in heaven very soon. </a:t>
            </a:r>
          </a:p>
          <a:p>
            <a:r>
              <a:rPr lang="en-US" dirty="0"/>
              <a:t>We will go on this trip very, very soon. </a:t>
            </a:r>
          </a:p>
          <a:p>
            <a:r>
              <a:rPr lang="en-US" dirty="0"/>
              <a:t>So when will that trip be? What date and what time?</a:t>
            </a:r>
          </a:p>
          <a:p>
            <a:r>
              <a:rPr lang="en-US" dirty="0"/>
              <a:t>We will look at that in today’s topic. </a:t>
            </a:r>
          </a:p>
          <a:p>
            <a:r>
              <a:rPr lang="en-US" dirty="0"/>
              <a:t>Come!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20</a:t>
            </a:fld>
            <a:endParaRPr lang="es-ES"/>
          </a:p>
        </p:txBody>
      </p:sp>
    </p:spTree>
    <p:extLst>
      <p:ext uri="{BB962C8B-B14F-4D97-AF65-F5344CB8AC3E}">
        <p14:creationId xmlns:p14="http://schemas.microsoft.com/office/powerpoint/2010/main" val="1250694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3.2 Lesson Development</a:t>
            </a:r>
          </a:p>
          <a:p>
            <a:r>
              <a:rPr lang="en-US" dirty="0"/>
              <a:t>One day, after walking through different places and having been in the temple, Jesus went to the Mount of Olives to rest. </a:t>
            </a:r>
          </a:p>
          <a:p>
            <a:r>
              <a:rPr lang="en-US" dirty="0"/>
              <a:t>A long time ago, when Jesus was on this earth and walked with His disciples, He told them about the Heavenly Homeland. </a:t>
            </a:r>
          </a:p>
          <a:p>
            <a:r>
              <a:rPr lang="en-US" dirty="0"/>
              <a:t>He told them that He would return to heaven to be with His Heavenly Father, but He would also go to prepare a special place for every boy and girl, and for all the people who wished to live with Him forever happy in heaven, where everything is beautiful and full of love, where there are no tears, no death, and no pain. Only true happiness!</a:t>
            </a:r>
          </a:p>
          <a:p>
            <a:r>
              <a:rPr lang="en-US" dirty="0"/>
              <a:t>Upon hearing this, they had been left thinking -- what do you think they wanted? Do you think they longed to be in heaven? Of course! They were happy to receive the news: THEY WERE INVITED TO GO ON A TRIP TO THE HEAVENLY HOMELAND! and not only them, but all of US who wish to go to heaven are invited as well.</a:t>
            </a:r>
          </a:p>
          <a:p>
            <a:r>
              <a:rPr lang="en-US" dirty="0"/>
              <a:t>But you know what? The disciples approached Jesus to ask him some questions: How will we know when you will return to earth Lord? When will the trip be? What day and time?</a:t>
            </a:r>
          </a:p>
          <a:p>
            <a:r>
              <a:rPr lang="en-US" dirty="0"/>
              <a:t>Jesus answered them, “But of that day and hour </a:t>
            </a:r>
            <a:r>
              <a:rPr lang="en-US" dirty="0" err="1"/>
              <a:t>knoweth</a:t>
            </a:r>
            <a:r>
              <a:rPr lang="en-US" dirty="0"/>
              <a:t> no man, no, not the angels of heaven, but my Father only. But as the days of Noe were, so shall also the coming of the Son of man be.” (Matthew 24:36).</a:t>
            </a:r>
          </a:p>
          <a:p>
            <a:r>
              <a:rPr lang="en-US" dirty="0"/>
              <a:t>Then the disciples said to Jesus, “What SIGNS will there be of your return to earth to seek us to go and live with you in heaven?</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21</a:t>
            </a:fld>
            <a:endParaRPr lang="es-ES"/>
          </a:p>
        </p:txBody>
      </p:sp>
    </p:spTree>
    <p:extLst>
      <p:ext uri="{BB962C8B-B14F-4D97-AF65-F5344CB8AC3E}">
        <p14:creationId xmlns:p14="http://schemas.microsoft.com/office/powerpoint/2010/main" val="252475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Dear boy, dear girl: Do you know what the signs of Jesus’ coming are? (Let the children speak).</a:t>
            </a:r>
          </a:p>
          <a:p>
            <a:r>
              <a:rPr lang="en-US" dirty="0"/>
              <a:t>Maybe, you’ve already heard something. </a:t>
            </a:r>
          </a:p>
          <a:p>
            <a:r>
              <a:rPr lang="en-US" dirty="0"/>
              <a:t>Remember that we learned that Jesus took a great trip to earth to save us?</a:t>
            </a:r>
          </a:p>
          <a:p>
            <a:r>
              <a:rPr lang="en-US" dirty="0"/>
              <a:t>When he was here, he said he would go prepare a place for us to go and live with him in heaven. He promised, “In my Father’s house there are many dwellings; if it weren’t, I would have told you; I am therefore going to prepare a place for you” (John 14:2).</a:t>
            </a:r>
          </a:p>
          <a:p>
            <a:r>
              <a:rPr lang="en-US" dirty="0"/>
              <a:t>But when would this be?</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22</a:t>
            </a:fld>
            <a:endParaRPr lang="es-ES"/>
          </a:p>
        </p:txBody>
      </p:sp>
    </p:spTree>
    <p:extLst>
      <p:ext uri="{BB962C8B-B14F-4D97-AF65-F5344CB8AC3E}">
        <p14:creationId xmlns:p14="http://schemas.microsoft.com/office/powerpoint/2010/main" val="2343132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Program Development</a:t>
            </a:r>
          </a:p>
          <a:p>
            <a:r>
              <a:rPr lang="en-US" dirty="0"/>
              <a:t>1. Welcome:</a:t>
            </a:r>
          </a:p>
          <a:p>
            <a:r>
              <a:rPr lang="en-US" dirty="0"/>
              <a:t>Welcome everyone in a cheerful and fun way, greeting all children as a group and in a general way.</a:t>
            </a:r>
          </a:p>
          <a:p>
            <a:r>
              <a:rPr lang="en-US" dirty="0"/>
              <a:t>Remember and emphasize this week’s theme of evangelism: “THE GREAT JOURNEY!” </a:t>
            </a:r>
          </a:p>
          <a:p>
            <a:r>
              <a:rPr lang="en-US" dirty="0"/>
              <a:t>Briefly review what we learned in the previous topic about the journeys that Jesus took to save us. </a:t>
            </a:r>
          </a:p>
          <a:p>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5</a:t>
            </a:fld>
            <a:endParaRPr lang="es-ES"/>
          </a:p>
        </p:txBody>
      </p:sp>
    </p:spTree>
    <p:extLst>
      <p:ext uri="{BB962C8B-B14F-4D97-AF65-F5344CB8AC3E}">
        <p14:creationId xmlns:p14="http://schemas.microsoft.com/office/powerpoint/2010/main" val="47033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disciples wanted to know more and more about what all these events would be like. How interested they were in going on this great trip! Although they would not know the day or time of the journey, it was at least necessary to know the SIGNS that indicated the second coming of Jesus to earth to take those who were prepared to make the GREAT TRIP TO HEAVEN.</a:t>
            </a:r>
          </a:p>
          <a:p>
            <a:r>
              <a:rPr lang="en-US" dirty="0"/>
              <a:t>Then, Jesus began to give them some hints of when He would come.</a:t>
            </a:r>
          </a:p>
          <a:p>
            <a:r>
              <a:rPr lang="en-US" dirty="0"/>
              <a:t>These signs of the coming of Jesus are written in the Bible and you can also find them there. </a:t>
            </a:r>
          </a:p>
          <a:p>
            <a:r>
              <a:rPr lang="en-US" dirty="0"/>
              <a:t>The SIGNS mentioned by Jesus and their fulfillment are:</a:t>
            </a:r>
          </a:p>
          <a:p>
            <a:r>
              <a:rPr lang="en-US" dirty="0"/>
              <a:t>1. “And there shall be signs in the sun, and in the moon, and in the stars; and upon the earth distress of nations,”  (Luke 21:25). (Show the poster where this sign is written or illustrated).</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23</a:t>
            </a:fld>
            <a:endParaRPr lang="es-ES"/>
          </a:p>
        </p:txBody>
      </p:sp>
    </p:spTree>
    <p:extLst>
      <p:ext uri="{BB962C8B-B14F-4D97-AF65-F5344CB8AC3E}">
        <p14:creationId xmlns:p14="http://schemas.microsoft.com/office/powerpoint/2010/main" val="868156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Could it be that any of this has happened? Has it already been fulfilled? Is it being fulfilled? Or will it be fulfilled? </a:t>
            </a:r>
          </a:p>
          <a:p>
            <a:r>
              <a:rPr lang="en-US" dirty="0"/>
              <a:t>THE SIGN IN THE SUN. Yes, it has already been fulfilled! Long ago in North America, on May 19, 1780, this day was recorded in history as the dark day... Shortly before lunchtime the whole earth went dark, as if it were night... Animals returned to the barn to sleep, birds to their nests, workers returned home, children were dismissed from schools and fled to their homes in fear. It was all so dark and they had to turn on the street lights and houses. </a:t>
            </a:r>
          </a:p>
          <a:p>
            <a:r>
              <a:rPr lang="en-US" dirty="0"/>
              <a:t>It was something that had never happened before! It was supernatural! Many people were very afraid because it seemed to be night at lunchtime. Can you imagine that?</a:t>
            </a:r>
          </a:p>
          <a:p>
            <a:r>
              <a:rPr lang="en-US" dirty="0"/>
              <a:t>This darkness disappeared a little at dusk, but when the sun hid again, a terrifying darkness covered the earth; although that night was a full moon, you could not see anything.</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24</a:t>
            </a:fld>
            <a:endParaRPr lang="es-ES"/>
          </a:p>
        </p:txBody>
      </p:sp>
    </p:spTree>
    <p:extLst>
      <p:ext uri="{BB962C8B-B14F-4D97-AF65-F5344CB8AC3E}">
        <p14:creationId xmlns:p14="http://schemas.microsoft.com/office/powerpoint/2010/main" val="4211281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SIGN OF THE MOON. This sign has also already been fulfilled, followed by the darkening of the sun, when, after midnight, the darkness disappeared, the moon was seen again and seemed the color of blood. (20 May 1780). This was another event that no one expected and which the Bible prophesied would happen. The signs that Jesus is coming soon are being fulfilled, just as Jesus mentioned it.</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25</a:t>
            </a:fld>
            <a:endParaRPr lang="es-ES"/>
          </a:p>
        </p:txBody>
      </p:sp>
    </p:spTree>
    <p:extLst>
      <p:ext uri="{BB962C8B-B14F-4D97-AF65-F5344CB8AC3E}">
        <p14:creationId xmlns:p14="http://schemas.microsoft.com/office/powerpoint/2010/main" val="123931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SIGNS IN THE STARS. It was also fulfilled, on November 13, 1833. This was also a never-before-seen event!</a:t>
            </a:r>
          </a:p>
          <a:p>
            <a:r>
              <a:rPr lang="en-US" dirty="0"/>
              <a:t>It was a night with a very starry sky. The whole sky could be seen very clear. When, suddenly, all the stars in the sky began to move. It was a display of shooting stars that men had never contemplated. It was as if there was a shower of stars. What is a shooting star? It is a star that appears to move very fast and disappears immediately. </a:t>
            </a:r>
          </a:p>
          <a:p>
            <a:r>
              <a:rPr lang="en-US" dirty="0"/>
              <a:t>I’m sure we are surprised when we see a shooting star. It’s wonderful to see one, but can you imagine seeing millions?</a:t>
            </a:r>
          </a:p>
          <a:p>
            <a:r>
              <a:rPr lang="en-US" dirty="0"/>
              <a:t>Everyone was frightened in that moment and remembered that they were signs of Jesus’ coming. </a:t>
            </a:r>
          </a:p>
          <a:p>
            <a:r>
              <a:rPr lang="en-US" dirty="0"/>
              <a:t>But will there be more signs that Jesus is coming soon?</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26</a:t>
            </a:fld>
            <a:endParaRPr lang="es-ES"/>
          </a:p>
        </p:txBody>
      </p:sp>
    </p:spTree>
    <p:extLst>
      <p:ext uri="{BB962C8B-B14F-4D97-AF65-F5344CB8AC3E}">
        <p14:creationId xmlns:p14="http://schemas.microsoft.com/office/powerpoint/2010/main" val="1905078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Bible goes on to tell us: </a:t>
            </a:r>
          </a:p>
          <a:p>
            <a:r>
              <a:rPr lang="en-US" dirty="0"/>
              <a:t>2. “But the wise took oil in their vessels with their lamps. While the bridegroom tarried, they all slumbered and slept. And at midnight there was a cry made, Behold, the bridegroom cometh; go ye out to meet him. Then all those virgins arose, and trimmed their lamps. And the foolish said unto the wise, Give us of your oil; for our lamps are gone out.” (Matthew 24:5-7). (Display illustrations depicting these signals.)</a:t>
            </a:r>
          </a:p>
          <a:p>
            <a:r>
              <a:rPr lang="en-US" dirty="0"/>
              <a:t>Yes!, We find a lot of deception on earth now. </a:t>
            </a:r>
          </a:p>
          <a:p>
            <a:r>
              <a:rPr lang="en-US" dirty="0"/>
              <a:t>Many people deceive, even when they teach messages from the Bible. There are many falsehoods that people teach. </a:t>
            </a:r>
          </a:p>
          <a:p>
            <a:r>
              <a:rPr lang="en-US" dirty="0"/>
              <a:t>Some people say, I am the Christ and deceive people who truly believe in Jesus. </a:t>
            </a:r>
          </a:p>
          <a:p>
            <a:r>
              <a:rPr lang="en-US" dirty="0"/>
              <a:t>You’ve also surely heard that there are wars, where many children die, or are left without a dad, mom or siblings. Many countries fight and say: Let’s go to war! Their armies prepare to fight. </a:t>
            </a:r>
          </a:p>
          <a:p>
            <a:r>
              <a:rPr lang="en-US" dirty="0"/>
              <a:t>Have you seen anything like that? </a:t>
            </a:r>
          </a:p>
          <a:p>
            <a:r>
              <a:rPr lang="en-US" dirty="0"/>
              <a:t>All of that is happening every day.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27</a:t>
            </a:fld>
            <a:endParaRPr lang="es-ES"/>
          </a:p>
        </p:txBody>
      </p:sp>
    </p:spTree>
    <p:extLst>
      <p:ext uri="{BB962C8B-B14F-4D97-AF65-F5344CB8AC3E}">
        <p14:creationId xmlns:p14="http://schemas.microsoft.com/office/powerpoint/2010/main" val="1388795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How many children in the world do not even have to eat! There is more and more hunger  on earth.</a:t>
            </a:r>
          </a:p>
          <a:p>
            <a:r>
              <a:rPr lang="en-US" dirty="0"/>
              <a:t>Children starve as they walk the streets, asking for something to eat, or digging up trash to find something to eat.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28</a:t>
            </a:fld>
            <a:endParaRPr lang="es-ES"/>
          </a:p>
        </p:txBody>
      </p:sp>
    </p:spTree>
    <p:extLst>
      <p:ext uri="{BB962C8B-B14F-4D97-AF65-F5344CB8AC3E}">
        <p14:creationId xmlns:p14="http://schemas.microsoft.com/office/powerpoint/2010/main" val="4040690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n-US" dirty="0"/>
              <a:t>There are earthquakes  in many countries: Japan, Chile, Argentina; and sometimes there are even  tsunamis  where many people die.</a:t>
            </a:r>
          </a:p>
          <a:p>
            <a:pPr rtl="0"/>
            <a:r>
              <a:rPr lang="en-US" dirty="0"/>
              <a:t>These are all signs of the end of this world.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29</a:t>
            </a:fld>
            <a:endParaRPr lang="es-ES"/>
          </a:p>
        </p:txBody>
      </p:sp>
    </p:spTree>
    <p:extLst>
      <p:ext uri="{BB962C8B-B14F-4D97-AF65-F5344CB8AC3E}">
        <p14:creationId xmlns:p14="http://schemas.microsoft.com/office/powerpoint/2010/main" val="3033892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3. “... and there shall be famines, and pestilences, and earthquakes, in divers places,” (Matthew 24:7).</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30</a:t>
            </a:fld>
            <a:endParaRPr lang="es-ES"/>
          </a:p>
        </p:txBody>
      </p:sp>
    </p:spTree>
    <p:extLst>
      <p:ext uri="{BB962C8B-B14F-4D97-AF65-F5344CB8AC3E}">
        <p14:creationId xmlns:p14="http://schemas.microsoft.com/office/powerpoint/2010/main" val="1749434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Do you know what a plague is?</a:t>
            </a:r>
          </a:p>
          <a:p>
            <a:r>
              <a:rPr lang="en-US" dirty="0"/>
              <a:t>They are diseases that affect a large number of humans or animals, and many die as a result.</a:t>
            </a:r>
          </a:p>
          <a:p>
            <a:r>
              <a:rPr lang="en-US" dirty="0"/>
              <a:t>Surely, you’ve just thought about a plague that is affecting the entire planet today. </a:t>
            </a:r>
          </a:p>
          <a:p>
            <a:r>
              <a:rPr lang="en-US" dirty="0"/>
              <a:t>Everyone today is talking about the coronavirus or covid-19. Do you know what it is? It’s a virus that affects the world today. </a:t>
            </a:r>
          </a:p>
          <a:p>
            <a:r>
              <a:rPr lang="en-US" dirty="0"/>
              <a:t>Many people have died of coronavirus, and many more were sick. </a:t>
            </a:r>
          </a:p>
          <a:p>
            <a:r>
              <a:rPr lang="en-US" dirty="0"/>
              <a:t>This disease that was born in China traveled all over the world, and it is in our country as well. </a:t>
            </a:r>
          </a:p>
          <a:p>
            <a:r>
              <a:rPr lang="en-US" dirty="0"/>
              <a:t>You know what? The coronavirus or Covid-19 is not the only plague that exists today. There are many viruses such as influenza, AIDS, measles, smallpox, etc. For some plagues, a cure has already been found, but for many of them there is none. </a:t>
            </a:r>
          </a:p>
          <a:p>
            <a:r>
              <a:rPr lang="en-US" dirty="0"/>
              <a:t>The coronavirus has affected the world so much that many children are unable to go out on the streets, go to school, walk, or go out to visit their relatives.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31</a:t>
            </a:fld>
            <a:endParaRPr lang="es-ES"/>
          </a:p>
        </p:txBody>
      </p:sp>
    </p:spTree>
    <p:extLst>
      <p:ext uri="{BB962C8B-B14F-4D97-AF65-F5344CB8AC3E}">
        <p14:creationId xmlns:p14="http://schemas.microsoft.com/office/powerpoint/2010/main" val="1773302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There are other signs about the coming of Jesus:</a:t>
            </a:r>
          </a:p>
          <a:p>
            <a:r>
              <a:rPr lang="en-US" dirty="0"/>
              <a:t>• There will be a lot of gluttony; people who just want to eat, and have fun.</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32</a:t>
            </a:fld>
            <a:endParaRPr lang="es-ES"/>
          </a:p>
        </p:txBody>
      </p:sp>
    </p:spTree>
    <p:extLst>
      <p:ext uri="{BB962C8B-B14F-4D97-AF65-F5344CB8AC3E}">
        <p14:creationId xmlns:p14="http://schemas.microsoft.com/office/powerpoint/2010/main" val="1565925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2. Musical moment:</a:t>
            </a:r>
          </a:p>
          <a:p>
            <a:r>
              <a:rPr lang="en-US" dirty="0"/>
              <a:t>Start by teaching cheerful songs that can motivate the group. You may use a greeting song at this time. You can review the songs from previous years.</a:t>
            </a:r>
          </a:p>
          <a:p>
            <a:r>
              <a:rPr lang="en-US" dirty="0"/>
              <a:t>One option is to teach “We’re Happy”, “Oh, What Joy”, “Hallelujah” etc. </a:t>
            </a:r>
          </a:p>
          <a:p>
            <a:r>
              <a:rPr lang="en-US" dirty="0"/>
              <a:t>Set apart time to teach the song of the day “Jesus is Coming Soon.” Look in the manual for instructions on how to do it.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6</a:t>
            </a:fld>
            <a:endParaRPr lang="es-ES"/>
          </a:p>
        </p:txBody>
      </p:sp>
    </p:spTree>
    <p:extLst>
      <p:ext uri="{BB962C8B-B14F-4D97-AF65-F5344CB8AC3E}">
        <p14:creationId xmlns:p14="http://schemas.microsoft.com/office/powerpoint/2010/main" val="980174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There will also be violence. It’s sad how many people beat and even kill other people!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33</a:t>
            </a:fld>
            <a:endParaRPr lang="es-ES"/>
          </a:p>
        </p:txBody>
      </p:sp>
    </p:spTree>
    <p:extLst>
      <p:ext uri="{BB962C8B-B14F-4D97-AF65-F5344CB8AC3E}">
        <p14:creationId xmlns:p14="http://schemas.microsoft.com/office/powerpoint/2010/main" val="1501120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In nature, you see many disasters: cyclones, hurricanes, tsunamis, and fires everywhere.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34</a:t>
            </a:fld>
            <a:endParaRPr lang="es-ES"/>
          </a:p>
        </p:txBody>
      </p:sp>
    </p:spTree>
    <p:extLst>
      <p:ext uri="{BB962C8B-B14F-4D97-AF65-F5344CB8AC3E}">
        <p14:creationId xmlns:p14="http://schemas.microsoft.com/office/powerpoint/2010/main" val="3564672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Hail, larger and larger hailstorms!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35</a:t>
            </a:fld>
            <a:endParaRPr lang="es-ES"/>
          </a:p>
        </p:txBody>
      </p:sp>
    </p:spTree>
    <p:extLst>
      <p:ext uri="{BB962C8B-B14F-4D97-AF65-F5344CB8AC3E}">
        <p14:creationId xmlns:p14="http://schemas.microsoft.com/office/powerpoint/2010/main" val="2090994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Large fireballs will also fall from the sky.</a:t>
            </a:r>
          </a:p>
          <a:p>
            <a:r>
              <a:rPr lang="en-US" dirty="0"/>
              <a:t>But did you know that God has a purpose in allowing these calamities to occur? For “They are one of His means of calling men and women to their senses. By unusual workings through nature God will express to doubting human agencies that which He clearly reveals in His Word.” (Last Day Events/Manuscript Releases 19:279, 1902). </a:t>
            </a:r>
          </a:p>
          <a:p>
            <a:r>
              <a:rPr lang="en-US" dirty="0"/>
              <a:t>Everything that happens in this world God knows it and knows why it happens! </a:t>
            </a:r>
          </a:p>
          <a:p>
            <a:r>
              <a:rPr lang="en-US" dirty="0"/>
              <a:t>God wants us to know that soon, very soon, Jesus is coming to look for his children to go and live with Him. </a:t>
            </a:r>
          </a:p>
          <a:p>
            <a:r>
              <a:rPr lang="en-US" dirty="0"/>
              <a:t>But, don’t be distressed by all this because Jesus in the Bible left a message for you. </a:t>
            </a:r>
          </a:p>
          <a:p>
            <a:r>
              <a:rPr lang="en-US" dirty="0"/>
              <a:t>In Matthew 24:6 it says, “You will have news that there are wars here and there; but don’t panic, for that’s how it has to happen.”</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36</a:t>
            </a:fld>
            <a:endParaRPr lang="es-ES"/>
          </a:p>
        </p:txBody>
      </p:sp>
    </p:spTree>
    <p:extLst>
      <p:ext uri="{BB962C8B-B14F-4D97-AF65-F5344CB8AC3E}">
        <p14:creationId xmlns:p14="http://schemas.microsoft.com/office/powerpoint/2010/main" val="3767208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We must not be frightened, all this has to happen. God is in control of everything!</a:t>
            </a:r>
          </a:p>
          <a:p>
            <a:r>
              <a:rPr lang="en-US" dirty="0"/>
              <a:t>Many people must realize that Jesus is already coming. </a:t>
            </a:r>
          </a:p>
          <a:p>
            <a:r>
              <a:rPr lang="en-US" dirty="0"/>
              <a:t>Every time you hear some of these signs, remember that Jesus will soon come to find all his children, all those who love Him and want to go live with Him. </a:t>
            </a:r>
          </a:p>
          <a:p>
            <a:r>
              <a:rPr lang="en-US" dirty="0"/>
              <a:t>The signs are there. We just have to be prepared to go on that great journey we will make with Jesus. </a:t>
            </a:r>
          </a:p>
          <a:p>
            <a:r>
              <a:rPr lang="en-US" dirty="0"/>
              <a:t>Are you ready to make that trip? Don’t miss a moment! Hurry up and wait for the coming of Jesus!</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37</a:t>
            </a:fld>
            <a:endParaRPr lang="es-ES"/>
          </a:p>
        </p:txBody>
      </p:sp>
    </p:spTree>
    <p:extLst>
      <p:ext uri="{BB962C8B-B14F-4D97-AF65-F5344CB8AC3E}">
        <p14:creationId xmlns:p14="http://schemas.microsoft.com/office/powerpoint/2010/main" val="1962107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1" dirty="0"/>
              <a:t>“</a:t>
            </a:r>
            <a:r>
              <a:rPr lang="en-US" sz="1200" b="1" i="1" dirty="0"/>
              <a:t>For yet a little while and he that shall come will come and will not tarry.</a:t>
            </a:r>
            <a:r>
              <a:rPr lang="es-ES" sz="1200" b="1" i="1" dirty="0"/>
              <a:t>” </a:t>
            </a:r>
            <a:br>
              <a:rPr lang="es-ES" sz="1200" b="1" i="1" dirty="0"/>
            </a:br>
            <a:r>
              <a:rPr lang="es-ES" sz="1200" b="1" i="1" dirty="0"/>
              <a:t>(</a:t>
            </a:r>
            <a:r>
              <a:rPr lang="en-US" sz="1200" b="1" i="1" dirty="0"/>
              <a:t>Hebrews 10:37</a:t>
            </a:r>
            <a:r>
              <a:rPr lang="es-ES" sz="1200" b="1" i="1" dirty="0"/>
              <a:t>)</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38</a:t>
            </a:fld>
            <a:endParaRPr lang="es-ES"/>
          </a:p>
        </p:txBody>
      </p:sp>
    </p:spTree>
    <p:extLst>
      <p:ext uri="{BB962C8B-B14F-4D97-AF65-F5344CB8AC3E}">
        <p14:creationId xmlns:p14="http://schemas.microsoft.com/office/powerpoint/2010/main" val="4249691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4. Teaching the Memory Verse </a:t>
            </a:r>
          </a:p>
          <a:p>
            <a:r>
              <a:rPr lang="en-US" dirty="0"/>
              <a:t>Remember that this moment is important, as we are engraved in our children the very word of God in their minds. </a:t>
            </a:r>
          </a:p>
          <a:p>
            <a:r>
              <a:rPr lang="en-US" dirty="0"/>
              <a:t>One idea for today is to prepare the Bible verse on a scroll like those of antiquity. </a:t>
            </a:r>
          </a:p>
          <a:p>
            <a:r>
              <a:rPr lang="en-US" dirty="0"/>
              <a:t>You can also do it in an illustrated way i.e., illustrating every word in the text. Follow all the instructions in the manual. Remember that, within this material, you have the illustrations and the texts, ready to print. </a:t>
            </a:r>
          </a:p>
          <a:p>
            <a:r>
              <a:rPr lang="en-US" dirty="0"/>
              <a:t>The Bible verse may be learned before or after the lesson. </a:t>
            </a:r>
          </a:p>
          <a:p>
            <a:endParaRPr lang="en-US" dirty="0"/>
          </a:p>
          <a:p>
            <a:r>
              <a:rPr lang="en-US" dirty="0"/>
              <a:t>Introduction: Today we have learned that Jesus left signs in the Bible for us to realize how far Jesus’ coming is. In Hebrews 10:36 the text reads as follows: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39</a:t>
            </a:fld>
            <a:endParaRPr lang="es-ES"/>
          </a:p>
        </p:txBody>
      </p:sp>
    </p:spTree>
    <p:extLst>
      <p:ext uri="{BB962C8B-B14F-4D97-AF65-F5344CB8AC3E}">
        <p14:creationId xmlns:p14="http://schemas.microsoft.com/office/powerpoint/2010/main" val="3387633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yet a little while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40</a:t>
            </a:fld>
            <a:endParaRPr lang="es-ES"/>
          </a:p>
        </p:txBody>
      </p:sp>
    </p:spTree>
    <p:extLst>
      <p:ext uri="{BB962C8B-B14F-4D97-AF65-F5344CB8AC3E}">
        <p14:creationId xmlns:p14="http://schemas.microsoft.com/office/powerpoint/2010/main" val="558605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and he that shall come will come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41</a:t>
            </a:fld>
            <a:endParaRPr lang="es-ES"/>
          </a:p>
        </p:txBody>
      </p:sp>
    </p:spTree>
    <p:extLst>
      <p:ext uri="{BB962C8B-B14F-4D97-AF65-F5344CB8AC3E}">
        <p14:creationId xmlns:p14="http://schemas.microsoft.com/office/powerpoint/2010/main" val="1595423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and </a:t>
            </a:r>
            <a:r>
              <a:rPr lang="es-ES" dirty="0" err="1"/>
              <a:t>will</a:t>
            </a:r>
            <a:r>
              <a:rPr lang="es-ES" dirty="0"/>
              <a:t> </a:t>
            </a:r>
            <a:r>
              <a:rPr lang="es-ES" dirty="0" err="1"/>
              <a:t>not</a:t>
            </a:r>
            <a:r>
              <a:rPr lang="es-ES" dirty="0"/>
              <a:t> </a:t>
            </a:r>
            <a:r>
              <a:rPr lang="es-ES" dirty="0" err="1"/>
              <a:t>tarry</a:t>
            </a:r>
            <a:r>
              <a:rPr lang="es-ES" dirty="0"/>
              <a:t>. </a:t>
            </a:r>
          </a:p>
          <a:p>
            <a:endParaRPr lang="es-ES" dirty="0"/>
          </a:p>
          <a:p>
            <a:r>
              <a:rPr lang="en-US" dirty="0"/>
              <a:t>There is very little time left until that great trip to heaven. </a:t>
            </a:r>
          </a:p>
          <a:p>
            <a:r>
              <a:rPr lang="en-US" dirty="0"/>
              <a:t>Presentation: Display the Bible verse presented in a visual. Allow someone to read it. Then look for it in the Bible and have one of those present read it again. Show that it is written in the Bible. </a:t>
            </a:r>
          </a:p>
          <a:p>
            <a:r>
              <a:rPr lang="en-US" dirty="0"/>
              <a:t>If you do it on a roll you can open it little by little or all at once for the children to see. </a:t>
            </a:r>
          </a:p>
          <a:p>
            <a:r>
              <a:rPr lang="en-US" dirty="0"/>
              <a:t>Explanation: Explain in each part of the text in detail for better understanding of our students.</a:t>
            </a:r>
          </a:p>
          <a:p>
            <a:r>
              <a:rPr lang="en-US" dirty="0"/>
              <a:t>How good it is to know that very little time is left until Jesus returns! And the Bible says it: it won’t take long! </a:t>
            </a:r>
          </a:p>
          <a:p>
            <a:r>
              <a:rPr lang="en-US" dirty="0"/>
              <a:t>Application: The signs are already there: plagues like the coronavirus, war, hunger and many more signs. Can you help me with a few more signs?</a:t>
            </a:r>
          </a:p>
          <a:p>
            <a:r>
              <a:rPr lang="en-US" dirty="0"/>
              <a:t>The Lord is not long in coming. We must be fully ready because the Lord is no longer slow. </a:t>
            </a:r>
          </a:p>
          <a:p>
            <a:r>
              <a:rPr lang="en-US" dirty="0"/>
              <a:t>And what about you, are you ready? </a:t>
            </a:r>
          </a:p>
          <a:p>
            <a:r>
              <a:rPr lang="en-US" dirty="0"/>
              <a:t>Repetition: </a:t>
            </a:r>
          </a:p>
          <a:p>
            <a:r>
              <a:rPr lang="en-US" dirty="0"/>
              <a:t>Invite the children to read the text by repeating it several times. Repetition should be joyful, and not repetitive.</a:t>
            </a:r>
          </a:p>
          <a:p>
            <a:r>
              <a:rPr lang="en-US" dirty="0"/>
              <a:t>We can have the boys go first, then the girls, then everyone, then the tall, the medium, those who have shoes, etc. Using different repetition methods. You have to make your repetition a fun moment. </a:t>
            </a:r>
          </a:p>
          <a:p>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42</a:t>
            </a:fld>
            <a:endParaRPr lang="es-ES"/>
          </a:p>
        </p:txBody>
      </p:sp>
    </p:spTree>
    <p:extLst>
      <p:ext uri="{BB962C8B-B14F-4D97-AF65-F5344CB8AC3E}">
        <p14:creationId xmlns:p14="http://schemas.microsoft.com/office/powerpoint/2010/main" val="407951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Jesus is coming soon; He’s coming to get me.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7</a:t>
            </a:fld>
            <a:endParaRPr lang="es-ES"/>
          </a:p>
        </p:txBody>
      </p:sp>
    </p:spTree>
    <p:extLst>
      <p:ext uri="{BB962C8B-B14F-4D97-AF65-F5344CB8AC3E}">
        <p14:creationId xmlns:p14="http://schemas.microsoft.com/office/powerpoint/2010/main" val="3863873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5. Moment of Prayer </a:t>
            </a:r>
          </a:p>
          <a:p>
            <a:r>
              <a:rPr lang="en-US" dirty="0"/>
              <a:t>Continuing with the program, without an intermission, hold the moment of prayer. At this time, we will devote ourselves to talking to God. </a:t>
            </a:r>
          </a:p>
          <a:p>
            <a:r>
              <a:rPr lang="en-US" dirty="0"/>
              <a:t>Today is the time to teach the children that we can ask God for what we need. </a:t>
            </a:r>
          </a:p>
          <a:p>
            <a:r>
              <a:rPr lang="en-US" dirty="0"/>
              <a:t>We can teach them what requests we can ask the Lord for. Also give the children the opportunity to share their requests. </a:t>
            </a:r>
          </a:p>
          <a:p>
            <a:r>
              <a:rPr lang="en-US" dirty="0"/>
              <a:t>For example: </a:t>
            </a:r>
          </a:p>
          <a:p>
            <a:r>
              <a:rPr lang="en-US" dirty="0"/>
              <a:t>A super special moment has come. The time to talk to God. </a:t>
            </a:r>
          </a:p>
          <a:p>
            <a:r>
              <a:rPr lang="en-US" dirty="0"/>
              <a:t>Remember what it’s like to pray? It’s talking to God as if to a friend. </a:t>
            </a:r>
          </a:p>
          <a:p>
            <a:r>
              <a:rPr lang="en-US" dirty="0"/>
              <a:t>We have also learned to give thanks for what we have received. </a:t>
            </a:r>
          </a:p>
          <a:p>
            <a:r>
              <a:rPr lang="en-US" dirty="0"/>
              <a:t>Many times we go through difficult times. It is in these moments that we pray to the Lord and ask Him for help in solving our difficulties. </a:t>
            </a:r>
          </a:p>
          <a:p>
            <a:r>
              <a:rPr lang="en-US" dirty="0"/>
              <a:t>The Bible says “ask and it will be given to you.” It tells us that if we ask, He listens to us and answers us. </a:t>
            </a:r>
          </a:p>
          <a:p>
            <a:r>
              <a:rPr lang="en-US" dirty="0"/>
              <a:t>And what can we ask of the Lord? </a:t>
            </a:r>
          </a:p>
          <a:p>
            <a:r>
              <a:rPr lang="en-US" dirty="0"/>
              <a:t>We can ask Him for everything we need: for those who have needs, for the weak or sick, for our authorities and our parents, for our friends, and also for ourselves. </a:t>
            </a:r>
          </a:p>
          <a:p>
            <a:r>
              <a:rPr lang="en-US" dirty="0"/>
              <a:t>If you want to, you can remember this with the fingers of your hand. Do you have other requests to make to the Lord? Now it’s time to pray. Pray. </a:t>
            </a:r>
          </a:p>
          <a:p>
            <a:r>
              <a:rPr lang="en-US" dirty="0"/>
              <a:t> (Remember to always speak in the plural, us, including words of thanks for their attention). We can teach a song to prepare for this moment. In the children’s hymnal you will find the song entitled “The Prayer Song “, or “Waiting for the Prayer”.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43</a:t>
            </a:fld>
            <a:endParaRPr lang="es-ES"/>
          </a:p>
        </p:txBody>
      </p:sp>
    </p:spTree>
    <p:extLst>
      <p:ext uri="{BB962C8B-B14F-4D97-AF65-F5344CB8AC3E}">
        <p14:creationId xmlns:p14="http://schemas.microsoft.com/office/powerpoint/2010/main" val="64784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6. Activities </a:t>
            </a:r>
          </a:p>
          <a:p>
            <a:r>
              <a:rPr lang="en-US" dirty="0"/>
              <a:t>Kids Ages 8+: Make a big box to put it somewhere you want. </a:t>
            </a:r>
          </a:p>
          <a:p>
            <a:r>
              <a:rPr lang="en-US" dirty="0"/>
              <a:t>This painting will be a collage about the signs of Jesus’ coming. You should look for images of wars, hungry children, earthquakes, children suffering in the cold, disease and others you want to look for. </a:t>
            </a:r>
          </a:p>
          <a:p>
            <a:r>
              <a:rPr lang="en-US" dirty="0"/>
              <a:t>You can paste them on a large piece of paper and put it on a wall or place you want. </a:t>
            </a:r>
          </a:p>
          <a:p>
            <a:r>
              <a:rPr lang="en-US" dirty="0"/>
              <a:t>Don’t forget to give it a big title that says “Jesus is coming soon.” The signs are being fulfilled!  </a:t>
            </a:r>
          </a:p>
          <a:p>
            <a:r>
              <a:rPr lang="en-US" dirty="0"/>
              <a:t>2. Draw the Covid-19 virus and ask someone for help to write the following:</a:t>
            </a:r>
          </a:p>
          <a:p>
            <a:r>
              <a:rPr lang="en-US" dirty="0"/>
              <a:t>“Plagues are signs that Jesus is coming soon.” Then, hang the poster in the place you want.</a:t>
            </a:r>
          </a:p>
          <a:p>
            <a:r>
              <a:rPr lang="en-US" dirty="0"/>
              <a:t>Children Ages 0-7: Color the drawing on the signs of the coming of Jesus.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44</a:t>
            </a:fld>
            <a:endParaRPr lang="es-ES"/>
          </a:p>
        </p:txBody>
      </p:sp>
    </p:spTree>
    <p:extLst>
      <p:ext uri="{BB962C8B-B14F-4D97-AF65-F5344CB8AC3E}">
        <p14:creationId xmlns:p14="http://schemas.microsoft.com/office/powerpoint/2010/main" val="636879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0070C0"/>
                </a:solidFill>
              </a:rPr>
              <a:t>Next </a:t>
            </a:r>
            <a:r>
              <a:rPr lang="es-ES" sz="1200" dirty="0" err="1">
                <a:solidFill>
                  <a:srgbClr val="0070C0"/>
                </a:solidFill>
              </a:rPr>
              <a:t>Topic</a:t>
            </a:r>
            <a:r>
              <a:rPr lang="es-ES" sz="1200" dirty="0">
                <a:solidFill>
                  <a:srgbClr val="0070C0"/>
                </a:solidFill>
              </a:rPr>
              <a:t>: </a:t>
            </a:r>
            <a:r>
              <a:rPr lang="en-US" dirty="0"/>
              <a:t>Prepared for the Trip  </a:t>
            </a:r>
          </a:p>
          <a:p>
            <a:r>
              <a:rPr lang="es-ES" sz="1200">
                <a:solidFill>
                  <a:srgbClr val="0070C0"/>
                </a:solidFill>
              </a:rPr>
              <a:t>	</a:t>
            </a:r>
            <a:endParaRPr lang="es-ES" sz="1200" dirty="0">
              <a:solidFill>
                <a:srgbClr val="0070C0"/>
              </a:solidFill>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45</a:t>
            </a:fld>
            <a:endParaRPr lang="es-ES"/>
          </a:p>
        </p:txBody>
      </p:sp>
    </p:spTree>
    <p:extLst>
      <p:ext uri="{BB962C8B-B14F-4D97-AF65-F5344CB8AC3E}">
        <p14:creationId xmlns:p14="http://schemas.microsoft.com/office/powerpoint/2010/main" val="143731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So that up there in heaven I can go live.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8</a:t>
            </a:fld>
            <a:endParaRPr lang="es-ES"/>
          </a:p>
        </p:txBody>
      </p:sp>
    </p:spTree>
    <p:extLst>
      <p:ext uri="{BB962C8B-B14F-4D97-AF65-F5344CB8AC3E}">
        <p14:creationId xmlns:p14="http://schemas.microsoft.com/office/powerpoint/2010/main" val="1412165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Earthquakes</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 and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hungers</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9</a:t>
            </a:fld>
            <a:endParaRPr lang="es-ES"/>
          </a:p>
        </p:txBody>
      </p:sp>
    </p:spTree>
    <p:extLst>
      <p:ext uri="{BB962C8B-B14F-4D97-AF65-F5344CB8AC3E}">
        <p14:creationId xmlns:p14="http://schemas.microsoft.com/office/powerpoint/2010/main" val="101840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And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wars</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all</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around</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10</a:t>
            </a:fld>
            <a:endParaRPr lang="es-ES"/>
          </a:p>
        </p:txBody>
      </p:sp>
    </p:spTree>
    <p:extLst>
      <p:ext uri="{BB962C8B-B14F-4D97-AF65-F5344CB8AC3E}">
        <p14:creationId xmlns:p14="http://schemas.microsoft.com/office/powerpoint/2010/main" val="280812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These are the signs the King’s coming back. </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11</a:t>
            </a:fld>
            <a:endParaRPr lang="es-ES"/>
          </a:p>
        </p:txBody>
      </p:sp>
    </p:spTree>
    <p:extLst>
      <p:ext uri="{BB962C8B-B14F-4D97-AF65-F5344CB8AC3E}">
        <p14:creationId xmlns:p14="http://schemas.microsoft.com/office/powerpoint/2010/main" val="412475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These are all signs that Jesus will come.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12</a:t>
            </a:fld>
            <a:endParaRPr lang="es-ES"/>
          </a:p>
        </p:txBody>
      </p:sp>
    </p:spTree>
    <p:extLst>
      <p:ext uri="{BB962C8B-B14F-4D97-AF65-F5344CB8AC3E}">
        <p14:creationId xmlns:p14="http://schemas.microsoft.com/office/powerpoint/2010/main" val="420854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8/7/2021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202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80284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6194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4116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8/7/2021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9070839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1686762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8046760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86388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7837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8/7/2021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511123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8/7/2021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757226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8/7/2021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9352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A3259-842C-436D-A577-46CF8E8B32E7}"/>
              </a:ext>
            </a:extLst>
          </p:cNvPr>
          <p:cNvSpPr>
            <a:spLocks noGrp="1"/>
          </p:cNvSpPr>
          <p:nvPr>
            <p:ph type="title"/>
          </p:nvPr>
        </p:nvSpPr>
        <p:spPr/>
        <p:txBody>
          <a:bodyPr/>
          <a:lstStyle/>
          <a:p>
            <a:endParaRPr lang="es-ES"/>
          </a:p>
        </p:txBody>
      </p:sp>
      <p:sp>
        <p:nvSpPr>
          <p:cNvPr id="11" name="Marcador de contenido 10">
            <a:extLst>
              <a:ext uri="{FF2B5EF4-FFF2-40B4-BE49-F238E27FC236}">
                <a16:creationId xmlns:a16="http://schemas.microsoft.com/office/drawing/2014/main" id="{0E42E14D-E6E6-4E25-BF98-1324EECE92E3}"/>
              </a:ext>
            </a:extLst>
          </p:cNvPr>
          <p:cNvSpPr>
            <a:spLocks noGrp="1"/>
          </p:cNvSpPr>
          <p:nvPr>
            <p:ph idx="1"/>
          </p:nvPr>
        </p:nvSpPr>
        <p:spPr/>
        <p:txBody>
          <a:bodyPr/>
          <a:lstStyle/>
          <a:p>
            <a:endParaRPr lang="es-ES"/>
          </a:p>
        </p:txBody>
      </p:sp>
      <p:sp>
        <p:nvSpPr>
          <p:cNvPr id="12" name="Rectángulo 11">
            <a:extLst>
              <a:ext uri="{FF2B5EF4-FFF2-40B4-BE49-F238E27FC236}">
                <a16:creationId xmlns:a16="http://schemas.microsoft.com/office/drawing/2014/main" id="{8C24FF42-2D3F-4006-A8E9-C5D684C38B53}"/>
              </a:ext>
            </a:extLst>
          </p:cNvPr>
          <p:cNvSpPr/>
          <p:nvPr/>
        </p:nvSpPr>
        <p:spPr>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p>
        </p:txBody>
      </p:sp>
      <p:sp>
        <p:nvSpPr>
          <p:cNvPr id="13" name="Título 1">
            <a:extLst>
              <a:ext uri="{FF2B5EF4-FFF2-40B4-BE49-F238E27FC236}">
                <a16:creationId xmlns:a16="http://schemas.microsoft.com/office/drawing/2014/main" id="{00C82A48-AF73-45F6-AB7E-E86F2F633AEF}"/>
              </a:ext>
            </a:extLst>
          </p:cNvPr>
          <p:cNvSpPr txBox="1">
            <a:spLocks/>
          </p:cNvSpPr>
          <p:nvPr/>
        </p:nvSpPr>
        <p:spPr>
          <a:xfrm>
            <a:off x="1006839" y="1874517"/>
            <a:ext cx="10178322" cy="30385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29600" dirty="0">
                <a:solidFill>
                  <a:schemeClr val="accent1">
                    <a:lumMod val="60000"/>
                    <a:lumOff val="40000"/>
                  </a:schemeClr>
                </a:solidFill>
              </a:rPr>
              <a:t>3</a:t>
            </a:r>
          </a:p>
        </p:txBody>
      </p:sp>
    </p:spTree>
    <p:extLst>
      <p:ext uri="{BB962C8B-B14F-4D97-AF65-F5344CB8AC3E}">
        <p14:creationId xmlns:p14="http://schemas.microsoft.com/office/powerpoint/2010/main" val="344194728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arece una zona de guerra&amp;#39;; número de víctimas del terremoto en Ecuador  asciende a 410 - The New York Times">
            <a:extLst>
              <a:ext uri="{FF2B5EF4-FFF2-40B4-BE49-F238E27FC236}">
                <a16:creationId xmlns:a16="http://schemas.microsoft.com/office/drawing/2014/main" id="{432949A7-9A8E-49FB-A62C-E173F1EB6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0"/>
            <a:ext cx="114093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899489"/>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And </a:t>
            </a: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wars</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all</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around</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pic>
        <p:nvPicPr>
          <p:cNvPr id="7" name="Imagen 6">
            <a:extLst>
              <a:ext uri="{FF2B5EF4-FFF2-40B4-BE49-F238E27FC236}">
                <a16:creationId xmlns:a16="http://schemas.microsoft.com/office/drawing/2014/main" id="{ED7B70E5-2D0B-42F8-8B1D-82C4D3FC3454}"/>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93165576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ALVAVIDASOS: EL HOMBRE SE ESTÁ RAJANDO EN EL PLANETA... QUE SE RAJA Y RES  QUEBRAJA : SE RAJA Y RESQUEBRAJA : LA ÉTICA Y LA MORAL, LOS FUNDAMENTOS Y  LO SUPERFICIAL... LO">
            <a:extLst>
              <a:ext uri="{FF2B5EF4-FFF2-40B4-BE49-F238E27FC236}">
                <a16:creationId xmlns:a16="http://schemas.microsoft.com/office/drawing/2014/main" id="{0BCC2E87-64DB-4B0F-B920-AE1F223A7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53" y="314062"/>
            <a:ext cx="5474494" cy="547449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274271"/>
            <a:ext cx="10869283" cy="2569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These are the signs the King’s coming back. </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a:extLst>
              <a:ext uri="{FF2B5EF4-FFF2-40B4-BE49-F238E27FC236}">
                <a16:creationId xmlns:a16="http://schemas.microsoft.com/office/drawing/2014/main" id="{6304E1CB-C4D2-4E58-AD84-172513C6E901}"/>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33804457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La segunda venida de Cristo">
            <a:extLst>
              <a:ext uri="{FF2B5EF4-FFF2-40B4-BE49-F238E27FC236}">
                <a16:creationId xmlns:a16="http://schemas.microsoft.com/office/drawing/2014/main" id="{72951F92-4792-40CC-ABE6-F30E438E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38" y="634872"/>
            <a:ext cx="9490888"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320707"/>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These are all signs that Jesus will come.</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a:extLst>
              <a:ext uri="{FF2B5EF4-FFF2-40B4-BE49-F238E27FC236}">
                <a16:creationId xmlns:a16="http://schemas.microsoft.com/office/drawing/2014/main" id="{CD5F1C9F-5B52-42E1-9C7B-4FBDF18CAF25}"/>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79352034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La segunda venida de Cristo">
            <a:extLst>
              <a:ext uri="{FF2B5EF4-FFF2-40B4-BE49-F238E27FC236}">
                <a16:creationId xmlns:a16="http://schemas.microsoft.com/office/drawing/2014/main" id="{72951F92-4792-40CC-ABE6-F30E438E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38" y="634872"/>
            <a:ext cx="9490888"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9" y="4392864"/>
            <a:ext cx="10447524" cy="27190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My God and King,</a:t>
            </a:r>
          </a:p>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My saving Lord.</a:t>
            </a:r>
          </a:p>
        </p:txBody>
      </p:sp>
      <p:pic>
        <p:nvPicPr>
          <p:cNvPr id="7" name="Imagen 6">
            <a:extLst>
              <a:ext uri="{FF2B5EF4-FFF2-40B4-BE49-F238E27FC236}">
                <a16:creationId xmlns:a16="http://schemas.microsoft.com/office/drawing/2014/main" id="{FC27B915-ECAB-4DB7-89B1-FB4535F1993E}"/>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220463328"/>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Te quiero así…! – tan_gente">
            <a:extLst>
              <a:ext uri="{FF2B5EF4-FFF2-40B4-BE49-F238E27FC236}">
                <a16:creationId xmlns:a16="http://schemas.microsoft.com/office/drawing/2014/main" id="{1BE19CAE-FF47-48AF-9B25-8F5DBFAC4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21" y="847770"/>
            <a:ext cx="9144000" cy="3810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47953" y="4231950"/>
            <a:ext cx="10167377"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Jesus is coming soon; He’s coming to get me.</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9E378297-A6E1-45D5-9A24-9B075035CE21}"/>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94348113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descr="Trompeta - Banco de fotos e imágenes de stock - iStock">
            <a:extLst>
              <a:ext uri="{FF2B5EF4-FFF2-40B4-BE49-F238E27FC236}">
                <a16:creationId xmlns:a16="http://schemas.microsoft.com/office/drawing/2014/main" id="{78676E8A-96DD-48B5-A561-2902417B8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626" y="73224"/>
            <a:ext cx="5829300" cy="4200525"/>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407561"/>
            <a:ext cx="10869283" cy="283770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At the sound of the trumpet, He’ll take me home.</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a:extLst>
              <a:ext uri="{FF2B5EF4-FFF2-40B4-BE49-F238E27FC236}">
                <a16:creationId xmlns:a16="http://schemas.microsoft.com/office/drawing/2014/main" id="{E02E8C86-81CF-40FF-B3FD-EC2EE3DEBDA7}"/>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06264992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aletas para viajes con niños">
            <a:extLst>
              <a:ext uri="{FF2B5EF4-FFF2-40B4-BE49-F238E27FC236}">
                <a16:creationId xmlns:a16="http://schemas.microsoft.com/office/drawing/2014/main" id="{B0B12B79-502A-48B4-B7A1-442B92226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2" y="888849"/>
            <a:ext cx="11083636" cy="4329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86007" y="4423141"/>
            <a:ext cx="10293120" cy="28404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Ready and prepared </a:t>
            </a:r>
            <a:br>
              <a:rPr lang="en-US" sz="80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I need to be found,</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a:extLst>
              <a:ext uri="{FF2B5EF4-FFF2-40B4-BE49-F238E27FC236}">
                <a16:creationId xmlns:a16="http://schemas.microsoft.com/office/drawing/2014/main" id="{F0312919-FC65-4DD1-ACCB-F04C00623586}"/>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129218104"/>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OLA SCRIPTUTA: LA NOTA TÓNICA DEL APOCALIPSIS">
            <a:extLst>
              <a:ext uri="{FF2B5EF4-FFF2-40B4-BE49-F238E27FC236}">
                <a16:creationId xmlns:a16="http://schemas.microsoft.com/office/drawing/2014/main" id="{70456FFA-B8E9-47EF-A1E8-89BD5C08F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2" y="232216"/>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302163"/>
            <a:ext cx="10869283" cy="25416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Jesus soon is coming; </a:t>
            </a:r>
            <a:br>
              <a:rPr lang="en-US" sz="80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it won’t be long.</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a:extLst>
              <a:ext uri="{FF2B5EF4-FFF2-40B4-BE49-F238E27FC236}">
                <a16:creationId xmlns:a16="http://schemas.microsoft.com/office/drawing/2014/main" id="{CDC05C31-4809-45BE-B48C-32A2CEB88E80}"/>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46712249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enrir - Pude Ver su Luz - YouTube">
            <a:extLst>
              <a:ext uri="{FF2B5EF4-FFF2-40B4-BE49-F238E27FC236}">
                <a16:creationId xmlns:a16="http://schemas.microsoft.com/office/drawing/2014/main" id="{07F08B73-1952-4513-A459-0ECCA3C8ED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0" t="3114" r="1934" b="2690"/>
          <a:stretch/>
        </p:blipFill>
        <p:spPr bwMode="auto">
          <a:xfrm>
            <a:off x="865518" y="875488"/>
            <a:ext cx="10694132" cy="58727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86784" y="3959202"/>
            <a:ext cx="10256138"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Soon in heaven’s mansions I will go live. </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a:extLst>
              <a:ext uri="{FF2B5EF4-FFF2-40B4-BE49-F238E27FC236}">
                <a16:creationId xmlns:a16="http://schemas.microsoft.com/office/drawing/2014/main" id="{4018670D-14DD-412E-9452-CD2603C3CBC6}"/>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27262764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La segunda venida de Cristo">
            <a:extLst>
              <a:ext uri="{FF2B5EF4-FFF2-40B4-BE49-F238E27FC236}">
                <a16:creationId xmlns:a16="http://schemas.microsoft.com/office/drawing/2014/main" id="{72951F92-4792-40CC-ABE6-F30E438E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38" y="634872"/>
            <a:ext cx="9490888"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9" y="4473927"/>
            <a:ext cx="10532584" cy="24718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a:t>
            </a: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My God and King, </a:t>
            </a:r>
            <a:br>
              <a:rPr lang="en-US" sz="80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my saving Lord</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pic>
        <p:nvPicPr>
          <p:cNvPr id="7" name="Imagen 6">
            <a:extLst>
              <a:ext uri="{FF2B5EF4-FFF2-40B4-BE49-F238E27FC236}">
                <a16:creationId xmlns:a16="http://schemas.microsoft.com/office/drawing/2014/main" id="{9EC33EEB-1C97-4120-8B89-72826D40CAC7}"/>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41071274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8">
            <a:extLst>
              <a:ext uri="{FF2B5EF4-FFF2-40B4-BE49-F238E27FC236}">
                <a16:creationId xmlns:a16="http://schemas.microsoft.com/office/drawing/2014/main" id="{A3021FCB-58ED-4FFF-B772-FEF5D495F2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0265" y1="18190" x2="20265" y2="18190"/>
                        <a14:backgroundMark x1="94368" y1="63869" x2="94368" y2="63869"/>
                        <a14:backgroundMark x1="91361" y1="9322" x2="91361" y2="9322"/>
                      </a14:backgroundRemoval>
                    </a14:imgEffect>
                  </a14:imgLayer>
                </a14:imgProps>
              </a:ext>
            </a:extLst>
          </a:blip>
          <a:stretch>
            <a:fillRect/>
          </a:stretch>
        </p:blipFill>
        <p:spPr>
          <a:xfrm>
            <a:off x="1428477" y="-731358"/>
            <a:ext cx="8553805" cy="7559378"/>
          </a:xfrm>
          <a:prstGeom prst="rect">
            <a:avLst/>
          </a:prstGeom>
        </p:spPr>
      </p:pic>
      <p:sp>
        <p:nvSpPr>
          <p:cNvPr id="8" name="Rectángulo 7">
            <a:extLst>
              <a:ext uri="{FF2B5EF4-FFF2-40B4-BE49-F238E27FC236}">
                <a16:creationId xmlns:a16="http://schemas.microsoft.com/office/drawing/2014/main" id="{E8506518-DF15-4BF3-9FAB-98E4D0F7E0D4}"/>
              </a:ext>
            </a:extLst>
          </p:cNvPr>
          <p:cNvSpPr/>
          <p:nvPr/>
        </p:nvSpPr>
        <p:spPr>
          <a:xfrm>
            <a:off x="2000249" y="6128828"/>
            <a:ext cx="8534401" cy="1272143"/>
          </a:xfrm>
          <a:prstGeom prst="rect">
            <a:avLst/>
          </a:prstGeom>
        </p:spPr>
        <p:txBody>
          <a:bodyPr wrap="square" anchor="ctr">
            <a:spAutoFit/>
          </a:bodyPr>
          <a:lstStyle/>
          <a:p>
            <a:pPr algn="ctr"/>
            <a:r>
              <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mj-lt"/>
              </a:rPr>
              <a:t>PRESENTS:</a:t>
            </a:r>
          </a:p>
        </p:txBody>
      </p:sp>
      <p:pic>
        <p:nvPicPr>
          <p:cNvPr id="9" name="Imagen 8">
            <a:extLst>
              <a:ext uri="{FF2B5EF4-FFF2-40B4-BE49-F238E27FC236}">
                <a16:creationId xmlns:a16="http://schemas.microsoft.com/office/drawing/2014/main" id="{7C71AD0B-0595-4F0D-8073-C2F227C0326B}"/>
              </a:ext>
            </a:extLst>
          </p:cNvPr>
          <p:cNvPicPr>
            <a:picLocks noChangeAspect="1"/>
          </p:cNvPicPr>
          <p:nvPr/>
        </p:nvPicPr>
        <p:blipFill>
          <a:blip r:embed="rId4"/>
          <a:stretch>
            <a:fillRect/>
          </a:stretch>
        </p:blipFill>
        <p:spPr>
          <a:xfrm>
            <a:off x="5082928" y="1143716"/>
            <a:ext cx="2185169" cy="2185169"/>
          </a:xfrm>
          <a:prstGeom prst="rect">
            <a:avLst/>
          </a:prstGeom>
        </p:spPr>
      </p:pic>
      <p:pic>
        <p:nvPicPr>
          <p:cNvPr id="10" name="Imagen 9">
            <a:extLst>
              <a:ext uri="{FF2B5EF4-FFF2-40B4-BE49-F238E27FC236}">
                <a16:creationId xmlns:a16="http://schemas.microsoft.com/office/drawing/2014/main" id="{47E4B7EE-6C8F-4875-9B9C-FFA105C87C04}"/>
              </a:ext>
            </a:extLst>
          </p:cNvPr>
          <p:cNvPicPr>
            <a:picLocks noChangeAspect="1"/>
          </p:cNvPicPr>
          <p:nvPr/>
        </p:nvPicPr>
        <p:blipFill>
          <a:blip r:embed="rId5"/>
          <a:stretch>
            <a:fillRect/>
          </a:stretch>
        </p:blipFill>
        <p:spPr>
          <a:xfrm>
            <a:off x="4914251" y="3067381"/>
            <a:ext cx="2439697" cy="2439697"/>
          </a:xfrm>
          <a:prstGeom prst="rect">
            <a:avLst/>
          </a:prstGeom>
        </p:spPr>
      </p:pic>
      <p:pic>
        <p:nvPicPr>
          <p:cNvPr id="11" name="Imagen 10">
            <a:extLst>
              <a:ext uri="{FF2B5EF4-FFF2-40B4-BE49-F238E27FC236}">
                <a16:creationId xmlns:a16="http://schemas.microsoft.com/office/drawing/2014/main" id="{4CC36A54-8E6F-4F17-9953-DA05285DF893}"/>
              </a:ext>
            </a:extLst>
          </p:cNvPr>
          <p:cNvPicPr>
            <a:picLocks noChangeAspect="1"/>
          </p:cNvPicPr>
          <p:nvPr/>
        </p:nvPicPr>
        <p:blipFill rotWithShape="1">
          <a:blip r:embed="rId6"/>
          <a:srcRect l="39441"/>
          <a:stretch/>
        </p:blipFill>
        <p:spPr>
          <a:xfrm>
            <a:off x="5360327" y="4618411"/>
            <a:ext cx="1566593" cy="595075"/>
          </a:xfrm>
          <a:prstGeom prst="rect">
            <a:avLst/>
          </a:prstGeom>
        </p:spPr>
      </p:pic>
    </p:spTree>
    <p:extLst>
      <p:ext uri="{BB962C8B-B14F-4D97-AF65-F5344CB8AC3E}">
        <p14:creationId xmlns:p14="http://schemas.microsoft.com/office/powerpoint/2010/main" val="2033765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
        <p15:prstTrans prst="curtains"/>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10" name="Picture 14" descr="[Heavenly Revelations] The Holy City Of Zion - video Dailymotion">
            <a:extLst>
              <a:ext uri="{FF2B5EF4-FFF2-40B4-BE49-F238E27FC236}">
                <a16:creationId xmlns:a16="http://schemas.microsoft.com/office/drawing/2014/main" id="{076369A2-C0B2-44A3-BAF5-E28A32557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07" y="194998"/>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EAC77D48-23A7-46BC-94D6-936C701C7609}"/>
              </a:ext>
            </a:extLst>
          </p:cNvPr>
          <p:cNvPicPr>
            <a:picLocks noChangeAspect="1"/>
          </p:cNvPicPr>
          <p:nvPr/>
        </p:nvPicPr>
        <p:blipFill>
          <a:blip r:embed="rId4"/>
          <a:stretch>
            <a:fillRect/>
          </a:stretch>
        </p:blipFill>
        <p:spPr>
          <a:xfrm>
            <a:off x="7201902" y="2858806"/>
            <a:ext cx="2718186" cy="2908460"/>
          </a:xfrm>
          <a:prstGeom prst="rect">
            <a:avLst/>
          </a:prstGeom>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Introduction</a:t>
            </a:r>
            <a:endParaRPr lang="es-ES" sz="3600" b="1" dirty="0">
              <a:solidFill>
                <a:srgbClr val="FFC000"/>
              </a:solidFill>
            </a:endParaRPr>
          </a:p>
        </p:txBody>
      </p:sp>
      <p:pic>
        <p:nvPicPr>
          <p:cNvPr id="14" name="Imagen 13">
            <a:extLst>
              <a:ext uri="{FF2B5EF4-FFF2-40B4-BE49-F238E27FC236}">
                <a16:creationId xmlns:a16="http://schemas.microsoft.com/office/drawing/2014/main" id="{936DE3D9-5001-4F10-8B40-29A53DE4FD58}"/>
              </a:ext>
            </a:extLst>
          </p:cNvPr>
          <p:cNvPicPr>
            <a:picLocks noChangeAspect="1"/>
          </p:cNvPicPr>
          <p:nvPr/>
        </p:nvPicPr>
        <p:blipFill>
          <a:blip r:embed="rId5"/>
          <a:stretch>
            <a:fillRect/>
          </a:stretch>
        </p:blipFill>
        <p:spPr>
          <a:xfrm>
            <a:off x="2055505" y="2098627"/>
            <a:ext cx="3450613" cy="4684105"/>
          </a:xfrm>
          <a:prstGeom prst="rect">
            <a:avLst/>
          </a:prstGeom>
        </p:spPr>
      </p:pic>
      <p:pic>
        <p:nvPicPr>
          <p:cNvPr id="8" name="Imagen 7">
            <a:extLst>
              <a:ext uri="{FF2B5EF4-FFF2-40B4-BE49-F238E27FC236}">
                <a16:creationId xmlns:a16="http://schemas.microsoft.com/office/drawing/2014/main" id="{F5F7AA0F-2D14-4B1F-8251-90EB1DA8BC1E}"/>
              </a:ext>
            </a:extLst>
          </p:cNvPr>
          <p:cNvPicPr>
            <a:picLocks noChangeAspect="1"/>
          </p:cNvPicPr>
          <p:nvPr/>
        </p:nvPicPr>
        <p:blipFill>
          <a:blip r:embed="rId6"/>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795271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18444" name="Picture 12" descr="Responses – Medium">
            <a:extLst>
              <a:ext uri="{FF2B5EF4-FFF2-40B4-BE49-F238E27FC236}">
                <a16:creationId xmlns:a16="http://schemas.microsoft.com/office/drawing/2014/main" id="{454B99D9-00CF-483E-B539-1C9566616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420" y="350638"/>
            <a:ext cx="8096250"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9DDC669C-B457-4716-9171-F8CFA27315B6}"/>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480504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68" name="Picture 12" descr="Como es el Cielo y Donde es el Cielo? | Bibleinfo.com">
            <a:extLst>
              <a:ext uri="{FF2B5EF4-FFF2-40B4-BE49-F238E27FC236}">
                <a16:creationId xmlns:a16="http://schemas.microsoft.com/office/drawing/2014/main" id="{E21EFDBE-5C4E-4738-98B2-CB1B9955A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63" y="0"/>
            <a:ext cx="103028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238CD37B-341F-4846-A96B-9174635D63B3}"/>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847634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4" name="Picture 4" descr="How Fear and Greed in the Crypto Market Can Lead To Incredible Profit">
            <a:extLst>
              <a:ext uri="{FF2B5EF4-FFF2-40B4-BE49-F238E27FC236}">
                <a16:creationId xmlns:a16="http://schemas.microsoft.com/office/drawing/2014/main" id="{8F93E266-AA53-476F-83F3-86F5BEA67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341" y="311728"/>
            <a:ext cx="9350375"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sp>
        <p:nvSpPr>
          <p:cNvPr id="8" name="CuadroTexto 7">
            <a:extLst>
              <a:ext uri="{FF2B5EF4-FFF2-40B4-BE49-F238E27FC236}">
                <a16:creationId xmlns:a16="http://schemas.microsoft.com/office/drawing/2014/main" id="{E1AE550E-BA91-4B0F-9F91-1C11F4254159}"/>
              </a:ext>
            </a:extLst>
          </p:cNvPr>
          <p:cNvSpPr txBox="1"/>
          <p:nvPr/>
        </p:nvSpPr>
        <p:spPr>
          <a:xfrm>
            <a:off x="1430749" y="849431"/>
            <a:ext cx="3863963" cy="4524315"/>
          </a:xfrm>
          <a:prstGeom prst="rect">
            <a:avLst/>
          </a:prstGeom>
          <a:noFill/>
        </p:spPr>
        <p:txBody>
          <a:bodyPr wrap="square">
            <a:spAutoFit/>
          </a:bodyPr>
          <a:lstStyle/>
          <a:p>
            <a:r>
              <a:rPr lang="en-US" sz="3600" b="1" i="1" dirty="0">
                <a:solidFill>
                  <a:schemeClr val="bg1"/>
                </a:solidFill>
              </a:rPr>
              <a:t>“And there shall be signs in the sun, and in the moon, and in the stars; and upon the earth distress of nations,”  </a:t>
            </a:r>
            <a:br>
              <a:rPr lang="en-US" sz="3600" b="1" i="1" dirty="0">
                <a:solidFill>
                  <a:schemeClr val="bg1"/>
                </a:solidFill>
              </a:rPr>
            </a:br>
            <a:r>
              <a:rPr lang="en-US" sz="3600" b="1" i="1" dirty="0">
                <a:solidFill>
                  <a:schemeClr val="bg1"/>
                </a:solidFill>
              </a:rPr>
              <a:t>(Luke 21:25). </a:t>
            </a:r>
            <a:endParaRPr lang="es-ES" sz="3600" b="1" i="1" dirty="0">
              <a:solidFill>
                <a:schemeClr val="bg1"/>
              </a:solidFill>
            </a:endParaRPr>
          </a:p>
        </p:txBody>
      </p:sp>
      <p:pic>
        <p:nvPicPr>
          <p:cNvPr id="9" name="Imagen 8">
            <a:extLst>
              <a:ext uri="{FF2B5EF4-FFF2-40B4-BE49-F238E27FC236}">
                <a16:creationId xmlns:a16="http://schemas.microsoft.com/office/drawing/2014/main" id="{C0391215-5B9A-4B9D-853C-04A3D918ABCC}"/>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627920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20490" name="Picture 10" descr="BLOG DO MARIO FORTES: 2012">
            <a:extLst>
              <a:ext uri="{FF2B5EF4-FFF2-40B4-BE49-F238E27FC236}">
                <a16:creationId xmlns:a16="http://schemas.microsoft.com/office/drawing/2014/main" id="{66512ECE-813C-4D2D-8F02-1964ABF06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31" y="547688"/>
            <a:ext cx="11018139" cy="57626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76BA1C6-6708-42A6-A948-972386DA8E8C}"/>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480552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35848" name="Picture 8" descr="𝐄𝐥 𝐃í𝐚 𝐎𝐬𝐜𝐮𝐫𝐨 𝐝𝐞 𝐍𝐮𝐞𝐯𝐚 𝐈𝐧𝐠𝐥𝐚𝐭𝐞𝐫𝐫𝐚 | ▫Paranormal▫  Amino">
            <a:extLst>
              <a:ext uri="{FF2B5EF4-FFF2-40B4-BE49-F238E27FC236}">
                <a16:creationId xmlns:a16="http://schemas.microsoft.com/office/drawing/2014/main" id="{252111D9-D6A0-44A5-ACB6-5F9ACB9D5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678" y="909161"/>
            <a:ext cx="6684645" cy="50396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70CF88BC-F7A1-45EA-96F9-01AB79CFE3A4}"/>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191609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6" name="Picture 2" descr="EL AGUILA3008 - MINISTERIO HNO. PIO “Preparando Un Pueblo Para La Segunda  Venida de Jesús”: 27. LA CAÍDA DE LAS ESTRELLAS “UNA PROFECÍA CUMPLIDA”">
            <a:extLst>
              <a:ext uri="{FF2B5EF4-FFF2-40B4-BE49-F238E27FC236}">
                <a16:creationId xmlns:a16="http://schemas.microsoft.com/office/drawing/2014/main" id="{00232EC1-C9A5-4AD9-8D2E-734F619B4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77" y="311728"/>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69C95B76-794B-426E-A623-CF9129874EC0}"/>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425437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12" name="Picture 8" descr="Motivação: Por que umas paróquias prosperam e outras não?">
            <a:extLst>
              <a:ext uri="{FF2B5EF4-FFF2-40B4-BE49-F238E27FC236}">
                <a16:creationId xmlns:a16="http://schemas.microsoft.com/office/drawing/2014/main" id="{5E859631-AC4E-450F-B1B0-128720A48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015" y="95655"/>
            <a:ext cx="101727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6778B73B-7FC9-43EE-B890-137544ACB30C}"/>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13691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22538" name="Picture 10" descr="Mensaje Francisco Jornada Mundial de la Alimentación 2014">
            <a:extLst>
              <a:ext uri="{FF2B5EF4-FFF2-40B4-BE49-F238E27FC236}">
                <a16:creationId xmlns:a16="http://schemas.microsoft.com/office/drawing/2014/main" id="{88045497-7C78-4BD9-9218-6B1079528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965" y="564645"/>
            <a:ext cx="9843943"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58F9E2A1-63F1-4EED-8821-C0FD88C09DB3}"/>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84440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4D87B7B-1000-465D-8FB6-0D61DCF109F1}"/>
              </a:ext>
            </a:extLst>
          </p:cNvPr>
          <p:cNvPicPr>
            <a:picLocks noChangeAspect="1"/>
          </p:cNvPicPr>
          <p:nvPr/>
        </p:nvPicPr>
        <p:blipFill>
          <a:blip r:embed="rId3"/>
          <a:stretch>
            <a:fillRect/>
          </a:stretch>
        </p:blipFill>
        <p:spPr>
          <a:xfrm>
            <a:off x="814594" y="0"/>
            <a:ext cx="10562811"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BCC633A2-31BD-4A2B-ABC7-36B015FF2A5E}"/>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728917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contenido 13">
            <a:extLst>
              <a:ext uri="{FF2B5EF4-FFF2-40B4-BE49-F238E27FC236}">
                <a16:creationId xmlns:a16="http://schemas.microsoft.com/office/drawing/2014/main" id="{42E01A02-9767-444E-BD01-BF556833398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36501"/>
          <a:stretch/>
        </p:blipFill>
        <p:spPr>
          <a:xfrm>
            <a:off x="2113187" y="-165379"/>
            <a:ext cx="8057017" cy="7162528"/>
          </a:xfrm>
          <a:effectLst>
            <a:softEdge rad="635000"/>
          </a:effectLst>
        </p:spPr>
      </p:pic>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1581461" y="4805899"/>
            <a:ext cx="10178322" cy="1492132"/>
          </a:xfrm>
        </p:spPr>
        <p:txBody>
          <a:bodyPr>
            <a:normAutofit fontScale="90000"/>
          </a:bodyPr>
          <a:lstStyle/>
          <a:p>
            <a:pPr algn="r"/>
            <a:r>
              <a:rPr lang="es-ES" dirty="0"/>
              <a:t>7 </a:t>
            </a:r>
            <a:r>
              <a:rPr lang="en-US" dirty="0"/>
              <a:t>Days of </a:t>
            </a:r>
            <a:br>
              <a:rPr lang="en-US" dirty="0"/>
            </a:br>
            <a:r>
              <a:rPr lang="en-US" dirty="0"/>
              <a:t>Programs </a:t>
            </a:r>
            <a:br>
              <a:rPr lang="en-US" dirty="0"/>
            </a:br>
            <a:r>
              <a:rPr lang="en-US" dirty="0"/>
              <a:t>for Children</a:t>
            </a:r>
            <a:endParaRPr lang="es-ES" dirty="0"/>
          </a:p>
        </p:txBody>
      </p:sp>
      <p:pic>
        <p:nvPicPr>
          <p:cNvPr id="9" name="Imagen 8">
            <a:extLst>
              <a:ext uri="{FF2B5EF4-FFF2-40B4-BE49-F238E27FC236}">
                <a16:creationId xmlns:a16="http://schemas.microsoft.com/office/drawing/2014/main" id="{78D97949-A026-4E93-8E5C-9ED59B9C7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728332" y="-231188"/>
            <a:ext cx="1941688" cy="1941688"/>
          </a:xfrm>
          <a:prstGeom prst="rect">
            <a:avLst/>
          </a:prstGeom>
        </p:spPr>
      </p:pic>
      <p:sp>
        <p:nvSpPr>
          <p:cNvPr id="10" name="CuadroTexto 9">
            <a:extLst>
              <a:ext uri="{FF2B5EF4-FFF2-40B4-BE49-F238E27FC236}">
                <a16:creationId xmlns:a16="http://schemas.microsoft.com/office/drawing/2014/main" id="{40E5ADDA-422E-40A6-A02E-C6ED535315E2}"/>
              </a:ext>
            </a:extLst>
          </p:cNvPr>
          <p:cNvSpPr txBox="1"/>
          <p:nvPr/>
        </p:nvSpPr>
        <p:spPr>
          <a:xfrm rot="21569223">
            <a:off x="709172" y="1153684"/>
            <a:ext cx="2108836" cy="369332"/>
          </a:xfrm>
          <a:prstGeom prst="rect">
            <a:avLst/>
          </a:prstGeom>
          <a:noFill/>
        </p:spPr>
        <p:txBody>
          <a:bodyPr wrap="square" rtlCol="0">
            <a:spAutoFit/>
          </a:bodyPr>
          <a:lstStyle/>
          <a:p>
            <a:pPr algn="ctr"/>
            <a:r>
              <a:rPr lang="es-ES" dirty="0">
                <a:latin typeface="Abel" panose="02000506030000020004" pitchFamily="2" charset="0"/>
              </a:rPr>
              <a:t>biblewell.org</a:t>
            </a:r>
          </a:p>
        </p:txBody>
      </p:sp>
      <p:pic>
        <p:nvPicPr>
          <p:cNvPr id="8" name="Imagen 7">
            <a:extLst>
              <a:ext uri="{FF2B5EF4-FFF2-40B4-BE49-F238E27FC236}">
                <a16:creationId xmlns:a16="http://schemas.microsoft.com/office/drawing/2014/main" id="{DFC281D2-EFC9-4CB9-804F-8D8C1EFD9C98}"/>
              </a:ext>
            </a:extLst>
          </p:cNvPr>
          <p:cNvPicPr>
            <a:picLocks noChangeAspect="1"/>
          </p:cNvPicPr>
          <p:nvPr/>
        </p:nvPicPr>
        <p:blipFill>
          <a:blip r:embed="rId5"/>
          <a:stretch>
            <a:fillRect/>
          </a:stretch>
        </p:blipFill>
        <p:spPr>
          <a:xfrm>
            <a:off x="10476851" y="130119"/>
            <a:ext cx="1233471" cy="1233471"/>
          </a:xfrm>
          <a:prstGeom prst="rect">
            <a:avLst/>
          </a:prstGeom>
        </p:spPr>
      </p:pic>
    </p:spTree>
    <p:extLst>
      <p:ext uri="{BB962C8B-B14F-4D97-AF65-F5344CB8AC3E}">
        <p14:creationId xmlns:p14="http://schemas.microsoft.com/office/powerpoint/2010/main" val="775746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4" name="Picture 8" descr="Coronavirus: la vida en tiempos de pandemia - Salud con lupa">
            <a:extLst>
              <a:ext uri="{FF2B5EF4-FFF2-40B4-BE49-F238E27FC236}">
                <a16:creationId xmlns:a16="http://schemas.microsoft.com/office/drawing/2014/main" id="{F75756D0-F7AE-46C8-B763-6FFCEFB133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 r="5310"/>
          <a:stretch/>
        </p:blipFill>
        <p:spPr bwMode="auto">
          <a:xfrm flipH="1">
            <a:off x="335050" y="0"/>
            <a:ext cx="11668882"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sp>
        <p:nvSpPr>
          <p:cNvPr id="9" name="CuadroTexto 8">
            <a:extLst>
              <a:ext uri="{FF2B5EF4-FFF2-40B4-BE49-F238E27FC236}">
                <a16:creationId xmlns:a16="http://schemas.microsoft.com/office/drawing/2014/main" id="{D4A4AF10-38E3-4958-AE98-902FD172286B}"/>
              </a:ext>
            </a:extLst>
          </p:cNvPr>
          <p:cNvSpPr txBox="1"/>
          <p:nvPr/>
        </p:nvSpPr>
        <p:spPr>
          <a:xfrm>
            <a:off x="1342071" y="1845723"/>
            <a:ext cx="3463846" cy="3970318"/>
          </a:xfrm>
          <a:prstGeom prst="rect">
            <a:avLst/>
          </a:prstGeom>
          <a:noFill/>
        </p:spPr>
        <p:txBody>
          <a:bodyPr wrap="square">
            <a:spAutoFit/>
          </a:bodyPr>
          <a:lstStyle/>
          <a:p>
            <a:r>
              <a:rPr lang="en-US" sz="3600" b="1" i="1" dirty="0">
                <a:solidFill>
                  <a:schemeClr val="bg1"/>
                </a:solidFill>
              </a:rPr>
              <a:t>“... and there shall be famines, and pestilences, and earthquakes, in divers places,” (Matthew 24:7).</a:t>
            </a:r>
          </a:p>
        </p:txBody>
      </p:sp>
      <p:pic>
        <p:nvPicPr>
          <p:cNvPr id="8" name="Imagen 7">
            <a:extLst>
              <a:ext uri="{FF2B5EF4-FFF2-40B4-BE49-F238E27FC236}">
                <a16:creationId xmlns:a16="http://schemas.microsoft.com/office/drawing/2014/main" id="{3B077B42-3B41-46F9-9377-2E161DC7BE9F}"/>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618962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0E19B2A-65C4-43C3-9454-670E34A93C99}"/>
              </a:ext>
            </a:extLst>
          </p:cNvPr>
          <p:cNvPicPr>
            <a:picLocks noChangeAspect="1"/>
          </p:cNvPicPr>
          <p:nvPr/>
        </p:nvPicPr>
        <p:blipFill>
          <a:blip r:embed="rId3"/>
          <a:stretch>
            <a:fillRect/>
          </a:stretch>
        </p:blipFill>
        <p:spPr>
          <a:xfrm>
            <a:off x="335050" y="-1"/>
            <a:ext cx="11997978"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7FB758DD-DC47-432F-8DD2-261A87007D02}"/>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978733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61% of Americans See Unwanted Weight Change During Pandemic">
            <a:extLst>
              <a:ext uri="{FF2B5EF4-FFF2-40B4-BE49-F238E27FC236}">
                <a16:creationId xmlns:a16="http://schemas.microsoft.com/office/drawing/2014/main" id="{CBBA003B-7918-4C39-B376-DCF98708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736E9D6D-606A-40D6-B2BB-2D0D60DC9C07}"/>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34263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3" name="Imagen 2">
            <a:extLst>
              <a:ext uri="{FF2B5EF4-FFF2-40B4-BE49-F238E27FC236}">
                <a16:creationId xmlns:a16="http://schemas.microsoft.com/office/drawing/2014/main" id="{E6F8B562-2DF7-43B3-A871-2903DFD855AB}"/>
              </a:ext>
            </a:extLst>
          </p:cNvPr>
          <p:cNvPicPr>
            <a:picLocks noChangeAspect="1"/>
          </p:cNvPicPr>
          <p:nvPr/>
        </p:nvPicPr>
        <p:blipFill>
          <a:blip r:embed="rId3"/>
          <a:stretch>
            <a:fillRect/>
          </a:stretch>
        </p:blipFill>
        <p:spPr>
          <a:xfrm>
            <a:off x="952500" y="0"/>
            <a:ext cx="10287000" cy="6858000"/>
          </a:xfrm>
          <a:prstGeom prst="rect">
            <a:avLst/>
          </a:prstGeom>
          <a:effectLst>
            <a:softEdge rad="635000"/>
          </a:effectLst>
        </p:spPr>
      </p:pic>
      <p:pic>
        <p:nvPicPr>
          <p:cNvPr id="5" name="Imagen 4">
            <a:extLst>
              <a:ext uri="{FF2B5EF4-FFF2-40B4-BE49-F238E27FC236}">
                <a16:creationId xmlns:a16="http://schemas.microsoft.com/office/drawing/2014/main" id="{742E1EC2-E4EB-4D91-BE14-6B70B75954F1}"/>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928634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90271B-4C73-4AD8-B55A-BC3E9B9CB1C7}"/>
              </a:ext>
            </a:extLst>
          </p:cNvPr>
          <p:cNvPicPr>
            <a:picLocks noChangeAspect="1"/>
          </p:cNvPicPr>
          <p:nvPr/>
        </p:nvPicPr>
        <p:blipFill>
          <a:blip r:embed="rId3"/>
          <a:stretch>
            <a:fillRect/>
          </a:stretch>
        </p:blipFill>
        <p:spPr>
          <a:xfrm>
            <a:off x="175096" y="0"/>
            <a:ext cx="12192000"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8" name="Imagen 7">
            <a:extLst>
              <a:ext uri="{FF2B5EF4-FFF2-40B4-BE49-F238E27FC236}">
                <a16:creationId xmlns:a16="http://schemas.microsoft.com/office/drawing/2014/main" id="{7EDDF734-EBEF-496C-A17F-6565A965E31C}"/>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498922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229FF65-558B-4251-BDAC-5A69D0A58896}"/>
              </a:ext>
            </a:extLst>
          </p:cNvPr>
          <p:cNvPicPr>
            <a:picLocks noChangeAspect="1"/>
          </p:cNvPicPr>
          <p:nvPr/>
        </p:nvPicPr>
        <p:blipFill>
          <a:blip r:embed="rId3"/>
          <a:stretch>
            <a:fillRect/>
          </a:stretch>
        </p:blipFill>
        <p:spPr>
          <a:xfrm>
            <a:off x="1524000" y="0"/>
            <a:ext cx="9144000"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E74CF07C-29CD-43AB-89C9-B18D152EB7E9}"/>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57980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79073C5-4F1C-4718-9BF7-56443306F9FF}"/>
              </a:ext>
            </a:extLst>
          </p:cNvPr>
          <p:cNvPicPr>
            <a:picLocks noChangeAspect="1"/>
          </p:cNvPicPr>
          <p:nvPr/>
        </p:nvPicPr>
        <p:blipFill>
          <a:blip r:embed="rId3"/>
          <a:stretch>
            <a:fillRect/>
          </a:stretch>
        </p:blipFill>
        <p:spPr>
          <a:xfrm>
            <a:off x="175095" y="383"/>
            <a:ext cx="12192000" cy="6857233"/>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02263D58-2C0B-4912-8159-EA3B5E064565}"/>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577696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Mi hija solo quiere saber del pastor”: madre de joven involucrada en secta  que espera la llegada de Cristo en el Atlántico">
            <a:extLst>
              <a:ext uri="{FF2B5EF4-FFF2-40B4-BE49-F238E27FC236}">
                <a16:creationId xmlns:a16="http://schemas.microsoft.com/office/drawing/2014/main" id="{7573BC12-218C-492D-BBB3-EB33BD357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4313"/>
            <a:ext cx="11430000" cy="64293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4129E2AB-ACFE-490E-B904-109D0412D6F5}"/>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274161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297A10E-95E7-489B-948F-FD15196F656B}"/>
              </a:ext>
            </a:extLst>
          </p:cNvPr>
          <p:cNvPicPr>
            <a:picLocks noChangeAspect="1"/>
          </p:cNvPicPr>
          <p:nvPr/>
        </p:nvPicPr>
        <p:blipFill>
          <a:blip r:embed="rId3"/>
          <a:stretch>
            <a:fillRect/>
          </a:stretch>
        </p:blipFill>
        <p:spPr>
          <a:xfrm>
            <a:off x="4768175" y="0"/>
            <a:ext cx="6858000"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sp>
        <p:nvSpPr>
          <p:cNvPr id="8" name="CuadroTexto 7">
            <a:extLst>
              <a:ext uri="{FF2B5EF4-FFF2-40B4-BE49-F238E27FC236}">
                <a16:creationId xmlns:a16="http://schemas.microsoft.com/office/drawing/2014/main" id="{E1AE550E-BA91-4B0F-9F91-1C11F4254159}"/>
              </a:ext>
            </a:extLst>
          </p:cNvPr>
          <p:cNvSpPr txBox="1"/>
          <p:nvPr/>
        </p:nvSpPr>
        <p:spPr>
          <a:xfrm>
            <a:off x="1252330" y="1630016"/>
            <a:ext cx="3936358" cy="3416320"/>
          </a:xfrm>
          <a:prstGeom prst="rect">
            <a:avLst/>
          </a:prstGeom>
          <a:noFill/>
        </p:spPr>
        <p:txBody>
          <a:bodyPr wrap="square">
            <a:spAutoFit/>
          </a:bodyPr>
          <a:lstStyle/>
          <a:p>
            <a:r>
              <a:rPr lang="es-ES" sz="3600" b="1" i="1" dirty="0"/>
              <a:t>“</a:t>
            </a:r>
            <a:r>
              <a:rPr lang="en-US" sz="3600" b="1" i="1" dirty="0"/>
              <a:t>For yet a little while and he that shall come will come and will not tarry.</a:t>
            </a:r>
            <a:r>
              <a:rPr lang="es-ES" sz="3600" b="1" i="1" dirty="0"/>
              <a:t>” </a:t>
            </a:r>
            <a:br>
              <a:rPr lang="es-ES" sz="3600" b="1" i="1" dirty="0"/>
            </a:br>
            <a:r>
              <a:rPr lang="es-ES" sz="3600" b="1" i="1" dirty="0"/>
              <a:t>(</a:t>
            </a:r>
            <a:r>
              <a:rPr lang="en-US" sz="3600" b="1" i="1" dirty="0"/>
              <a:t>Hebrews 10:37</a:t>
            </a:r>
            <a:r>
              <a:rPr lang="es-ES" sz="3600" b="1" i="1" dirty="0"/>
              <a:t>)</a:t>
            </a:r>
          </a:p>
        </p:txBody>
      </p:sp>
      <p:pic>
        <p:nvPicPr>
          <p:cNvPr id="9" name="Imagen 8">
            <a:extLst>
              <a:ext uri="{FF2B5EF4-FFF2-40B4-BE49-F238E27FC236}">
                <a16:creationId xmlns:a16="http://schemas.microsoft.com/office/drawing/2014/main" id="{A96CD8F0-B000-4523-A80F-DC55558C87E8}"/>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4185849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4" name="Picture 12" descr="Luke 12 : 50 | Calvary Boulder Valley">
            <a:extLst>
              <a:ext uri="{FF2B5EF4-FFF2-40B4-BE49-F238E27FC236}">
                <a16:creationId xmlns:a16="http://schemas.microsoft.com/office/drawing/2014/main" id="{73F36970-03F7-44F2-A459-B758D794B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184532"/>
            <a:ext cx="10178322" cy="1311994"/>
          </a:xfrm>
        </p:spPr>
        <p:txBody>
          <a:bodyPr>
            <a:noAutofit/>
          </a:bodyPr>
          <a:lstStyle/>
          <a:p>
            <a:pPr algn="ctr"/>
            <a:r>
              <a:rPr lang="es-ES" sz="8800" dirty="0" err="1">
                <a:ln>
                  <a:solidFill>
                    <a:schemeClr val="tx1"/>
                  </a:solidFill>
                </a:ln>
                <a:solidFill>
                  <a:srgbClr val="FFC000"/>
                </a:solidFill>
              </a:rPr>
              <a:t>Hebrews</a:t>
            </a:r>
            <a:r>
              <a:rPr lang="es-ES" sz="8800" dirty="0">
                <a:ln>
                  <a:solidFill>
                    <a:schemeClr val="tx1"/>
                  </a:solidFill>
                </a:ln>
                <a:solidFill>
                  <a:srgbClr val="FFC000"/>
                </a:solidFill>
              </a:rPr>
              <a:t> 10:37 </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7" name="Imagen 6">
            <a:extLst>
              <a:ext uri="{FF2B5EF4-FFF2-40B4-BE49-F238E27FC236}">
                <a16:creationId xmlns:a16="http://schemas.microsoft.com/office/drawing/2014/main" id="{C62E1580-3832-4F9E-A354-7303A0FAC616}"/>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763730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atástrofes naturales- RTVE.es">
            <a:extLst>
              <a:ext uri="{FF2B5EF4-FFF2-40B4-BE49-F238E27FC236}">
                <a16:creationId xmlns:a16="http://schemas.microsoft.com/office/drawing/2014/main" id="{F178D395-D997-4881-9399-C3A7C3AA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962" y="33436"/>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1395CDC-4C52-4161-ABED-11608D52EB23}"/>
              </a:ext>
            </a:extLst>
          </p:cNvPr>
          <p:cNvSpPr>
            <a:spLocks noGrp="1"/>
          </p:cNvSpPr>
          <p:nvPr>
            <p:ph type="title"/>
          </p:nvPr>
        </p:nvSpPr>
        <p:spPr>
          <a:xfrm>
            <a:off x="1442178" y="5585790"/>
            <a:ext cx="10178322" cy="1193985"/>
          </a:xfrm>
        </p:spPr>
        <p:txBody>
          <a:bodyPr>
            <a:normAutofit/>
          </a:bodyPr>
          <a:lstStyle/>
          <a:p>
            <a:r>
              <a:rPr lang="en-US" sz="6600" b="1" cap="none" spc="0"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SIGNS OF THE GREATEST TRIP</a:t>
            </a:r>
            <a:endParaRPr lang="es-ES" sz="6600" b="1" cap="none" spc="0"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endParaRPr>
          </a:p>
        </p:txBody>
      </p:sp>
      <p:pic>
        <p:nvPicPr>
          <p:cNvPr id="5" name="Imagen 4">
            <a:extLst>
              <a:ext uri="{FF2B5EF4-FFF2-40B4-BE49-F238E27FC236}">
                <a16:creationId xmlns:a16="http://schemas.microsoft.com/office/drawing/2014/main" id="{AF17EF60-88B5-4C91-8C69-FD3419CE6EC6}"/>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45033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a:extLst>
              <a:ext uri="{FF2B5EF4-FFF2-40B4-BE49-F238E27FC236}">
                <a16:creationId xmlns:a16="http://schemas.microsoft.com/office/drawing/2014/main" id="{48F83210-CD84-491F-A27F-51CB7AB91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793630"/>
            <a:ext cx="10178322" cy="3105510"/>
          </a:xfrm>
        </p:spPr>
        <p:txBody>
          <a:bodyPr>
            <a:noAutofit/>
          </a:bodyPr>
          <a:lstStyle/>
          <a:p>
            <a:pPr algn="ctr"/>
            <a:r>
              <a:rPr lang="en-US" sz="8800" dirty="0">
                <a:ln>
                  <a:solidFill>
                    <a:schemeClr val="tx1"/>
                  </a:solidFill>
                </a:ln>
                <a:solidFill>
                  <a:schemeClr val="tx2">
                    <a:lumMod val="50000"/>
                    <a:lumOff val="50000"/>
                  </a:schemeClr>
                </a:solidFill>
              </a:rPr>
              <a:t>For yet a </a:t>
            </a:r>
            <a:br>
              <a:rPr lang="en-US" sz="8800" dirty="0">
                <a:ln>
                  <a:solidFill>
                    <a:schemeClr val="tx1"/>
                  </a:solidFill>
                </a:ln>
                <a:solidFill>
                  <a:schemeClr val="tx2">
                    <a:lumMod val="50000"/>
                    <a:lumOff val="50000"/>
                  </a:schemeClr>
                </a:solidFill>
              </a:rPr>
            </a:br>
            <a:r>
              <a:rPr lang="en-US" sz="8800" dirty="0">
                <a:ln>
                  <a:solidFill>
                    <a:schemeClr val="tx1"/>
                  </a:solidFill>
                </a:ln>
                <a:solidFill>
                  <a:schemeClr val="tx2">
                    <a:lumMod val="50000"/>
                    <a:lumOff val="50000"/>
                  </a:schemeClr>
                </a:solidFill>
              </a:rPr>
              <a:t>little while</a:t>
            </a:r>
            <a:endParaRPr lang="es-ES" sz="88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6" name="Imagen 5">
            <a:extLst>
              <a:ext uri="{FF2B5EF4-FFF2-40B4-BE49-F238E27FC236}">
                <a16:creationId xmlns:a16="http://schemas.microsoft.com/office/drawing/2014/main" id="{8A2EEC0A-EB34-4E46-BCA3-541E7335F961}"/>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288261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a:extLst>
              <a:ext uri="{FF2B5EF4-FFF2-40B4-BE49-F238E27FC236}">
                <a16:creationId xmlns:a16="http://schemas.microsoft.com/office/drawing/2014/main" id="{B16116DC-A8AD-4674-828D-F4F52B3A3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793630"/>
            <a:ext cx="10178322" cy="3105510"/>
          </a:xfrm>
        </p:spPr>
        <p:txBody>
          <a:bodyPr>
            <a:noAutofit/>
          </a:bodyPr>
          <a:lstStyle/>
          <a:p>
            <a:pPr algn="ctr"/>
            <a:r>
              <a:rPr lang="en-US" sz="8800" dirty="0">
                <a:ln>
                  <a:solidFill>
                    <a:schemeClr val="tx1"/>
                  </a:solidFill>
                </a:ln>
                <a:solidFill>
                  <a:schemeClr val="tx2">
                    <a:lumMod val="50000"/>
                    <a:lumOff val="50000"/>
                  </a:schemeClr>
                </a:solidFill>
              </a:rPr>
              <a:t>and he that shall come will come  </a:t>
            </a:r>
            <a:endParaRPr lang="es-ES" sz="88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6" name="Imagen 5">
            <a:extLst>
              <a:ext uri="{FF2B5EF4-FFF2-40B4-BE49-F238E27FC236}">
                <a16:creationId xmlns:a16="http://schemas.microsoft.com/office/drawing/2014/main" id="{71F3733F-FB03-47BF-A36D-730E1BFF3DFA}"/>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80701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a:extLst>
              <a:ext uri="{FF2B5EF4-FFF2-40B4-BE49-F238E27FC236}">
                <a16:creationId xmlns:a16="http://schemas.microsoft.com/office/drawing/2014/main" id="{80333C15-8F60-497F-A9D0-1CE4F47F4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793630"/>
            <a:ext cx="10178322" cy="3105510"/>
          </a:xfrm>
        </p:spPr>
        <p:txBody>
          <a:bodyPr>
            <a:noAutofit/>
          </a:bodyPr>
          <a:lstStyle/>
          <a:p>
            <a:pPr algn="ctr"/>
            <a:r>
              <a:rPr lang="es-ES" sz="8800" dirty="0">
                <a:ln>
                  <a:solidFill>
                    <a:schemeClr val="tx1"/>
                  </a:solidFill>
                </a:ln>
                <a:solidFill>
                  <a:schemeClr val="tx2">
                    <a:lumMod val="50000"/>
                    <a:lumOff val="50000"/>
                  </a:schemeClr>
                </a:solidFill>
              </a:rPr>
              <a:t>and </a:t>
            </a:r>
            <a:r>
              <a:rPr lang="es-ES" sz="8800" dirty="0" err="1">
                <a:ln>
                  <a:solidFill>
                    <a:schemeClr val="tx1"/>
                  </a:solidFill>
                </a:ln>
                <a:solidFill>
                  <a:schemeClr val="tx2">
                    <a:lumMod val="50000"/>
                    <a:lumOff val="50000"/>
                  </a:schemeClr>
                </a:solidFill>
              </a:rPr>
              <a:t>will</a:t>
            </a:r>
            <a:r>
              <a:rPr lang="es-ES" sz="8800" dirty="0">
                <a:ln>
                  <a:solidFill>
                    <a:schemeClr val="tx1"/>
                  </a:solidFill>
                </a:ln>
                <a:solidFill>
                  <a:schemeClr val="tx2">
                    <a:lumMod val="50000"/>
                    <a:lumOff val="50000"/>
                  </a:schemeClr>
                </a:solidFill>
              </a:rPr>
              <a:t> </a:t>
            </a:r>
            <a:r>
              <a:rPr lang="es-ES" sz="8800" dirty="0" err="1">
                <a:ln>
                  <a:solidFill>
                    <a:schemeClr val="tx1"/>
                  </a:solidFill>
                </a:ln>
                <a:solidFill>
                  <a:schemeClr val="tx2">
                    <a:lumMod val="50000"/>
                    <a:lumOff val="50000"/>
                  </a:schemeClr>
                </a:solidFill>
              </a:rPr>
              <a:t>not</a:t>
            </a:r>
            <a:r>
              <a:rPr lang="es-ES" sz="8800" dirty="0">
                <a:ln>
                  <a:solidFill>
                    <a:schemeClr val="tx1"/>
                  </a:solidFill>
                </a:ln>
                <a:solidFill>
                  <a:schemeClr val="tx2">
                    <a:lumMod val="50000"/>
                    <a:lumOff val="50000"/>
                  </a:schemeClr>
                </a:solidFill>
              </a:rPr>
              <a:t> </a:t>
            </a:r>
            <a:r>
              <a:rPr lang="es-ES" sz="8800" dirty="0" err="1">
                <a:ln>
                  <a:solidFill>
                    <a:schemeClr val="tx1"/>
                  </a:solidFill>
                </a:ln>
                <a:solidFill>
                  <a:schemeClr val="tx2">
                    <a:lumMod val="50000"/>
                    <a:lumOff val="50000"/>
                  </a:schemeClr>
                </a:solidFill>
              </a:rPr>
              <a:t>tarry</a:t>
            </a:r>
            <a:r>
              <a:rPr lang="es-ES" sz="8800" dirty="0">
                <a:ln>
                  <a:solidFill>
                    <a:schemeClr val="tx1"/>
                  </a:solidFill>
                </a:ln>
                <a:solidFill>
                  <a:schemeClr val="tx2">
                    <a:lumMod val="50000"/>
                    <a:lumOff val="50000"/>
                  </a:schemeClr>
                </a:solidFill>
              </a:rPr>
              <a:t>. </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6" name="Imagen 5">
            <a:extLst>
              <a:ext uri="{FF2B5EF4-FFF2-40B4-BE49-F238E27FC236}">
                <a16:creationId xmlns:a16="http://schemas.microsoft.com/office/drawing/2014/main" id="{EB50340D-193A-46FC-9DEC-B1BA50266CC5}"/>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816675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ARTICLE: 25 Tips For Teaching Your Child How To Pray">
            <a:extLst>
              <a:ext uri="{FF2B5EF4-FFF2-40B4-BE49-F238E27FC236}">
                <a16:creationId xmlns:a16="http://schemas.microsoft.com/office/drawing/2014/main" id="{6D9A82C9-769F-4C06-9A3F-9F0A5D70A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000" y="393574"/>
            <a:ext cx="8298180" cy="630431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Prayer</a:t>
            </a:r>
            <a:endParaRPr lang="es-ES" sz="3600" b="1" dirty="0">
              <a:solidFill>
                <a:srgbClr val="FFC000"/>
              </a:solidFill>
            </a:endParaRPr>
          </a:p>
        </p:txBody>
      </p:sp>
      <p:pic>
        <p:nvPicPr>
          <p:cNvPr id="5" name="Imagen 4">
            <a:extLst>
              <a:ext uri="{FF2B5EF4-FFF2-40B4-BE49-F238E27FC236}">
                <a16:creationId xmlns:a16="http://schemas.microsoft.com/office/drawing/2014/main" id="{0C679F22-8F7D-47B7-B6DD-6F1C9D593B4C}"/>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94196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Niños dibujando en casa - Chile es TUYO">
            <a:extLst>
              <a:ext uri="{FF2B5EF4-FFF2-40B4-BE49-F238E27FC236}">
                <a16:creationId xmlns:a16="http://schemas.microsoft.com/office/drawing/2014/main" id="{394E0EA6-3539-489C-8D93-EA327564CD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5" r="1417"/>
          <a:stretch/>
        </p:blipFill>
        <p:spPr bwMode="auto">
          <a:xfrm>
            <a:off x="797670" y="261938"/>
            <a:ext cx="11200311" cy="63341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28C1C1EB-0898-43FF-9E43-F2D6F544FC7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Activities</a:t>
            </a:r>
            <a:endParaRPr lang="es-ES" sz="3600" b="1" dirty="0">
              <a:solidFill>
                <a:srgbClr val="FFC000"/>
              </a:solidFill>
            </a:endParaRPr>
          </a:p>
        </p:txBody>
      </p:sp>
      <p:pic>
        <p:nvPicPr>
          <p:cNvPr id="6" name="Imagen 5">
            <a:extLst>
              <a:ext uri="{FF2B5EF4-FFF2-40B4-BE49-F238E27FC236}">
                <a16:creationId xmlns:a16="http://schemas.microsoft.com/office/drawing/2014/main" id="{D8B7CB61-40D0-4D55-BDB5-B630854FFA51}"/>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508019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4B35AAF9-DCED-4ACF-BE66-463A90D61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569223">
            <a:off x="728331" y="5132593"/>
            <a:ext cx="1941688" cy="1941688"/>
          </a:xfrm>
          <a:prstGeom prst="rect">
            <a:avLst/>
          </a:prstGeom>
        </p:spPr>
      </p:pic>
      <p:sp>
        <p:nvSpPr>
          <p:cNvPr id="13" name="CuadroTexto 12">
            <a:extLst>
              <a:ext uri="{FF2B5EF4-FFF2-40B4-BE49-F238E27FC236}">
                <a16:creationId xmlns:a16="http://schemas.microsoft.com/office/drawing/2014/main" id="{A1E6B838-920E-49A3-8CE8-4A8873C90477}"/>
              </a:ext>
            </a:extLst>
          </p:cNvPr>
          <p:cNvSpPr txBox="1"/>
          <p:nvPr/>
        </p:nvSpPr>
        <p:spPr>
          <a:xfrm rot="21569223">
            <a:off x="709171" y="6517465"/>
            <a:ext cx="2108836" cy="369332"/>
          </a:xfrm>
          <a:prstGeom prst="rect">
            <a:avLst/>
          </a:prstGeom>
          <a:noFill/>
        </p:spPr>
        <p:txBody>
          <a:bodyPr wrap="square" rtlCol="0">
            <a:spAutoFit/>
          </a:bodyPr>
          <a:lstStyle/>
          <a:p>
            <a:pPr algn="ctr"/>
            <a:r>
              <a:rPr lang="es-ES" dirty="0">
                <a:latin typeface="Abel" panose="02000506030000020004" pitchFamily="2" charset="0"/>
              </a:rPr>
              <a:t>biblewell.org</a:t>
            </a:r>
          </a:p>
        </p:txBody>
      </p:sp>
      <p:pic>
        <p:nvPicPr>
          <p:cNvPr id="14" name="Imagen 13">
            <a:extLst>
              <a:ext uri="{FF2B5EF4-FFF2-40B4-BE49-F238E27FC236}">
                <a16:creationId xmlns:a16="http://schemas.microsoft.com/office/drawing/2014/main" id="{44166479-D86F-4EF3-8298-57DA0EF4862D}"/>
              </a:ext>
            </a:extLst>
          </p:cNvPr>
          <p:cNvPicPr>
            <a:picLocks noChangeAspect="1"/>
          </p:cNvPicPr>
          <p:nvPr/>
        </p:nvPicPr>
        <p:blipFill>
          <a:blip r:embed="rId4"/>
          <a:stretch>
            <a:fillRect/>
          </a:stretch>
        </p:blipFill>
        <p:spPr>
          <a:xfrm>
            <a:off x="10476850" y="5493900"/>
            <a:ext cx="1233471" cy="1233471"/>
          </a:xfrm>
          <a:prstGeom prst="rect">
            <a:avLst/>
          </a:prstGeom>
        </p:spPr>
      </p:pic>
      <p:pic>
        <p:nvPicPr>
          <p:cNvPr id="11" name="Marcador de contenido 13">
            <a:extLst>
              <a:ext uri="{FF2B5EF4-FFF2-40B4-BE49-F238E27FC236}">
                <a16:creationId xmlns:a16="http://schemas.microsoft.com/office/drawing/2014/main" id="{B50FB876-305B-474B-964B-6423872735D3}"/>
              </a:ext>
            </a:extLst>
          </p:cNvPr>
          <p:cNvPicPr>
            <a:picLocks noGrp="1" noChangeAspect="1"/>
          </p:cNvPicPr>
          <p:nvPr>
            <p:ph idx="1"/>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b="36501"/>
          <a:stretch/>
        </p:blipFill>
        <p:spPr>
          <a:xfrm>
            <a:off x="5873463" y="0"/>
            <a:ext cx="6053356" cy="5381314"/>
          </a:xfrm>
          <a:effectLst>
            <a:softEdge rad="635000"/>
          </a:effectLst>
        </p:spPr>
      </p:pic>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2225615" y="5091558"/>
            <a:ext cx="8507388" cy="1772290"/>
          </a:xfrm>
        </p:spPr>
        <p:txBody>
          <a:bodyPr>
            <a:normAutofit/>
          </a:bodyPr>
          <a:lstStyle/>
          <a:p>
            <a:pPr algn="ctr"/>
            <a:r>
              <a:rPr lang="en-US" dirty="0">
                <a:solidFill>
                  <a:srgbClr val="002060"/>
                </a:solidFill>
              </a:rPr>
              <a:t>Prepared for </a:t>
            </a:r>
            <a:br>
              <a:rPr lang="en-US" dirty="0">
                <a:solidFill>
                  <a:srgbClr val="002060"/>
                </a:solidFill>
              </a:rPr>
            </a:br>
            <a:r>
              <a:rPr lang="en-US" dirty="0">
                <a:solidFill>
                  <a:srgbClr val="002060"/>
                </a:solidFill>
              </a:rPr>
              <a:t>the Trip  </a:t>
            </a:r>
          </a:p>
        </p:txBody>
      </p:sp>
      <p:sp>
        <p:nvSpPr>
          <p:cNvPr id="8" name="Título 1">
            <a:extLst>
              <a:ext uri="{FF2B5EF4-FFF2-40B4-BE49-F238E27FC236}">
                <a16:creationId xmlns:a16="http://schemas.microsoft.com/office/drawing/2014/main" id="{E207113D-CD30-4985-9941-ABD9ED1FA960}"/>
              </a:ext>
            </a:extLst>
          </p:cNvPr>
          <p:cNvSpPr txBox="1">
            <a:spLocks/>
          </p:cNvSpPr>
          <p:nvPr/>
        </p:nvSpPr>
        <p:spPr>
          <a:xfrm>
            <a:off x="1762939" y="2485544"/>
            <a:ext cx="4839443" cy="31055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8800" dirty="0">
                <a:solidFill>
                  <a:srgbClr val="0070C0"/>
                </a:solidFill>
              </a:rPr>
              <a:t>Next </a:t>
            </a:r>
            <a:r>
              <a:rPr lang="es-ES" sz="8800" dirty="0" err="1">
                <a:solidFill>
                  <a:srgbClr val="0070C0"/>
                </a:solidFill>
              </a:rPr>
              <a:t>Topic</a:t>
            </a:r>
            <a:r>
              <a:rPr lang="es-ES" sz="8800" dirty="0">
                <a:solidFill>
                  <a:srgbClr val="0070C0"/>
                </a:solidFill>
              </a:rPr>
              <a:t>:</a:t>
            </a:r>
          </a:p>
        </p:txBody>
      </p:sp>
    </p:spTree>
    <p:extLst>
      <p:ext uri="{BB962C8B-B14F-4D97-AF65-F5344CB8AC3E}">
        <p14:creationId xmlns:p14="http://schemas.microsoft.com/office/powerpoint/2010/main" val="2743943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Parece que los niños sí contagian la Covid, y no poco - Criar con Sentido  Común">
            <a:extLst>
              <a:ext uri="{FF2B5EF4-FFF2-40B4-BE49-F238E27FC236}">
                <a16:creationId xmlns:a16="http://schemas.microsoft.com/office/drawing/2014/main" id="{FB5D18A2-7311-4DDC-B0D3-96D08E1C7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3" y="0"/>
            <a:ext cx="105568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9F6370EB-5825-42B3-97D1-2A5DFD9917BE}"/>
              </a:ext>
            </a:extLst>
          </p:cNvPr>
          <p:cNvPicPr>
            <a:picLocks noChangeAspect="1"/>
          </p:cNvPicPr>
          <p:nvPr/>
        </p:nvPicPr>
        <p:blipFill>
          <a:blip r:embed="rId4"/>
          <a:stretch>
            <a:fillRect/>
          </a:stretch>
        </p:blipFill>
        <p:spPr>
          <a:xfrm>
            <a:off x="10816453" y="5816041"/>
            <a:ext cx="1019398" cy="1019398"/>
          </a:xfrm>
          <a:prstGeom prst="rect">
            <a:avLst/>
          </a:prstGeom>
        </p:spPr>
      </p:pic>
      <p:sp>
        <p:nvSpPr>
          <p:cNvPr id="9" name="Título 1">
            <a:extLst>
              <a:ext uri="{FF2B5EF4-FFF2-40B4-BE49-F238E27FC236}">
                <a16:creationId xmlns:a16="http://schemas.microsoft.com/office/drawing/2014/main" id="{4FCCF120-FCCB-4656-BF52-D35238F86461}"/>
              </a:ext>
            </a:extLst>
          </p:cNvPr>
          <p:cNvSpPr txBox="1">
            <a:spLocks/>
          </p:cNvSpPr>
          <p:nvPr/>
        </p:nvSpPr>
        <p:spPr>
          <a:xfrm>
            <a:off x="983410" y="4038797"/>
            <a:ext cx="10869283" cy="1754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WELCOME</a:t>
            </a:r>
          </a:p>
        </p:txBody>
      </p:sp>
      <p:sp>
        <p:nvSpPr>
          <p:cNvPr id="10" name="CuadroTexto 9">
            <a:extLst>
              <a:ext uri="{FF2B5EF4-FFF2-40B4-BE49-F238E27FC236}">
                <a16:creationId xmlns:a16="http://schemas.microsoft.com/office/drawing/2014/main" id="{090FC2EC-687D-4167-AD79-55BF866ECB94}"/>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Welcome</a:t>
            </a:r>
            <a:endParaRPr lang="es-ES" sz="4400" b="1" dirty="0">
              <a:solidFill>
                <a:srgbClr val="FFC000"/>
              </a:solidFill>
            </a:endParaRPr>
          </a:p>
        </p:txBody>
      </p:sp>
    </p:spTree>
    <p:extLst>
      <p:ext uri="{BB962C8B-B14F-4D97-AF65-F5344CB8AC3E}">
        <p14:creationId xmlns:p14="http://schemas.microsoft.com/office/powerpoint/2010/main" val="92454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DFEEC186-184F-4891-B5E5-31236513B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26" y="694508"/>
            <a:ext cx="10076033"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1472046" y="628650"/>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sp>
        <p:nvSpPr>
          <p:cNvPr id="10" name="Título 1">
            <a:extLst>
              <a:ext uri="{FF2B5EF4-FFF2-40B4-BE49-F238E27FC236}">
                <a16:creationId xmlns:a16="http://schemas.microsoft.com/office/drawing/2014/main" id="{2C920FFE-9E9F-49A3-99B7-BEB9824FF877}"/>
              </a:ext>
            </a:extLst>
          </p:cNvPr>
          <p:cNvSpPr txBox="1">
            <a:spLocks/>
          </p:cNvSpPr>
          <p:nvPr/>
        </p:nvSpPr>
        <p:spPr>
          <a:xfrm>
            <a:off x="999900" y="5504424"/>
            <a:ext cx="10076034" cy="1665524"/>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Jesus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is</a:t>
            </a: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Coming</a:t>
            </a: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Soon</a:t>
            </a:r>
            <a:endParaRPr lang="es-ES" sz="9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943" y="-92668"/>
            <a:ext cx="3333750" cy="4381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A0EC1937-A5C3-4BA6-A9FC-C33D5D06D37E}"/>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214873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F71876F6-5AB4-4053-82D5-743A9CF7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27" y="435298"/>
            <a:ext cx="9160030" cy="51525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88967" y="4034610"/>
            <a:ext cx="10382650" cy="2843334"/>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Jesus is coming soon; He’s coming to get me.</a:t>
            </a:r>
            <a:endParaRPr lang="es-ES" sz="9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66DDE8EA-2580-46A9-919D-D50163BD4B62}"/>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846629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La Nueva Jerusalén | Discursos SUD">
            <a:extLst>
              <a:ext uri="{FF2B5EF4-FFF2-40B4-BE49-F238E27FC236}">
                <a16:creationId xmlns:a16="http://schemas.microsoft.com/office/drawing/2014/main" id="{CA72B257-F1B7-4863-9FD0-A59872309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66" y="1342880"/>
            <a:ext cx="9817669" cy="362026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435162"/>
            <a:ext cx="10869283" cy="27630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So that up there in heaven </a:t>
            </a:r>
            <a:br>
              <a:rPr lang="en-US" sz="72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I can go live.</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a:extLst>
              <a:ext uri="{FF2B5EF4-FFF2-40B4-BE49-F238E27FC236}">
                <a16:creationId xmlns:a16="http://schemas.microsoft.com/office/drawing/2014/main" id="{74CB7C1B-4992-4776-9737-349EF31F299E}"/>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4173978932"/>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on sono Paesi per donne. Il dramma di Cina e India">
            <a:extLst>
              <a:ext uri="{FF2B5EF4-FFF2-40B4-BE49-F238E27FC236}">
                <a16:creationId xmlns:a16="http://schemas.microsoft.com/office/drawing/2014/main" id="{02832D50-EDA4-4057-9986-7B8BC53A7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123" y="965075"/>
            <a:ext cx="7895755" cy="51525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9" y="5347252"/>
            <a:ext cx="10192342" cy="1689652"/>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Earthquakes</a:t>
            </a: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 and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hungers</a:t>
            </a: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pic>
        <p:nvPicPr>
          <p:cNvPr id="7" name="Imagen 6">
            <a:extLst>
              <a:ext uri="{FF2B5EF4-FFF2-40B4-BE49-F238E27FC236}">
                <a16:creationId xmlns:a16="http://schemas.microsoft.com/office/drawing/2014/main" id="{DB3B958E-3596-444E-831F-B7C0505B432F}"/>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34959391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theme/theme1.xml><?xml version="1.0" encoding="utf-8"?>
<a:theme xmlns:a="http://schemas.openxmlformats.org/drawingml/2006/main" name="Distintivo">
  <a:themeElements>
    <a:clrScheme name="Distintivo">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TM10001106[[fn=Distintivo]]</Template>
  <TotalTime>2356</TotalTime>
  <Words>3686</Words>
  <Application>Microsoft Office PowerPoint</Application>
  <PresentationFormat>Widescreen</PresentationFormat>
  <Paragraphs>279</Paragraphs>
  <Slides>45</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Abel</vt:lpstr>
      <vt:lpstr>Arial</vt:lpstr>
      <vt:lpstr>Calibri</vt:lpstr>
      <vt:lpstr>Gill Sans MT</vt:lpstr>
      <vt:lpstr>Impact</vt:lpstr>
      <vt:lpstr>Distintivo</vt:lpstr>
      <vt:lpstr>PowerPoint Presentation</vt:lpstr>
      <vt:lpstr>PowerPoint Presentation</vt:lpstr>
      <vt:lpstr>7 Days of  Programs  for Children</vt:lpstr>
      <vt:lpstr>SIGNS OF THE GREATEST TRIP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Hebrews 10:37 </vt:lpstr>
      <vt:lpstr>For yet a  little while</vt:lpstr>
      <vt:lpstr>and he that shall come will come  </vt:lpstr>
      <vt:lpstr>and will not tarry. </vt:lpstr>
      <vt:lpstr>PowerPoint Presentation</vt:lpstr>
      <vt:lpstr>PowerPoint Presentation</vt:lpstr>
      <vt:lpstr>Prepared for  the Trip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Damaris Hunger</cp:lastModifiedBy>
  <cp:revision>84</cp:revision>
  <dcterms:created xsi:type="dcterms:W3CDTF">2021-07-26T13:33:32Z</dcterms:created>
  <dcterms:modified xsi:type="dcterms:W3CDTF">2021-08-08T02:51:21Z</dcterms:modified>
</cp:coreProperties>
</file>