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47"/>
  </p:notesMasterIdLst>
  <p:sldIdLst>
    <p:sldId id="258" r:id="rId2"/>
    <p:sldId id="256" r:id="rId3"/>
    <p:sldId id="320" r:id="rId4"/>
    <p:sldId id="259" r:id="rId5"/>
    <p:sldId id="261" r:id="rId6"/>
    <p:sldId id="260" r:id="rId7"/>
    <p:sldId id="262" r:id="rId8"/>
    <p:sldId id="263" r:id="rId9"/>
    <p:sldId id="265" r:id="rId10"/>
    <p:sldId id="264" r:id="rId11"/>
    <p:sldId id="301" r:id="rId12"/>
    <p:sldId id="302" r:id="rId13"/>
    <p:sldId id="304" r:id="rId14"/>
    <p:sldId id="305" r:id="rId15"/>
    <p:sldId id="306" r:id="rId16"/>
    <p:sldId id="307" r:id="rId17"/>
    <p:sldId id="308" r:id="rId18"/>
    <p:sldId id="309" r:id="rId19"/>
    <p:sldId id="313" r:id="rId20"/>
    <p:sldId id="276" r:id="rId21"/>
    <p:sldId id="277" r:id="rId22"/>
    <p:sldId id="278" r:id="rId23"/>
    <p:sldId id="318" r:id="rId24"/>
    <p:sldId id="279" r:id="rId25"/>
    <p:sldId id="295" r:id="rId26"/>
    <p:sldId id="314" r:id="rId27"/>
    <p:sldId id="280" r:id="rId28"/>
    <p:sldId id="281" r:id="rId29"/>
    <p:sldId id="282" r:id="rId30"/>
    <p:sldId id="283" r:id="rId31"/>
    <p:sldId id="319" r:id="rId32"/>
    <p:sldId id="300" r:id="rId33"/>
    <p:sldId id="284" r:id="rId34"/>
    <p:sldId id="315" r:id="rId35"/>
    <p:sldId id="316" r:id="rId36"/>
    <p:sldId id="317" r:id="rId37"/>
    <p:sldId id="285" r:id="rId38"/>
    <p:sldId id="297" r:id="rId39"/>
    <p:sldId id="287" r:id="rId40"/>
    <p:sldId id="288" r:id="rId41"/>
    <p:sldId id="289" r:id="rId42"/>
    <p:sldId id="290" r:id="rId43"/>
    <p:sldId id="292" r:id="rId44"/>
    <p:sldId id="293" r:id="rId45"/>
    <p:sldId id="321"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71639" autoAdjust="0"/>
  </p:normalViewPr>
  <p:slideViewPr>
    <p:cSldViewPr snapToGrid="0">
      <p:cViewPr varScale="1">
        <p:scale>
          <a:sx n="52" d="100"/>
          <a:sy n="52" d="100"/>
        </p:scale>
        <p:origin x="1272" y="66"/>
      </p:cViewPr>
      <p:guideLst/>
    </p:cSldViewPr>
  </p:slideViewPr>
  <p:notesTextViewPr>
    <p:cViewPr>
      <p:scale>
        <a:sx n="1" d="1"/>
        <a:sy n="1" d="1"/>
      </p:scale>
      <p:origin x="0" y="-103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E2300-5978-4CEA-9EF0-279E9574081C}" type="datetimeFigureOut">
              <a:rPr lang="es-ES" smtClean="0"/>
              <a:t>20/08/2021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C803A-7ED3-4709-A81C-0F9D756D30C8}" type="slidenum">
              <a:rPr lang="es-ES" smtClean="0"/>
              <a:t>‹Nº›</a:t>
            </a:fld>
            <a:endParaRPr lang="es-ES"/>
          </a:p>
        </p:txBody>
      </p:sp>
    </p:spTree>
    <p:extLst>
      <p:ext uri="{BB962C8B-B14F-4D97-AF65-F5344CB8AC3E}">
        <p14:creationId xmlns:p14="http://schemas.microsoft.com/office/powerpoint/2010/main" val="12454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a:t>
            </a:fld>
            <a:endParaRPr lang="es-ES"/>
          </a:p>
        </p:txBody>
      </p:sp>
    </p:spTree>
    <p:extLst>
      <p:ext uri="{BB962C8B-B14F-4D97-AF65-F5344CB8AC3E}">
        <p14:creationId xmlns:p14="http://schemas.microsoft.com/office/powerpoint/2010/main" val="148746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Tous les signes montrent qu'il vient, oui, c'est sur!</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12</a:t>
            </a:fld>
            <a:endParaRPr lang="es-ES"/>
          </a:p>
        </p:txBody>
      </p:sp>
    </p:spTree>
    <p:extLst>
      <p:ext uri="{BB962C8B-B14F-4D97-AF65-F5344CB8AC3E}">
        <p14:creationId xmlns:p14="http://schemas.microsoft.com/office/powerpoint/2010/main" val="420854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Mon roi, Seigneur, </a:t>
            </a:r>
            <a:br>
              <a:rPr lang="fr-FR" sz="1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et mon Sauveur </a:t>
            </a:r>
            <a:endParaRPr lang="en-U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13</a:t>
            </a:fld>
            <a:endParaRPr lang="es-ES"/>
          </a:p>
        </p:txBody>
      </p:sp>
    </p:spTree>
    <p:extLst>
      <p:ext uri="{BB962C8B-B14F-4D97-AF65-F5344CB8AC3E}">
        <p14:creationId xmlns:p14="http://schemas.microsoft.com/office/powerpoint/2010/main" val="364197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Jésus revient bientôt, </a:t>
            </a:r>
            <a:br>
              <a:rPr lang="fr-FR" sz="1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il vient me chercher</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14</a:t>
            </a:fld>
            <a:endParaRPr lang="es-ES"/>
          </a:p>
        </p:txBody>
      </p:sp>
    </p:spTree>
    <p:extLst>
      <p:ext uri="{BB962C8B-B14F-4D97-AF65-F5344CB8AC3E}">
        <p14:creationId xmlns:p14="http://schemas.microsoft.com/office/powerpoint/2010/main" val="196775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Au son de la trompette, </a:t>
            </a:r>
            <a:br>
              <a:rPr lang="fr-FR" sz="1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il reviendra.</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15</a:t>
            </a:fld>
            <a:endParaRPr lang="es-ES"/>
          </a:p>
        </p:txBody>
      </p:sp>
    </p:spTree>
    <p:extLst>
      <p:ext uri="{BB962C8B-B14F-4D97-AF65-F5344CB8AC3E}">
        <p14:creationId xmlns:p14="http://schemas.microsoft.com/office/powerpoint/2010/main" val="2134549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Je suis prêt pour ça, je lui donne mon </a:t>
            </a:r>
            <a:r>
              <a:rPr lang="fr-FR" sz="1200" b="1" cap="none" spc="0" dirty="0" err="1">
                <a:ln w="6600">
                  <a:solidFill>
                    <a:schemeClr val="accent2"/>
                  </a:solidFill>
                  <a:prstDash val="solid"/>
                </a:ln>
                <a:solidFill>
                  <a:srgbClr val="FFFFFF"/>
                </a:solidFill>
                <a:effectLst>
                  <a:outerShdw dist="38100" dir="2700000" algn="tl" rotWithShape="0">
                    <a:schemeClr val="accent2"/>
                  </a:outerShdw>
                </a:effectLst>
              </a:rPr>
              <a:t>coeur</a:t>
            </a: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16</a:t>
            </a:fld>
            <a:endParaRPr lang="es-ES"/>
          </a:p>
        </p:txBody>
      </p:sp>
    </p:spTree>
    <p:extLst>
      <p:ext uri="{BB962C8B-B14F-4D97-AF65-F5344CB8AC3E}">
        <p14:creationId xmlns:p14="http://schemas.microsoft.com/office/powerpoint/2010/main" val="7038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J'attends son retour, je prépare mon âme,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17</a:t>
            </a:fld>
            <a:endParaRPr lang="es-ES"/>
          </a:p>
        </p:txBody>
      </p:sp>
    </p:spTree>
    <p:extLst>
      <p:ext uri="{BB962C8B-B14F-4D97-AF65-F5344CB8AC3E}">
        <p14:creationId xmlns:p14="http://schemas.microsoft.com/office/powerpoint/2010/main" val="2268715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Bientôt, je serai </a:t>
            </a:r>
            <a:br>
              <a:rPr lang="fr-FR" sz="1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à côté de Jésus.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18</a:t>
            </a:fld>
            <a:endParaRPr lang="es-ES"/>
          </a:p>
        </p:txBody>
      </p:sp>
    </p:spTree>
    <p:extLst>
      <p:ext uri="{BB962C8B-B14F-4D97-AF65-F5344CB8AC3E}">
        <p14:creationId xmlns:p14="http://schemas.microsoft.com/office/powerpoint/2010/main" val="936552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a:t>
            </a: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Mon roi, Seigneur, </a:t>
            </a:r>
            <a:br>
              <a:rPr lang="fr-FR" sz="1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et mon Sauveur.</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19</a:t>
            </a:fld>
            <a:endParaRPr lang="es-ES"/>
          </a:p>
        </p:txBody>
      </p:sp>
    </p:spTree>
    <p:extLst>
      <p:ext uri="{BB962C8B-B14F-4D97-AF65-F5344CB8AC3E}">
        <p14:creationId xmlns:p14="http://schemas.microsoft.com/office/powerpoint/2010/main" val="3380435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Leçon: </a:t>
            </a:r>
          </a:p>
          <a:p>
            <a:r>
              <a:rPr lang="fr-FR" dirty="0"/>
              <a:t>3. 1.  Introduction : </a:t>
            </a:r>
          </a:p>
          <a:p>
            <a:r>
              <a:rPr lang="fr-FR" dirty="0"/>
              <a:t>(Apportez des valises préparées)</a:t>
            </a:r>
          </a:p>
          <a:p>
            <a:r>
              <a:rPr lang="fr-FR" dirty="0"/>
              <a:t>Salut les enfants ! Écoutent, je suis prêt à partir en voyage ! (montrez la valise).</a:t>
            </a:r>
          </a:p>
          <a:p>
            <a:r>
              <a:rPr lang="fr-FR" dirty="0"/>
              <a:t>Comme vous le savez, le thème de cette semaine est « Le plus beau voyage » ! Et je veux vraiment partir en voyage!</a:t>
            </a:r>
          </a:p>
          <a:p>
            <a:r>
              <a:rPr lang="fr-FR" dirty="0"/>
              <a:t>Aimeriez-vous aussi faire un voyage à la Maison Céleste ?</a:t>
            </a:r>
          </a:p>
          <a:p>
            <a:r>
              <a:rPr lang="fr-FR" dirty="0"/>
              <a:t>Êtes-vous prêt pour le voyage? Es-tu prêt?</a:t>
            </a:r>
          </a:p>
          <a:p>
            <a:r>
              <a:rPr lang="fr-FR" dirty="0"/>
              <a:t>Je sais que tu veux aller vivre avec Jésus au ciel très bientôt.</a:t>
            </a:r>
          </a:p>
          <a:p>
            <a:r>
              <a:rPr lang="fr-FR" dirty="0"/>
              <a:t>Nous allons faire ce voyage très, très bientôt.</a:t>
            </a:r>
          </a:p>
          <a:p>
            <a:r>
              <a:rPr lang="fr-FR" dirty="0"/>
              <a:t>Alors, à quand ce voyage ? Quelle date et à quelle heure ?</a:t>
            </a:r>
          </a:p>
          <a:p>
            <a:r>
              <a:rPr lang="fr-FR" dirty="0"/>
              <a:t>Nous verrons cela dans le sujet d’aujourd’hui.</a:t>
            </a:r>
          </a:p>
          <a:p>
            <a:r>
              <a:rPr lang="fr-FR" dirty="0"/>
              <a:t>Venir!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20</a:t>
            </a:fld>
            <a:endParaRPr lang="es-ES"/>
          </a:p>
        </p:txBody>
      </p:sp>
    </p:spTree>
    <p:extLst>
      <p:ext uri="{BB962C8B-B14F-4D97-AF65-F5344CB8AC3E}">
        <p14:creationId xmlns:p14="http://schemas.microsoft.com/office/powerpoint/2010/main" val="125069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startAt="3"/>
            </a:pPr>
            <a:r>
              <a:rPr lang="fr-FR" dirty="0"/>
              <a:t>2. Développement de la leçon</a:t>
            </a:r>
          </a:p>
          <a:p>
            <a:pPr marL="0" indent="0">
              <a:buNone/>
            </a:pPr>
            <a:r>
              <a:rPr lang="fr-FR" dirty="0"/>
              <a:t>Un jour, après avoir traversé différents endroits et avoir été dans le temple, Jésus se rendit au Mont des Oliviers pour se reposer.</a:t>
            </a:r>
          </a:p>
          <a:p>
            <a:pPr marL="0" indent="0">
              <a:buNone/>
            </a:pPr>
            <a:r>
              <a:rPr lang="fr-FR" dirty="0"/>
              <a:t>Il y a longtemps, quand Jésus était sur cette terre et marchait avec ses disciples, il leur a parlé de la patrie céleste.</a:t>
            </a:r>
          </a:p>
          <a:p>
            <a:pPr marL="0" indent="0">
              <a:buNone/>
            </a:pPr>
            <a:r>
              <a:rPr lang="fr-FR" dirty="0"/>
              <a:t>Il leur a dit qu’il retournerait au ciel pour être avec son Père céleste, mais qu’il irait aussi préparer une place spéciale pour chaque garçon et fille, et pour toutes les personnes qui souhaitaient vivre avec lui pour toujours heureux au ciel, où tout est belle et pleine d’amour, où il n’y a pas de larmes, pas de mort et pas de douleur. Que du vrai bonheur !</a:t>
            </a:r>
          </a:p>
          <a:p>
            <a:pPr marL="0" indent="0">
              <a:buNone/>
            </a:pPr>
            <a:r>
              <a:rPr lang="fr-FR" dirty="0"/>
              <a:t>En entendant cela, ils avaient été laissés à penser - que pensez-vous qu’ils voulaient ? Pensez-vous qu’ils aspiraient à être au paradis? Bien sûr! Ils étaient heureux de recevoir la nouvelle : ILS ONT ÉTÉ INVITÉS À FAIRE UN VOYAGE À LA PATRIE CÉLESTE ! Et pas seulement eux, mais tous les États-Unis qui souhaitent aller au paradis sont également invités.</a:t>
            </a:r>
          </a:p>
          <a:p>
            <a:pPr marL="0" indent="0">
              <a:buNone/>
            </a:pPr>
            <a:r>
              <a:rPr lang="fr-FR" dirty="0"/>
              <a:t>Mais tu sais quoi? Les disciples se sont approchés de Jésus pour lui poser quelques questions : Comment saurons-nous quand tu reviendras sur terre Seigneur ? A quand le voyage ? Quel jour et quelle heure ?</a:t>
            </a:r>
          </a:p>
          <a:p>
            <a:pPr marL="0" indent="0">
              <a:buNone/>
            </a:pPr>
            <a:r>
              <a:rPr lang="fr-FR" dirty="0"/>
              <a:t>Jésus leur répondit: « Pour ce qui est du jour et de l’heure, personne ne le sait, ni les anges des cieux, ni le Fils, mais le Père seul. » (Matthieu 24 :36).</a:t>
            </a:r>
          </a:p>
          <a:p>
            <a:pPr marL="0" indent="0">
              <a:buNone/>
            </a:pPr>
            <a:r>
              <a:rPr lang="fr-FR" dirty="0"/>
              <a:t>Alors les disciples dirent à Jésus : « Quels SIGNES y aura-t-il de ton retour sur la terre pour nous chercher pour aller vivre avec toi au ciel ? »</a:t>
            </a:r>
            <a:endParaRPr lang="en-US" dirty="0"/>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21</a:t>
            </a:fld>
            <a:endParaRPr lang="es-ES"/>
          </a:p>
        </p:txBody>
      </p:sp>
    </p:spTree>
    <p:extLst>
      <p:ext uri="{BB962C8B-B14F-4D97-AF65-F5344CB8AC3E}">
        <p14:creationId xmlns:p14="http://schemas.microsoft.com/office/powerpoint/2010/main" val="25247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Leçon Biblique No. 3</a:t>
            </a:r>
          </a:p>
          <a:p>
            <a:r>
              <a:rPr lang="fr-FR" dirty="0"/>
              <a:t>Signes du grand voyage</a:t>
            </a:r>
          </a:p>
          <a:p>
            <a:endParaRPr lang="fr-FR" dirty="0"/>
          </a:p>
          <a:p>
            <a:r>
              <a:rPr lang="fr-FR" dirty="0"/>
              <a:t>Référence biblique : Jean 14 :2 ; Luc 21 :25 ; Tragédie des Siècles, p. 383.2-385.2.</a:t>
            </a:r>
          </a:p>
          <a:p>
            <a:r>
              <a:rPr lang="fr-FR" dirty="0"/>
              <a:t>Leçon principale : « Signes de la venue de Jésus ».</a:t>
            </a:r>
          </a:p>
          <a:p>
            <a:endParaRPr lang="fr-FR" dirty="0"/>
          </a:p>
          <a:p>
            <a:r>
              <a:rPr lang="fr-FR" dirty="0"/>
              <a:t>Objectifs spécifiques :</a:t>
            </a:r>
          </a:p>
          <a:p>
            <a:r>
              <a:rPr lang="fr-FR" dirty="0"/>
              <a:t>A la fin de la leçon, les enfants seront capables de :</a:t>
            </a:r>
          </a:p>
          <a:p>
            <a:r>
              <a:rPr lang="fr-FR" dirty="0"/>
              <a:t>Comprendre que les signes nous disent que Jésus revient bientôt.</a:t>
            </a:r>
          </a:p>
          <a:p>
            <a:r>
              <a:rPr lang="fr-FR" dirty="0"/>
              <a:t>Connaître les signes de la venue de Jésus.</a:t>
            </a:r>
          </a:p>
          <a:p>
            <a:r>
              <a:rPr lang="fr-FR" dirty="0"/>
              <a:t>Décider d’attendre la venue de Jésus.</a:t>
            </a:r>
          </a:p>
          <a:p>
            <a:endParaRPr lang="fr-FR" dirty="0"/>
          </a:p>
          <a:p>
            <a:r>
              <a:rPr lang="fr-FR" dirty="0"/>
              <a:t>Verset à mémoriser : « Encore un peu, un peu de temps: celui qui doit venir viendra, et il ne tardera pas. » (Hébreux 10 :37).</a:t>
            </a:r>
          </a:p>
          <a:p>
            <a:endParaRPr lang="fr-FR" dirty="0"/>
          </a:p>
          <a:p>
            <a:r>
              <a:rPr lang="fr-FR" dirty="0"/>
              <a:t>Matériels :</a:t>
            </a:r>
          </a:p>
          <a:p>
            <a:r>
              <a:rPr lang="fr-FR" dirty="0"/>
              <a:t>1. Dessins pour la leçon.</a:t>
            </a:r>
          </a:p>
          <a:p>
            <a:r>
              <a:rPr lang="fr-FR" dirty="0"/>
              <a:t>2. Chanson de devise du jour et verset à mémoriser dans des images illustratives.</a:t>
            </a:r>
          </a:p>
          <a:p>
            <a:r>
              <a:rPr lang="fr-FR" dirty="0"/>
              <a:t>3. Matériel d’illustration pour le temps de prière.</a:t>
            </a:r>
          </a:p>
          <a:p>
            <a:r>
              <a:rPr lang="fr-FR" dirty="0"/>
              <a:t>4. Des souvenirs avec le verset du jour que chaque enfant pourra emporter à la maison.</a:t>
            </a:r>
          </a:p>
          <a:p>
            <a:r>
              <a:rPr lang="fr-FR" dirty="0"/>
              <a:t>5. Matériel pour les activités manuelles.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a:t>
            </a:fld>
            <a:endParaRPr lang="es-ES"/>
          </a:p>
        </p:txBody>
      </p:sp>
    </p:spTree>
    <p:extLst>
      <p:ext uri="{BB962C8B-B14F-4D97-AF65-F5344CB8AC3E}">
        <p14:creationId xmlns:p14="http://schemas.microsoft.com/office/powerpoint/2010/main" val="3656216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Cher garçon, chère fille : Savez-vous quels sont les signes de la venue de Jésus ? (Laissez parler les enfants).</a:t>
            </a:r>
          </a:p>
          <a:p>
            <a:r>
              <a:rPr lang="fr-FR" dirty="0"/>
              <a:t>Peut-être avez-vous déjà entendu quelque chose.</a:t>
            </a:r>
          </a:p>
          <a:p>
            <a:r>
              <a:rPr lang="fr-FR" dirty="0"/>
              <a:t>Rappelez-vous que nous avons appris que Jésus a fait un grand voyage sur terre pour nous sauver ?</a:t>
            </a:r>
          </a:p>
          <a:p>
            <a:r>
              <a:rPr lang="fr-FR" dirty="0"/>
              <a:t>Quand il était ici, il a dit qu’il irait nous préparer un endroit pour aller vivre avec lui au paradis. Il a promis : «Il y a plusieurs demeures dans la maison de mon Père. Si cela n’était pas, je vous l’aurais dit. Je vais vous préparer une place.» (Jean 14 :2).</a:t>
            </a:r>
          </a:p>
          <a:p>
            <a:r>
              <a:rPr lang="fr-FR" dirty="0"/>
              <a:t>Mais quand serait-ce ?</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22</a:t>
            </a:fld>
            <a:endParaRPr lang="es-ES"/>
          </a:p>
        </p:txBody>
      </p:sp>
    </p:spTree>
    <p:extLst>
      <p:ext uri="{BB962C8B-B14F-4D97-AF65-F5344CB8AC3E}">
        <p14:creationId xmlns:p14="http://schemas.microsoft.com/office/powerpoint/2010/main" val="2343132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Les disciples voulaient en savoir de plus en plus sur ce que seraient tous ces événements. Comme ils étaient intéressés par ce grand voyage ! Bien qu’ils ne sauraient ni le jour ni l’heure du voyage, il était au moins nécessaire de connaître les SIGNES qui indiquaient la seconde venue de Jésus sur terre pour emmener ceux qui étaient prêts à faire le GRAND VOYAGE AU CIEL.</a:t>
            </a:r>
          </a:p>
          <a:p>
            <a:r>
              <a:rPr lang="fr-FR" dirty="0"/>
              <a:t>Ensuite, Jésus a commencé à leur donner quelques indications sur le moment où il viendrait.</a:t>
            </a:r>
          </a:p>
          <a:p>
            <a:r>
              <a:rPr lang="fr-FR" dirty="0"/>
              <a:t>Ces signes de la venue de Jésus sont écrits dans la Bible et vous pouvez aussi les y trouver.</a:t>
            </a:r>
          </a:p>
          <a:p>
            <a:r>
              <a:rPr lang="fr-FR" dirty="0"/>
              <a:t>Les SIGNES mentionnés par Jésus et leur accomplissement sont :</a:t>
            </a:r>
          </a:p>
          <a:p>
            <a:r>
              <a:rPr lang="fr-FR" dirty="0"/>
              <a:t>1. « Il y aura des signes dans le soleil, dans la lune et dans les étoiles. Et sur la terre, il y aura de l’angoisse chez les nations qui ne sauront que faire, au bruit de la mer et des flots. » (Luc 21 : 25). </a:t>
            </a:r>
          </a:p>
          <a:p>
            <a:r>
              <a:rPr lang="fr-FR" dirty="0"/>
              <a:t>(Montrez l’affiche où ce signe est écrit ou illustré).</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23</a:t>
            </a:fld>
            <a:endParaRPr lang="es-ES"/>
          </a:p>
        </p:txBody>
      </p:sp>
    </p:spTree>
    <p:extLst>
      <p:ext uri="{BB962C8B-B14F-4D97-AF65-F5344CB8AC3E}">
        <p14:creationId xmlns:p14="http://schemas.microsoft.com/office/powerpoint/2010/main" val="868156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Se pourrait-il que tout cela soit arrivé? A-t-il déjà été rempli ? Est-ce qu’il s’accomplit ? Ou sera-t-il rempli ?</a:t>
            </a:r>
          </a:p>
          <a:p>
            <a:r>
              <a:rPr lang="fr-FR" dirty="0"/>
              <a:t>LE SIGNE AU SOLEIL. Oui, c’est déjà fait ! Il y a bien longtemps en Amérique du Nord, le 19 mai 1780, ce jour a été enregistré dans l’histoire comme le jour sombre... Peu avant l’heure du déjeuner, toute la terre s’est assombrie, comme si c’était la nuit... Les animaux sont retournés à la grange pour dormir, oiseaux à leurs nids, les travailleurs sont rentrés chez eux, les enfants ont été renvoyés des écoles et ont fui vers leurs maisons dans la peur. Il faisait si noir et ils ont dû allumer les réverbères et les maisons.</a:t>
            </a:r>
          </a:p>
          <a:p>
            <a:r>
              <a:rPr lang="fr-FR" dirty="0"/>
              <a:t>C’était quelque chose qui n’était jamais arrivé auparavant ! C’était surnaturel ! Beaucoup de gens avaient très peur car il semblait qu’il faisait nuit à l’heure du déjeuner. Pouvez-vous imaginer ça?</a:t>
            </a:r>
          </a:p>
          <a:p>
            <a:r>
              <a:rPr lang="fr-FR" dirty="0"/>
              <a:t>Cette obscurité disparut un peu au crépuscule, mais lorsque le soleil se cacha à nouveau, une obscurité terrifiante recouvrit la terre ; bien que cette nuit-là fût une pleine lune, vous ne pourriez rien voir.</a:t>
            </a:r>
          </a:p>
          <a:p>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24</a:t>
            </a:fld>
            <a:endParaRPr lang="es-ES"/>
          </a:p>
        </p:txBody>
      </p:sp>
    </p:spTree>
    <p:extLst>
      <p:ext uri="{BB962C8B-B14F-4D97-AF65-F5344CB8AC3E}">
        <p14:creationId xmlns:p14="http://schemas.microsoft.com/office/powerpoint/2010/main" val="421128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 SIGNE DE LA LUNE. Ce signe s’est également déjà accompli, suivi de l’obscurcissement du soleil, quand, après minuit, l’obscurité a disparu, la lune a été revu et a semblé la couleur du sang. (20 mai 1780). C’était un autre événement auquel personne ne s’attendait et que la Bible a prophétisé qu’il se produirait. Les signes que Jésus vient bientôt s’accomplissent, tout comme Jésus l’a mentionné.</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25</a:t>
            </a:fld>
            <a:endParaRPr lang="es-ES"/>
          </a:p>
        </p:txBody>
      </p:sp>
    </p:spTree>
    <p:extLst>
      <p:ext uri="{BB962C8B-B14F-4D97-AF65-F5344CB8AC3E}">
        <p14:creationId xmlns:p14="http://schemas.microsoft.com/office/powerpoint/2010/main" val="1239318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LES SIGNES DANS LES ÉTOILES. Il s’accomplit également, le 13 novembre 1833. C’était aussi un événement inédit !</a:t>
            </a:r>
          </a:p>
          <a:p>
            <a:r>
              <a:rPr lang="fr-FR" dirty="0"/>
              <a:t>C’était une nuit avec un ciel très étoilé. Le ciel entier pouvait être vu très clair. Quand, tout à coup, toutes les étoiles du ciel se mirent à bouger. C’était un spectacle d’étoiles filantes que les hommes n’avaient jamais envisagé. C’était comme s’il y avait une pluie d’étoiles. Qu’est-ce qu’une étoile filante ? C’est une étoile qui semble se déplacer très rapidement et disparaît immédiatement.</a:t>
            </a:r>
          </a:p>
          <a:p>
            <a:r>
              <a:rPr lang="fr-FR" dirty="0"/>
              <a:t>Je suis sûr que nous sommes surpris quand nous voyons une étoile filante. C’est merveilleux d’en voir un, mais pourriez-vous imaginer en voir des millions ?</a:t>
            </a:r>
          </a:p>
          <a:p>
            <a:r>
              <a:rPr lang="fr-FR" dirty="0"/>
              <a:t>Tout le monde a été effrayé à ce moment-là et s’est souvenu qu’ils étaient des signes de la venue de Jésus.</a:t>
            </a:r>
          </a:p>
          <a:p>
            <a:r>
              <a:rPr lang="fr-FR" dirty="0"/>
              <a:t>Mais y aura-t-il d’autres signes que Jésus revient bientôt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26</a:t>
            </a:fld>
            <a:endParaRPr lang="es-ES"/>
          </a:p>
        </p:txBody>
      </p:sp>
    </p:spTree>
    <p:extLst>
      <p:ext uri="{BB962C8B-B14F-4D97-AF65-F5344CB8AC3E}">
        <p14:creationId xmlns:p14="http://schemas.microsoft.com/office/powerpoint/2010/main" val="1905078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La Bible poursuit en nous disant :</a:t>
            </a:r>
          </a:p>
          <a:p>
            <a:r>
              <a:rPr lang="fr-FR" dirty="0"/>
              <a:t>2. « Car plusieurs viendront sous mon nom, disant: C’est moi qui suis le Christ. Et ils séduiront beaucoup de gens. Vous entendrez parler de guerres et de bruits de guerres: gardez-vous d’être troublés, car il faut que ces choses arrivent. Mais ce ne sera pas encore la fin. Une nation s’élèvera contre une nation, et un royaume contre un royaume, et il y aura, en divers lieux, des famines et des tremblements de terre.» (Matthieu 24 :5-7).</a:t>
            </a:r>
          </a:p>
          <a:p>
            <a:r>
              <a:rPr lang="fr-FR" dirty="0"/>
              <a:t>(Afficher les illustrations illustrant ces signaux.)</a:t>
            </a:r>
          </a:p>
          <a:p>
            <a:r>
              <a:rPr lang="fr-FR" dirty="0"/>
              <a:t>Oui!, Nous trouvons beaucoup de tromperie sur terre maintenant.</a:t>
            </a:r>
          </a:p>
          <a:p>
            <a:r>
              <a:rPr lang="fr-FR" dirty="0"/>
              <a:t>Beaucoup de gens trompent, même lorsqu’ils enseignent des messages de la Bible. Il y a beaucoup de mensonges que les gens enseignent.</a:t>
            </a:r>
          </a:p>
          <a:p>
            <a:r>
              <a:rPr lang="fr-FR" dirty="0"/>
              <a:t>Certaines personnes disent, je suis le Christ et trompent les gens qui croient vraiment en Jésus.</a:t>
            </a:r>
          </a:p>
          <a:p>
            <a:r>
              <a:rPr lang="fr-FR" dirty="0"/>
              <a:t>Vous avez aussi sûrement entendu dire qu’il y a des guerres, où de nombreux enfants meurent, ou se retrouvent sans père, mère ou frères et sœurs. De nombreux pays se battent et disent : Allons à la guerre ! Leurs armées se préparent à combattre.</a:t>
            </a:r>
          </a:p>
          <a:p>
            <a:r>
              <a:rPr lang="fr-FR" dirty="0"/>
              <a:t>Avez-vous vu quelque chose comme ça?</a:t>
            </a:r>
          </a:p>
          <a:p>
            <a:r>
              <a:rPr lang="fr-FR" dirty="0"/>
              <a:t>Tout cela se passe tous les jours.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27</a:t>
            </a:fld>
            <a:endParaRPr lang="es-ES"/>
          </a:p>
        </p:txBody>
      </p:sp>
    </p:spTree>
    <p:extLst>
      <p:ext uri="{BB962C8B-B14F-4D97-AF65-F5344CB8AC3E}">
        <p14:creationId xmlns:p14="http://schemas.microsoft.com/office/powerpoint/2010/main" val="1388795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Combien d’enfants dans le monde n’ont même pas à manger ! Il y a de plus en plus de faim sur terre.</a:t>
            </a:r>
          </a:p>
          <a:p>
            <a:r>
              <a:rPr lang="fr-FR" dirty="0"/>
              <a:t>Les enfants meurent de faim alors qu’ils marchent dans les rues, demandent quelque chose à manger ou déterrent des ordures pour trouver quelque chose à manger.</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28</a:t>
            </a:fld>
            <a:endParaRPr lang="es-ES"/>
          </a:p>
        </p:txBody>
      </p:sp>
    </p:spTree>
    <p:extLst>
      <p:ext uri="{BB962C8B-B14F-4D97-AF65-F5344CB8AC3E}">
        <p14:creationId xmlns:p14="http://schemas.microsoft.com/office/powerpoint/2010/main" val="4040690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fr-FR" dirty="0"/>
              <a:t>Il y a des tremblements de terre dans de nombreux pays : Japon, Chili, Argentine ; et parfois il y a même des tsunamis où de nombreuses personnes meurent.</a:t>
            </a:r>
          </a:p>
          <a:p>
            <a:pPr rtl="0"/>
            <a:r>
              <a:rPr lang="fr-FR" dirty="0"/>
              <a:t>Ce sont tous des signes de la fin de ce monde.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29</a:t>
            </a:fld>
            <a:endParaRPr lang="es-ES"/>
          </a:p>
        </p:txBody>
      </p:sp>
    </p:spTree>
    <p:extLst>
      <p:ext uri="{BB962C8B-B14F-4D97-AF65-F5344CB8AC3E}">
        <p14:creationId xmlns:p14="http://schemas.microsoft.com/office/powerpoint/2010/main" val="3033892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 ... et il y aura, en divers lieux, des famines et des tremblements de terre.» (Matthieu 24 : 7).</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30</a:t>
            </a:fld>
            <a:endParaRPr lang="es-ES"/>
          </a:p>
        </p:txBody>
      </p:sp>
    </p:spTree>
    <p:extLst>
      <p:ext uri="{BB962C8B-B14F-4D97-AF65-F5344CB8AC3E}">
        <p14:creationId xmlns:p14="http://schemas.microsoft.com/office/powerpoint/2010/main" val="1749434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Savez-vous ce qu’est une peste ?</a:t>
            </a:r>
          </a:p>
          <a:p>
            <a:r>
              <a:rPr lang="fr-FR" dirty="0"/>
              <a:t>Ce sont des maladies qui affectent un grand nombre d’humains ou d’animaux, et beaucoup en meurent.</a:t>
            </a:r>
          </a:p>
          <a:p>
            <a:r>
              <a:rPr lang="fr-FR" dirty="0"/>
              <a:t>Vous venez sûrement de penser à un fléau qui affecte la planète entière aujourd’hui.</a:t>
            </a:r>
          </a:p>
          <a:p>
            <a:r>
              <a:rPr lang="fr-FR" dirty="0"/>
              <a:t>Tout le monde parle aujourd’hui du coronavirus ou du covid-19. Tu sais ce que c’est? C’est un virus qui affecte le monde aujourd’hui.</a:t>
            </a:r>
          </a:p>
          <a:p>
            <a:r>
              <a:rPr lang="fr-FR" dirty="0"/>
              <a:t>De nombreuses personnes sont mortes du coronavirus, et beaucoup d’autres étaient malades.</a:t>
            </a:r>
          </a:p>
          <a:p>
            <a:r>
              <a:rPr lang="fr-FR" dirty="0"/>
              <a:t>Cette maladie qui est née en Chine a voyagé partout dans le monde, et c’est aussi dans notre pays.</a:t>
            </a:r>
          </a:p>
          <a:p>
            <a:r>
              <a:rPr lang="fr-FR" dirty="0"/>
              <a:t>Vous savez quoi? Le coronavirus ou Covid-19 n’est pas le seul fléau qui existe aujourd’hui. Il existe de nombreux virus comme la grippe, le sida, la rougeole, la variole, etc. Pour certains fléaux, un remède a déjà été trouvé, mais pour beaucoup d’entre eux il n’y en a pas.</a:t>
            </a:r>
          </a:p>
          <a:p>
            <a:r>
              <a:rPr lang="fr-FR" dirty="0"/>
              <a:t>Le coronavirus a tellement affecté le monde que de nombreux enfants sont incapables de sortir dans la rue, d’aller à l’école, de marcher ou de sortir pour rendre visite à leurs proches.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31</a:t>
            </a:fld>
            <a:endParaRPr lang="es-ES"/>
          </a:p>
        </p:txBody>
      </p:sp>
    </p:spTree>
    <p:extLst>
      <p:ext uri="{BB962C8B-B14F-4D97-AF65-F5344CB8AC3E}">
        <p14:creationId xmlns:p14="http://schemas.microsoft.com/office/powerpoint/2010/main" val="177330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Développement du programme</a:t>
            </a:r>
          </a:p>
          <a:p>
            <a:r>
              <a:rPr lang="fr-FR" dirty="0"/>
              <a:t>1. Accueil : Accueillez tout le monde de manière joyeuse et amusante, en saluant tous les enfants en groupe et de manière générale.</a:t>
            </a:r>
          </a:p>
          <a:p>
            <a:r>
              <a:rPr lang="fr-FR" dirty="0"/>
              <a:t>Souvenez-vous et mettez l’accent sur le thème de l’évangélisation de cette semaine : « LE GRAND VOYAGE ! »</a:t>
            </a:r>
          </a:p>
          <a:p>
            <a:r>
              <a:rPr lang="fr-FR" dirty="0"/>
              <a:t>Revoyez brièvement ce que nous avons appris dans le sujet précédent sur les voyages que Jésus a entrepris pour nous sauver. </a:t>
            </a:r>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5</a:t>
            </a:fld>
            <a:endParaRPr lang="es-ES"/>
          </a:p>
        </p:txBody>
      </p:sp>
    </p:spTree>
    <p:extLst>
      <p:ext uri="{BB962C8B-B14F-4D97-AF65-F5344CB8AC3E}">
        <p14:creationId xmlns:p14="http://schemas.microsoft.com/office/powerpoint/2010/main" val="470339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Il y a d’autres signes de la venue de Jésus :</a:t>
            </a:r>
          </a:p>
          <a:p>
            <a:r>
              <a:rPr lang="fr-FR" dirty="0"/>
              <a:t>· Il y aura beaucoup de gourmandise ; des gens qui veulent juste manger et s’amuser.</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32</a:t>
            </a:fld>
            <a:endParaRPr lang="es-ES"/>
          </a:p>
        </p:txBody>
      </p:sp>
    </p:spTree>
    <p:extLst>
      <p:ext uri="{BB962C8B-B14F-4D97-AF65-F5344CB8AC3E}">
        <p14:creationId xmlns:p14="http://schemas.microsoft.com/office/powerpoint/2010/main" val="1565925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a:t>
            </a:r>
            <a:r>
              <a:rPr lang="fr-FR" dirty="0"/>
              <a:t>Il y aura aussi de la violence. C’est triste le nombre de personnes qui battent et même tuent d’autres personnes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33</a:t>
            </a:fld>
            <a:endParaRPr lang="es-ES"/>
          </a:p>
        </p:txBody>
      </p:sp>
    </p:spTree>
    <p:extLst>
      <p:ext uri="{BB962C8B-B14F-4D97-AF65-F5344CB8AC3E}">
        <p14:creationId xmlns:p14="http://schemas.microsoft.com/office/powerpoint/2010/main" val="1501120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a:t>
            </a:r>
            <a:r>
              <a:rPr lang="fr-FR" dirty="0"/>
              <a:t>Dans la nature, vous voyez de nombreuses catastrophes : cyclones, ouragans, tsunamis et incendies partout.</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34</a:t>
            </a:fld>
            <a:endParaRPr lang="es-ES"/>
          </a:p>
        </p:txBody>
      </p:sp>
    </p:spTree>
    <p:extLst>
      <p:ext uri="{BB962C8B-B14F-4D97-AF65-F5344CB8AC3E}">
        <p14:creationId xmlns:p14="http://schemas.microsoft.com/office/powerpoint/2010/main" val="3564672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a:t>
            </a:r>
            <a:r>
              <a:rPr lang="fr-FR" dirty="0"/>
              <a:t>Grêle, tempêtes de grêle de plus en plus grosses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35</a:t>
            </a:fld>
            <a:endParaRPr lang="es-ES"/>
          </a:p>
        </p:txBody>
      </p:sp>
    </p:spTree>
    <p:extLst>
      <p:ext uri="{BB962C8B-B14F-4D97-AF65-F5344CB8AC3E}">
        <p14:creationId xmlns:p14="http://schemas.microsoft.com/office/powerpoint/2010/main" val="2090994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 </a:t>
            </a:r>
            <a:r>
              <a:rPr lang="fr-FR" dirty="0"/>
              <a:t>De grosses boules de feu tomberont également du ciel.</a:t>
            </a:r>
          </a:p>
          <a:p>
            <a:r>
              <a:rPr lang="fr-FR" dirty="0"/>
              <a:t>Mais saviez-vous que Dieu a un but en permettant à ces calamités de se produire ? Car « Ils sont l’un de Ses moyens d’appeler les hommes et les femmes à la raison. Par des opérations inhabituelles à travers la nature, Dieu exprimera aux agents humains qui doutent ce qu’Il révèle clairement dans Sa Parole. » (Événements du dernier jour/Libérations de manuscrits 19 : 279, 1902).</a:t>
            </a:r>
          </a:p>
          <a:p>
            <a:r>
              <a:rPr lang="fr-FR" dirty="0"/>
              <a:t>Tout ce qui se passe dans ce monde, Dieu le sait et sait pourquoi cela se produit !</a:t>
            </a:r>
          </a:p>
          <a:p>
            <a:r>
              <a:rPr lang="fr-FR" dirty="0"/>
              <a:t>Dieu veut que nous sachions que bientôt, très bientôt, Jésus vient chercher ses enfants pour aller vivre avec Lui.</a:t>
            </a:r>
          </a:p>
          <a:p>
            <a:r>
              <a:rPr lang="fr-FR" dirty="0"/>
              <a:t>Mais, ne soyez pas affligés par tout cela parce que Jésus dans la Bible a laissé un message pour vous.</a:t>
            </a:r>
          </a:p>
          <a:p>
            <a:r>
              <a:rPr lang="fr-FR" dirty="0"/>
              <a:t>Dans Matthieu 24 : 6, il est dit : « Vous entendrez parler de guerres et de bruits de guerres: gardez-vous d’être troublés, car il faut que ces choses arrivent. Mais ce ne sera pas encore la fin.»</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36</a:t>
            </a:fld>
            <a:endParaRPr lang="es-ES"/>
          </a:p>
        </p:txBody>
      </p:sp>
    </p:spTree>
    <p:extLst>
      <p:ext uri="{BB962C8B-B14F-4D97-AF65-F5344CB8AC3E}">
        <p14:creationId xmlns:p14="http://schemas.microsoft.com/office/powerpoint/2010/main" val="3767208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Nous ne devons pas avoir peur, tout cela doit arriver. Dieu contrôle tout !</a:t>
            </a:r>
          </a:p>
          <a:p>
            <a:r>
              <a:rPr lang="fr-FR" dirty="0"/>
              <a:t>Beaucoup de gens doivent se rendre compte que Jésus vient déjà.</a:t>
            </a:r>
          </a:p>
          <a:p>
            <a:r>
              <a:rPr lang="fr-FR" dirty="0"/>
              <a:t>Chaque fois que vous entendez certains de ces signes, souvenez-vous que Jésus viendra bientôt retrouver tous ses enfants, tous ceux qui l’aiment et veulent aller vivre avec Lui.</a:t>
            </a:r>
          </a:p>
          <a:p>
            <a:r>
              <a:rPr lang="fr-FR" dirty="0"/>
              <a:t>Les signes sont là. Nous devons juste être prêts à faire ce grand voyage que nous ferons avec Jésus.</a:t>
            </a:r>
          </a:p>
          <a:p>
            <a:r>
              <a:rPr lang="fr-FR" dirty="0"/>
              <a:t>Êtes-vous prêt à faire ce voyage? Ne manquez pas un instant ! Dépêchez-vous et attendez la venue de Jésus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37</a:t>
            </a:fld>
            <a:endParaRPr lang="es-ES"/>
          </a:p>
        </p:txBody>
      </p:sp>
    </p:spTree>
    <p:extLst>
      <p:ext uri="{BB962C8B-B14F-4D97-AF65-F5344CB8AC3E}">
        <p14:creationId xmlns:p14="http://schemas.microsoft.com/office/powerpoint/2010/main" val="1962107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200" b="1" i="1" dirty="0"/>
              <a:t>“Encore un peu, un peu de temps: celui qui doit venir viendra, et il ne tardera pas.” </a:t>
            </a:r>
            <a:br>
              <a:rPr lang="fr-FR" sz="1200" b="1" i="1" dirty="0"/>
            </a:br>
            <a:r>
              <a:rPr lang="fr-FR" sz="1200" b="1" i="1" dirty="0"/>
              <a:t>(Hébreux 10 : 37)</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38</a:t>
            </a:fld>
            <a:endParaRPr lang="es-ES"/>
          </a:p>
        </p:txBody>
      </p:sp>
    </p:spTree>
    <p:extLst>
      <p:ext uri="{BB962C8B-B14F-4D97-AF65-F5344CB8AC3E}">
        <p14:creationId xmlns:p14="http://schemas.microsoft.com/office/powerpoint/2010/main" val="4249691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4. Enseigner le verset à mémoriser </a:t>
            </a:r>
          </a:p>
          <a:p>
            <a:r>
              <a:rPr lang="fr-FR" dirty="0"/>
              <a:t>Rappelez-vous que ce moment est important, car nous avons gravé dans nos enfants la parole même de Dieu dans leur esprit.</a:t>
            </a:r>
          </a:p>
          <a:p>
            <a:r>
              <a:rPr lang="fr-FR" dirty="0"/>
              <a:t>Une idée pour aujourd’hui est de préparer le verset de la Bible sur un rouleau comme ceux de l’antiquité.</a:t>
            </a:r>
          </a:p>
          <a:p>
            <a:r>
              <a:rPr lang="fr-FR" dirty="0"/>
              <a:t>Vous pouvez également le faire de manière illustrée, c’est-à-dire en illustrant chaque mot du texte. Suivez toutes les instructions du manuel. N’oubliez pas que, dans ce matériel, vous avez les illustrations et les textes, prêts à imprimer.</a:t>
            </a:r>
          </a:p>
          <a:p>
            <a:r>
              <a:rPr lang="fr-FR" dirty="0"/>
              <a:t>Le verset de la Bible peut être appris avant ou après la leçon.</a:t>
            </a:r>
          </a:p>
          <a:p>
            <a:r>
              <a:rPr lang="fr-FR" dirty="0"/>
              <a:t>Introduction : Aujourd’hui, nous avons appris que Jésus a laissé des signes dans la Bible pour que nous réalisions à quel point la venue de Jésus est loin. Dans Hébreux 10 : 37, le texte se lit comme suit : </a:t>
            </a:r>
          </a:p>
          <a:p>
            <a:r>
              <a:rPr lang="fr-FR" dirty="0"/>
              <a:t>- Encore un peu, un peu de temps:</a:t>
            </a:r>
          </a:p>
          <a:p>
            <a:r>
              <a:rPr lang="fr-FR" dirty="0"/>
              <a:t>- et celui qui doit venir viendra,</a:t>
            </a:r>
          </a:p>
          <a:p>
            <a:r>
              <a:rPr lang="fr-FR" dirty="0"/>
              <a:t>- et il ne tardera pas.</a:t>
            </a:r>
          </a:p>
          <a:p>
            <a:r>
              <a:rPr lang="fr-FR" dirty="0"/>
              <a:t>- Hébreux 10 : 37</a:t>
            </a:r>
          </a:p>
          <a:p>
            <a:r>
              <a:rPr lang="fr-FR" dirty="0"/>
              <a:t>Il reste très peu de temps avant ce grand voyage au paradis.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39</a:t>
            </a:fld>
            <a:endParaRPr lang="es-ES"/>
          </a:p>
        </p:txBody>
      </p:sp>
    </p:spTree>
    <p:extLst>
      <p:ext uri="{BB962C8B-B14F-4D97-AF65-F5344CB8AC3E}">
        <p14:creationId xmlns:p14="http://schemas.microsoft.com/office/powerpoint/2010/main" val="3387633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Encore un peu, un peu de temps: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40</a:t>
            </a:fld>
            <a:endParaRPr lang="es-ES"/>
          </a:p>
        </p:txBody>
      </p:sp>
    </p:spTree>
    <p:extLst>
      <p:ext uri="{BB962C8B-B14F-4D97-AF65-F5344CB8AC3E}">
        <p14:creationId xmlns:p14="http://schemas.microsoft.com/office/powerpoint/2010/main" val="558605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et celui qui doit venir viendra,</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41</a:t>
            </a:fld>
            <a:endParaRPr lang="es-ES"/>
          </a:p>
        </p:txBody>
      </p:sp>
    </p:spTree>
    <p:extLst>
      <p:ext uri="{BB962C8B-B14F-4D97-AF65-F5344CB8AC3E}">
        <p14:creationId xmlns:p14="http://schemas.microsoft.com/office/powerpoint/2010/main" val="159542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2. Moment musical :</a:t>
            </a:r>
          </a:p>
          <a:p>
            <a:r>
              <a:rPr lang="fr-FR" dirty="0"/>
              <a:t>Commencez par enseigner des chansons gaies qui peuvent motiver le groupe. Vous pouvez utiliser une chanson de salutation à ce moment-là. Vous pouvez revoir les chansons des années précédentes.</a:t>
            </a:r>
          </a:p>
          <a:p>
            <a:r>
              <a:rPr lang="fr-FR" dirty="0"/>
              <a:t>Une option consiste à enseigner « Nous sommes heureux », « Oh, quelle joie », « Alléluia », etc.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Réservez du temps pour enseigner le chant du jour «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Jésus</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revient</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bientôt</a:t>
            </a:r>
            <a:r>
              <a:rPr lang="fr-FR" dirty="0"/>
              <a:t> ». Regardez dans le manuel pour obtenir des instructions sur la façon de le faire.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6</a:t>
            </a:fld>
            <a:endParaRPr lang="es-ES"/>
          </a:p>
        </p:txBody>
      </p:sp>
    </p:spTree>
    <p:extLst>
      <p:ext uri="{BB962C8B-B14F-4D97-AF65-F5344CB8AC3E}">
        <p14:creationId xmlns:p14="http://schemas.microsoft.com/office/powerpoint/2010/main" val="980174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et il ne tardera pas.</a:t>
            </a:r>
          </a:p>
          <a:p>
            <a:endParaRPr lang="es-ES" dirty="0"/>
          </a:p>
          <a:p>
            <a:r>
              <a:rPr lang="fr-FR" dirty="0"/>
              <a:t>Il reste très peu de temps avant ce grand voyage au paradis.</a:t>
            </a:r>
          </a:p>
          <a:p>
            <a:r>
              <a:rPr lang="fr-FR" dirty="0"/>
              <a:t>Présentation : Affichez le verset de la Bible présenté dans un visuel. Permettez à quelqu’un de le lire. Ensuite, cherchez-le dans la Bible et demandez à l’un des présents de le relire. Montrez qu’il est écrit dans la Bible.</a:t>
            </a:r>
          </a:p>
          <a:p>
            <a:r>
              <a:rPr lang="fr-FR" dirty="0"/>
              <a:t>Si vous le faites sur un rouleau, vous pouvez l’ouvrir petit à petit ou d’un seul coup pour que les enfants puissent le voir.</a:t>
            </a:r>
          </a:p>
          <a:p>
            <a:r>
              <a:rPr lang="fr-FR" dirty="0"/>
              <a:t>Explication : Expliquez dans chaque partie du texte en détail pour une meilleure compréhension de nos étudiants.</a:t>
            </a:r>
          </a:p>
          <a:p>
            <a:r>
              <a:rPr lang="fr-FR" dirty="0"/>
              <a:t>Comme c’est bon de savoir qu’il reste très peu de temps avant le retour de Jésus ! Et la Bible le dit : </a:t>
            </a:r>
          </a:p>
          <a:p>
            <a:r>
              <a:rPr lang="fr-FR" dirty="0"/>
              <a:t>ça ne prendra pas longtemps !</a:t>
            </a:r>
          </a:p>
          <a:p>
            <a:r>
              <a:rPr lang="fr-FR" dirty="0"/>
              <a:t>Application : Les signes sont déjà là : des fléaux comme le coronavirus, la guerre, la faim et bien d’autres signes. Pouvez-vous m’aider avec quelques signes supplémentaires?</a:t>
            </a:r>
          </a:p>
          <a:p>
            <a:r>
              <a:rPr lang="fr-FR" dirty="0"/>
              <a:t>Le Seigneur ne tarde pas à venir. Nous devons être pleinement prêts car le Seigneur n’est plus lent.</a:t>
            </a:r>
          </a:p>
          <a:p>
            <a:r>
              <a:rPr lang="fr-FR" dirty="0"/>
              <a:t>Et vous, êtes-vous prêt ?</a:t>
            </a:r>
          </a:p>
          <a:p>
            <a:r>
              <a:rPr lang="fr-FR" dirty="0"/>
              <a:t>Répétition : Invitez les enfants à lire le texte en le répétant plusieurs fois. La répétition doit être joyeuse et non répétitive.</a:t>
            </a:r>
          </a:p>
          <a:p>
            <a:r>
              <a:rPr lang="fr-FR" dirty="0"/>
              <a:t>On peut faire passer les garçons en premier, puis les filles, puis tout le monde, puis les grands, les moyens, ceux qui ont des chaussures, etc. En utilisant différentes méthodes de répétition. Vous devez faire de votre répétition un moment amusant.</a:t>
            </a:r>
          </a:p>
          <a:p>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42</a:t>
            </a:fld>
            <a:endParaRPr lang="es-ES"/>
          </a:p>
        </p:txBody>
      </p:sp>
    </p:spTree>
    <p:extLst>
      <p:ext uri="{BB962C8B-B14F-4D97-AF65-F5344CB8AC3E}">
        <p14:creationId xmlns:p14="http://schemas.microsoft.com/office/powerpoint/2010/main" val="4079515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5. Moment de prière </a:t>
            </a:r>
          </a:p>
          <a:p>
            <a:r>
              <a:rPr lang="fr-FR" dirty="0"/>
              <a:t>Poursuivant le programme, sans entracte, maintenez le moment de prière. A ce moment, nous allons nous consacrer à parler à Dieu.</a:t>
            </a:r>
          </a:p>
          <a:p>
            <a:r>
              <a:rPr lang="fr-FR" dirty="0"/>
              <a:t>Aujourd’hui, c’est le moment d’enseigner aux enfants que nous pouvons demander à Dieu ce dont nous avons besoin.</a:t>
            </a:r>
          </a:p>
          <a:p>
            <a:r>
              <a:rPr lang="fr-FR" dirty="0"/>
              <a:t>Nous pouvons leur enseigner quelles demandes nous pouvons demander au Seigneur. Donnez également aux enfants la possibilité de partager leurs demandes.</a:t>
            </a:r>
          </a:p>
          <a:p>
            <a:r>
              <a:rPr lang="fr-FR" dirty="0"/>
              <a:t>Par exemple:</a:t>
            </a:r>
          </a:p>
          <a:p>
            <a:r>
              <a:rPr lang="fr-FR" dirty="0"/>
              <a:t>Un moment super spécial est arrivé. Le temps de parler à Dieu.</a:t>
            </a:r>
          </a:p>
          <a:p>
            <a:r>
              <a:rPr lang="fr-FR" dirty="0"/>
              <a:t>Rappelez-vous ce que c’est que de prier? C’est parler à Dieu comme à un ami.</a:t>
            </a:r>
          </a:p>
          <a:p>
            <a:r>
              <a:rPr lang="fr-FR" dirty="0"/>
              <a:t>Nous avons aussi appris à rendre grâce pour ce que nous avons reçu.</a:t>
            </a:r>
          </a:p>
          <a:p>
            <a:r>
              <a:rPr lang="fr-FR" dirty="0"/>
              <a:t>Nous traversons souvent des moments difficiles. C’est dans ces moments que nous prions le Seigneur et lui demandons de l’aide pour résoudre nos difficultés.</a:t>
            </a:r>
          </a:p>
          <a:p>
            <a:r>
              <a:rPr lang="fr-FR" dirty="0"/>
              <a:t>La Bible dit «demandez et il vous sera donné». Il nous dit que si nous demandons, il nous écoute et nous répond.</a:t>
            </a:r>
          </a:p>
          <a:p>
            <a:r>
              <a:rPr lang="fr-FR" dirty="0"/>
              <a:t>Et que pouvons-nous demander au Seigneur ?</a:t>
            </a:r>
          </a:p>
          <a:p>
            <a:r>
              <a:rPr lang="fr-FR" dirty="0"/>
              <a:t>Nous pouvons Lui demander tout ce dont nous avons besoin : pour ceux qui ont des besoins, pour les faibles ou les malades, pour nos autorités et nos parents, pour nos amis, et aussi pour nous-mêmes.</a:t>
            </a:r>
          </a:p>
          <a:p>
            <a:r>
              <a:rPr lang="fr-FR" dirty="0"/>
              <a:t>Si vous le souhaitez, vous pouvez vous en souvenir avec les doigts de votre main. Avez-vous d’autres demandes à faire au Seigneur ? Il est maintenant temps de prier. Prier.</a:t>
            </a:r>
          </a:p>
          <a:p>
            <a:r>
              <a:rPr lang="fr-FR" dirty="0"/>
              <a:t> (N’oubliez pas de toujours parler au pluriel, nous, y compris les mots de remerciement pour leur attention). Nous pouvons enseigner une chanson pour préparer ce moment. Dans le livre de cantiques pour enfants, vous trouverez la chanson intitulée «Le chant de la prière», ou «En attendant la prière».</a:t>
            </a:r>
          </a:p>
          <a:p>
            <a:r>
              <a:rPr lang="fr-FR" dirty="0"/>
              <a:t> </a:t>
            </a:r>
            <a:endParaRPr lang="en-U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43</a:t>
            </a:fld>
            <a:endParaRPr lang="es-ES"/>
          </a:p>
        </p:txBody>
      </p:sp>
    </p:spTree>
    <p:extLst>
      <p:ext uri="{BB962C8B-B14F-4D97-AF65-F5344CB8AC3E}">
        <p14:creationId xmlns:p14="http://schemas.microsoft.com/office/powerpoint/2010/main" val="64784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6. Activités </a:t>
            </a:r>
          </a:p>
          <a:p>
            <a:r>
              <a:rPr lang="fr-FR" dirty="0"/>
              <a:t>Enfants de 8 ans et plus : Fabriquez une grande boîte pour la mettre où vous voulez.</a:t>
            </a:r>
          </a:p>
          <a:p>
            <a:r>
              <a:rPr lang="fr-FR" dirty="0"/>
              <a:t>Cette peinture sera un collage sur les signes de la venue de Jésus. Vous devriez rechercher des images de guerres, d’enfants affamés, de tremblements de terre, d’enfants souffrant du froid, de maladies et d’autres que vous souhaitez rechercher.</a:t>
            </a:r>
          </a:p>
          <a:p>
            <a:r>
              <a:rPr lang="fr-FR" dirty="0"/>
              <a:t>Vous pouvez les coller sur un grand morceau de papier et le mettre sur un mur ou un endroit que vous voulez.</a:t>
            </a:r>
          </a:p>
          <a:p>
            <a:r>
              <a:rPr lang="fr-FR" dirty="0"/>
              <a:t>N’oubliez pas de lui donner un gros titre qui dit « Jésus vient bientôt ». Les signes s’accomplissent ! </a:t>
            </a:r>
          </a:p>
          <a:p>
            <a:r>
              <a:rPr lang="fr-FR" dirty="0"/>
              <a:t>2. Dessinez le virus Covid-19 et demandez de l’aide à quelqu’un pour écrire ce qui suit :</a:t>
            </a:r>
          </a:p>
          <a:p>
            <a:r>
              <a:rPr lang="fr-FR" dirty="0"/>
              <a:t>« Les fléaux sont des signes que Jésus revient bientôt. » Ensuite, accrochez l’affiche à l’endroit souhaité.</a:t>
            </a:r>
          </a:p>
          <a:p>
            <a:r>
              <a:rPr lang="fr-FR" dirty="0"/>
              <a:t>Enfants de 0 à 7 ans : coloriez le dessin sur les signes de la venue de Jésus.</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44</a:t>
            </a:fld>
            <a:endParaRPr lang="es-ES"/>
          </a:p>
        </p:txBody>
      </p:sp>
    </p:spTree>
    <p:extLst>
      <p:ext uri="{BB962C8B-B14F-4D97-AF65-F5344CB8AC3E}">
        <p14:creationId xmlns:p14="http://schemas.microsoft.com/office/powerpoint/2010/main" val="636879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solidFill>
                  <a:srgbClr val="0070C0"/>
                </a:solidFill>
              </a:rPr>
              <a:t>Sujet</a:t>
            </a:r>
            <a:r>
              <a:rPr lang="es-ES" sz="1200" dirty="0">
                <a:solidFill>
                  <a:srgbClr val="0070C0"/>
                </a:solidFill>
              </a:rPr>
              <a:t> </a:t>
            </a:r>
            <a:r>
              <a:rPr lang="es-ES" sz="1200" dirty="0" err="1">
                <a:solidFill>
                  <a:srgbClr val="0070C0"/>
                </a:solidFill>
              </a:rPr>
              <a:t>suivant</a:t>
            </a:r>
            <a:r>
              <a:rPr lang="es-ES" sz="1200" dirty="0">
                <a:solidFill>
                  <a:srgbClr val="0070C0"/>
                </a:solidFill>
              </a:rPr>
              <a:t> : </a:t>
            </a:r>
            <a:r>
              <a:rPr lang="en-US" dirty="0" err="1"/>
              <a:t>Préparé</a:t>
            </a:r>
            <a:r>
              <a:rPr lang="en-US" dirty="0"/>
              <a:t> pour le voyage</a:t>
            </a:r>
          </a:p>
          <a:p>
            <a:r>
              <a:rPr lang="es-ES" sz="1200" dirty="0">
                <a:solidFill>
                  <a:srgbClr val="0070C0"/>
                </a:solidFill>
              </a:rPr>
              <a:t>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45</a:t>
            </a:fld>
            <a:endParaRPr lang="es-ES"/>
          </a:p>
        </p:txBody>
      </p:sp>
    </p:spTree>
    <p:extLst>
      <p:ext uri="{BB962C8B-B14F-4D97-AF65-F5344CB8AC3E}">
        <p14:creationId xmlns:p14="http://schemas.microsoft.com/office/powerpoint/2010/main" val="143731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Jésus revient bientôt </a:t>
            </a:r>
          </a:p>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Il vient me chercher</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7</a:t>
            </a:fld>
            <a:endParaRPr lang="es-ES"/>
          </a:p>
        </p:txBody>
      </p:sp>
    </p:spTree>
    <p:extLst>
      <p:ext uri="{BB962C8B-B14F-4D97-AF65-F5344CB8AC3E}">
        <p14:creationId xmlns:p14="http://schemas.microsoft.com/office/powerpoint/2010/main" val="386387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Et j'irai habiter avec </a:t>
            </a:r>
          </a:p>
          <a:p>
            <a:pPr algn="ctr"/>
            <a:r>
              <a:rPr lang="fr-FR" sz="1200" b="1" cap="none" spc="0" dirty="0">
                <a:ln w="6600">
                  <a:solidFill>
                    <a:schemeClr val="accent2"/>
                  </a:solidFill>
                  <a:prstDash val="solid"/>
                </a:ln>
                <a:solidFill>
                  <a:srgbClr val="FFFFFF"/>
                </a:solidFill>
                <a:effectLst>
                  <a:outerShdw dist="38100" dir="2700000" algn="tl" rotWithShape="0">
                    <a:schemeClr val="accent2"/>
                  </a:outerShdw>
                </a:effectLst>
              </a:rPr>
              <a:t>lui pour toujours.</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8</a:t>
            </a:fld>
            <a:endParaRPr lang="es-ES"/>
          </a:p>
        </p:txBody>
      </p:sp>
    </p:spTree>
    <p:extLst>
      <p:ext uri="{BB962C8B-B14F-4D97-AF65-F5344CB8AC3E}">
        <p14:creationId xmlns:p14="http://schemas.microsoft.com/office/powerpoint/2010/main" val="141216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Arial" panose="020B0604020202020204" pitchFamily="34" charset="0"/>
              </a:rPr>
              <a:t>Partout, il y a des guerres, </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9</a:t>
            </a:fld>
            <a:endParaRPr lang="es-ES"/>
          </a:p>
        </p:txBody>
      </p:sp>
    </p:spTree>
    <p:extLst>
      <p:ext uri="{BB962C8B-B14F-4D97-AF65-F5344CB8AC3E}">
        <p14:creationId xmlns:p14="http://schemas.microsoft.com/office/powerpoint/2010/main" val="280812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it-IT" sz="1800" dirty="0">
                <a:effectLst/>
                <a:latin typeface="Calibri" panose="020F0502020204030204" pitchFamily="34" charset="0"/>
                <a:ea typeface="Calibri" panose="020F0502020204030204" pitchFamily="34" charset="0"/>
                <a:cs typeface="Arial" panose="020B0604020202020204" pitchFamily="34" charset="0"/>
              </a:rPr>
              <a:t>tremblements et famines;</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10</a:t>
            </a:fld>
            <a:endParaRPr lang="es-ES"/>
          </a:p>
        </p:txBody>
      </p:sp>
    </p:spTree>
    <p:extLst>
      <p:ext uri="{BB962C8B-B14F-4D97-AF65-F5344CB8AC3E}">
        <p14:creationId xmlns:p14="http://schemas.microsoft.com/office/powerpoint/2010/main" val="101840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fr-FR" sz="1800" b="1" cap="none" spc="0" dirty="0">
                <a:ln w="6600">
                  <a:solidFill>
                    <a:schemeClr val="accent2"/>
                  </a:solidFill>
                  <a:prstDash val="solid"/>
                </a:ln>
                <a:solidFill>
                  <a:srgbClr val="FFFFFF"/>
                </a:solidFill>
                <a:effectLst>
                  <a:outerShdw dist="38100" dir="2700000" algn="tl" rotWithShape="0">
                    <a:schemeClr val="accent2"/>
                  </a:outerShdw>
                </a:effectLst>
              </a:rPr>
              <a:t>Tous, ce sont des signes </a:t>
            </a:r>
            <a:br>
              <a:rPr lang="fr-FR" sz="18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1800" b="1" cap="none" spc="0" dirty="0">
                <a:ln w="6600">
                  <a:solidFill>
                    <a:schemeClr val="accent2"/>
                  </a:solidFill>
                  <a:prstDash val="solid"/>
                </a:ln>
                <a:solidFill>
                  <a:srgbClr val="FFFFFF"/>
                </a:solidFill>
                <a:effectLst>
                  <a:outerShdw dist="38100" dir="2700000" algn="tl" rotWithShape="0">
                    <a:schemeClr val="accent2"/>
                  </a:outerShdw>
                </a:effectLst>
              </a:rPr>
              <a:t>que le roi viendra vite</a:t>
            </a:r>
            <a:endParaRPr lang="es-ES" sz="1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11</a:t>
            </a:fld>
            <a:endParaRPr lang="es-ES"/>
          </a:p>
        </p:txBody>
      </p:sp>
    </p:spTree>
    <p:extLst>
      <p:ext uri="{BB962C8B-B14F-4D97-AF65-F5344CB8AC3E}">
        <p14:creationId xmlns:p14="http://schemas.microsoft.com/office/powerpoint/2010/main" val="4124755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8/20/2021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02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028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17619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04116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8/20/2021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07083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41686762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8046760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6388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77837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8/20/2021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511123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8/20/2021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75722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8/20/2021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35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A3259-842C-436D-A577-46CF8E8B32E7}"/>
              </a:ext>
            </a:extLst>
          </p:cNvPr>
          <p:cNvSpPr>
            <a:spLocks noGrp="1"/>
          </p:cNvSpPr>
          <p:nvPr>
            <p:ph type="title"/>
          </p:nvPr>
        </p:nvSpPr>
        <p:spPr/>
        <p:txBody>
          <a:bodyPr/>
          <a:lstStyle/>
          <a:p>
            <a:endParaRPr lang="es-ES"/>
          </a:p>
        </p:txBody>
      </p:sp>
      <p:sp>
        <p:nvSpPr>
          <p:cNvPr id="11" name="Marcador de contenido 10">
            <a:extLst>
              <a:ext uri="{FF2B5EF4-FFF2-40B4-BE49-F238E27FC236}">
                <a16:creationId xmlns:a16="http://schemas.microsoft.com/office/drawing/2014/main" id="{0E42E14D-E6E6-4E25-BF98-1324EECE92E3}"/>
              </a:ext>
            </a:extLst>
          </p:cNvPr>
          <p:cNvSpPr>
            <a:spLocks noGrp="1"/>
          </p:cNvSpPr>
          <p:nvPr>
            <p:ph idx="1"/>
          </p:nvPr>
        </p:nvSpPr>
        <p:spPr/>
        <p:txBody>
          <a:bodyPr/>
          <a:lstStyle/>
          <a:p>
            <a:endParaRPr lang="es-ES"/>
          </a:p>
        </p:txBody>
      </p:sp>
      <p:sp>
        <p:nvSpPr>
          <p:cNvPr id="12" name="Rectángulo 11">
            <a:extLst>
              <a:ext uri="{FF2B5EF4-FFF2-40B4-BE49-F238E27FC236}">
                <a16:creationId xmlns:a16="http://schemas.microsoft.com/office/drawing/2014/main" id="{8C24FF42-2D3F-4006-A8E9-C5D684C38B53}"/>
              </a:ext>
            </a:extLst>
          </p:cNvPr>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Título 1">
            <a:extLst>
              <a:ext uri="{FF2B5EF4-FFF2-40B4-BE49-F238E27FC236}">
                <a16:creationId xmlns:a16="http://schemas.microsoft.com/office/drawing/2014/main" id="{00C82A48-AF73-45F6-AB7E-E86F2F633AEF}"/>
              </a:ext>
            </a:extLst>
          </p:cNvPr>
          <p:cNvSpPr txBox="1">
            <a:spLocks/>
          </p:cNvSpPr>
          <p:nvPr/>
        </p:nvSpPr>
        <p:spPr>
          <a:xfrm>
            <a:off x="1006839" y="1874517"/>
            <a:ext cx="10178322" cy="30385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29600" dirty="0">
                <a:solidFill>
                  <a:schemeClr val="accent1">
                    <a:lumMod val="60000"/>
                    <a:lumOff val="40000"/>
                  </a:schemeClr>
                </a:solidFill>
              </a:rPr>
              <a:t>3</a:t>
            </a:r>
          </a:p>
        </p:txBody>
      </p:sp>
    </p:spTree>
    <p:extLst>
      <p:ext uri="{BB962C8B-B14F-4D97-AF65-F5344CB8AC3E}">
        <p14:creationId xmlns:p14="http://schemas.microsoft.com/office/powerpoint/2010/main" val="34419472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on sono Paesi per donne. Il dramma di Cina e India">
            <a:extLst>
              <a:ext uri="{FF2B5EF4-FFF2-40B4-BE49-F238E27FC236}">
                <a16:creationId xmlns:a16="http://schemas.microsoft.com/office/drawing/2014/main" id="{02832D50-EDA4-4057-9986-7B8BC53A7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123" y="965075"/>
            <a:ext cx="7895755" cy="51525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4517697"/>
            <a:ext cx="10192342" cy="33386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tremblements</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br>
              <a:rPr lang="es-E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et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famines</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pic>
        <p:nvPicPr>
          <p:cNvPr id="11" name="Imagen 10">
            <a:extLst>
              <a:ext uri="{FF2B5EF4-FFF2-40B4-BE49-F238E27FC236}">
                <a16:creationId xmlns:a16="http://schemas.microsoft.com/office/drawing/2014/main" id="{A0CFAAA7-6EEA-4F67-8F31-3943A4165A81}"/>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34959391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ALVAVIDASOS: EL HOMBRE SE ESTÁ RAJANDO EN EL PLANETA... QUE SE RAJA Y RES  QUEBRAJA : SE RAJA Y RESQUEBRAJA : LA ÉTICA Y LA MORAL, LOS FUNDAMENTOS Y  LO SUPERFICIAL... LO">
            <a:extLst>
              <a:ext uri="{FF2B5EF4-FFF2-40B4-BE49-F238E27FC236}">
                <a16:creationId xmlns:a16="http://schemas.microsoft.com/office/drawing/2014/main" id="{0BCC2E87-64DB-4B0F-B920-AE1F223A7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753" y="314062"/>
            <a:ext cx="5474494" cy="547449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274271"/>
            <a:ext cx="10869283" cy="256955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Tous, ce sont des signes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que le roi viendra vite</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09D21C30-D5F8-4128-8633-117A4BFD93D1}"/>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33804457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a segunda venida de Cristo">
            <a:extLst>
              <a:ext uri="{FF2B5EF4-FFF2-40B4-BE49-F238E27FC236}">
                <a16:creationId xmlns:a16="http://schemas.microsoft.com/office/drawing/2014/main" id="{72951F92-4792-40CC-ABE6-F30E438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38" y="634872"/>
            <a:ext cx="9490888"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320707"/>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Tous les signes montrent qu'il vient, oui, c'est sur!</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562F1D6E-9DD1-40D1-9019-AD1FD2E0A5DF}"/>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352034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a segunda venida de Cristo">
            <a:extLst>
              <a:ext uri="{FF2B5EF4-FFF2-40B4-BE49-F238E27FC236}">
                <a16:creationId xmlns:a16="http://schemas.microsoft.com/office/drawing/2014/main" id="{72951F92-4792-40CC-ABE6-F30E438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38" y="634872"/>
            <a:ext cx="9490888"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4392864"/>
            <a:ext cx="10447524" cy="27190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Mon roi, Seigneur, </a:t>
            </a:r>
            <a:br>
              <a:rPr lang="fr-FR" sz="80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et mon Sauveur </a:t>
            </a:r>
            <a:endParaRPr lang="en-U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4184A9E5-86CA-4F60-AED8-F03765775BEF}"/>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2046332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Te quiero así…! – tan_gente">
            <a:extLst>
              <a:ext uri="{FF2B5EF4-FFF2-40B4-BE49-F238E27FC236}">
                <a16:creationId xmlns:a16="http://schemas.microsoft.com/office/drawing/2014/main" id="{1BE19CAE-FF47-48AF-9B25-8F5DBFAC4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21" y="847770"/>
            <a:ext cx="9144000" cy="3810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47953" y="4460032"/>
            <a:ext cx="10167377" cy="27628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Jésus revient bientôt,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il vient me chercher</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3815F8D5-00ED-4414-B23D-881727AB38A2}"/>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4348113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Trompeta - Banco de fotos e imágenes de stock - iStock">
            <a:extLst>
              <a:ext uri="{FF2B5EF4-FFF2-40B4-BE49-F238E27FC236}">
                <a16:creationId xmlns:a16="http://schemas.microsoft.com/office/drawing/2014/main" id="{78676E8A-96DD-48B5-A561-2902417B8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626" y="73224"/>
            <a:ext cx="5829300" cy="4200525"/>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407561"/>
            <a:ext cx="10869283" cy="28377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Au son de la trompette,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il reviendra.</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90A70AEC-FBAD-4DAE-964A-321F1DFBFDDE}"/>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06264992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letas para viajes con niños">
            <a:extLst>
              <a:ext uri="{FF2B5EF4-FFF2-40B4-BE49-F238E27FC236}">
                <a16:creationId xmlns:a16="http://schemas.microsoft.com/office/drawing/2014/main" id="{B0B12B79-502A-48B4-B7A1-442B9222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888849"/>
            <a:ext cx="11083636" cy="4329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6007" y="4423141"/>
            <a:ext cx="10293120" cy="28404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Je suis prêt pour ça,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je lui donne mon </a:t>
            </a:r>
            <a:r>
              <a:rPr lang="fr-FR" sz="7200" b="1" cap="none" spc="0" dirty="0" err="1">
                <a:ln w="6600">
                  <a:solidFill>
                    <a:schemeClr val="accent2"/>
                  </a:solidFill>
                  <a:prstDash val="solid"/>
                </a:ln>
                <a:solidFill>
                  <a:srgbClr val="FFFFFF"/>
                </a:solidFill>
                <a:effectLst>
                  <a:outerShdw dist="38100" dir="2700000" algn="tl" rotWithShape="0">
                    <a:schemeClr val="accent2"/>
                  </a:outerShdw>
                </a:effectLst>
              </a:rPr>
              <a:t>coeur</a:t>
            </a: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E59A4AF6-91AE-4B91-BE8A-BC971CDBFEEC}"/>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2921810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OLA SCRIPTUTA: LA NOTA TÓNICA DEL APOCALIPSIS">
            <a:extLst>
              <a:ext uri="{FF2B5EF4-FFF2-40B4-BE49-F238E27FC236}">
                <a16:creationId xmlns:a16="http://schemas.microsoft.com/office/drawing/2014/main" id="{70456FFA-B8E9-47EF-A1E8-89BD5C08F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232216"/>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302163"/>
            <a:ext cx="10869283" cy="25416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J'attends son retour, je prépare mon âme,</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63848DEA-A99A-4038-977A-78576FB72D9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6712249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Fenrir - Pude Ver su Luz - YouTube">
            <a:extLst>
              <a:ext uri="{FF2B5EF4-FFF2-40B4-BE49-F238E27FC236}">
                <a16:creationId xmlns:a16="http://schemas.microsoft.com/office/drawing/2014/main" id="{07F08B73-1952-4513-A459-0ECCA3C8ED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0" t="3114" r="1934" b="2690"/>
          <a:stretch/>
        </p:blipFill>
        <p:spPr bwMode="auto">
          <a:xfrm>
            <a:off x="865518" y="875488"/>
            <a:ext cx="10694132" cy="58727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86784" y="3959202"/>
            <a:ext cx="10256138"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Bientôt, je serai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à côté de Jésus. </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C3D094CE-1ED0-49C9-9039-8CF5DACE62CE}"/>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7262764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La segunda venida de Cristo">
            <a:extLst>
              <a:ext uri="{FF2B5EF4-FFF2-40B4-BE49-F238E27FC236}">
                <a16:creationId xmlns:a16="http://schemas.microsoft.com/office/drawing/2014/main" id="{72951F92-4792-40CC-ABE6-F30E438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38" y="634872"/>
            <a:ext cx="9490888"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4473927"/>
            <a:ext cx="10532584" cy="24718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7200" b="1" cap="none" spc="0" dirty="0">
                <a:ln w="6600">
                  <a:solidFill>
                    <a:schemeClr val="accent2"/>
                  </a:solidFill>
                  <a:prstDash val="solid"/>
                </a:ln>
                <a:solidFill>
                  <a:srgbClr val="FFFFFF"/>
                </a:solidFill>
                <a:effectLst>
                  <a:outerShdw dist="38100" dir="2700000" algn="tl" rotWithShape="0">
                    <a:schemeClr val="accent2"/>
                  </a:outerShdw>
                </a:effectLst>
              </a:rPr>
              <a:t>/</a:t>
            </a: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Mon roi, Seigneur, </a:t>
            </a:r>
            <a:br>
              <a:rPr lang="fr-FR" sz="7200" b="1" cap="none" spc="0" dirty="0">
                <a:ln w="6600">
                  <a:solidFill>
                    <a:schemeClr val="accent2"/>
                  </a:solidFill>
                  <a:prstDash val="solid"/>
                </a:ln>
                <a:solidFill>
                  <a:srgbClr val="FFFFFF"/>
                </a:solidFill>
                <a:effectLst>
                  <a:outerShdw dist="38100" dir="2700000" algn="tl" rotWithShape="0">
                    <a:schemeClr val="accent2"/>
                  </a:outerShdw>
                </a:effectLst>
              </a:rPr>
            </a:b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et mon Sauveur.</a:t>
            </a:r>
            <a:r>
              <a:rPr lang="es-ES" sz="72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pic>
        <p:nvPicPr>
          <p:cNvPr id="9" name="Imagen 8">
            <a:extLst>
              <a:ext uri="{FF2B5EF4-FFF2-40B4-BE49-F238E27FC236}">
                <a16:creationId xmlns:a16="http://schemas.microsoft.com/office/drawing/2014/main" id="{4EBB0735-5DA6-4A6B-AEDE-F091413CE9F8}"/>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1071274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8">
            <a:extLst>
              <a:ext uri="{FF2B5EF4-FFF2-40B4-BE49-F238E27FC236}">
                <a16:creationId xmlns:a16="http://schemas.microsoft.com/office/drawing/2014/main" id="{A3021FCB-58ED-4FFF-B772-FEF5D495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265" y1="18190" x2="20265" y2="18190"/>
                        <a14:backgroundMark x1="94368" y1="63869" x2="94368" y2="63869"/>
                        <a14:backgroundMark x1="91361" y1="9322" x2="91361" y2="9322"/>
                      </a14:backgroundRemoval>
                    </a14:imgEffect>
                  </a14:imgLayer>
                </a14:imgProps>
              </a:ext>
            </a:extLst>
          </a:blip>
          <a:stretch>
            <a:fillRect/>
          </a:stretch>
        </p:blipFill>
        <p:spPr>
          <a:xfrm>
            <a:off x="1428477" y="-731358"/>
            <a:ext cx="8553805" cy="7559378"/>
          </a:xfrm>
          <a:prstGeom prst="rect">
            <a:avLst/>
          </a:prstGeom>
        </p:spPr>
      </p:pic>
      <p:sp>
        <p:nvSpPr>
          <p:cNvPr id="8" name="Rectángulo 7">
            <a:extLst>
              <a:ext uri="{FF2B5EF4-FFF2-40B4-BE49-F238E27FC236}">
                <a16:creationId xmlns:a16="http://schemas.microsoft.com/office/drawing/2014/main" id="{E8506518-DF15-4BF3-9FAB-98E4D0F7E0D4}"/>
              </a:ext>
            </a:extLst>
          </p:cNvPr>
          <p:cNvSpPr/>
          <p:nvPr/>
        </p:nvSpPr>
        <p:spPr>
          <a:xfrm>
            <a:off x="2000249" y="6128828"/>
            <a:ext cx="8534401" cy="1272143"/>
          </a:xfrm>
          <a:prstGeom prst="rect">
            <a:avLst/>
          </a:prstGeom>
        </p:spPr>
        <p:txBody>
          <a:bodyPr wrap="square" anchor="ctr">
            <a:spAutoFit/>
          </a:bodyPr>
          <a:lstStyle/>
          <a:p>
            <a:pPr algn="ct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mj-lt"/>
              </a:rPr>
              <a:t>PRÉSENTE :</a:t>
            </a:r>
          </a:p>
        </p:txBody>
      </p:sp>
      <p:pic>
        <p:nvPicPr>
          <p:cNvPr id="12" name="Imagen 11">
            <a:extLst>
              <a:ext uri="{FF2B5EF4-FFF2-40B4-BE49-F238E27FC236}">
                <a16:creationId xmlns:a16="http://schemas.microsoft.com/office/drawing/2014/main" id="{F02E22AE-B508-456C-9363-8FC3A078A460}"/>
              </a:ext>
            </a:extLst>
          </p:cNvPr>
          <p:cNvPicPr>
            <a:picLocks noChangeAspect="1"/>
          </p:cNvPicPr>
          <p:nvPr/>
        </p:nvPicPr>
        <p:blipFill>
          <a:blip r:embed="rId4"/>
          <a:stretch>
            <a:fillRect/>
          </a:stretch>
        </p:blipFill>
        <p:spPr>
          <a:xfrm>
            <a:off x="5071482" y="1442483"/>
            <a:ext cx="2397755" cy="1986517"/>
          </a:xfrm>
          <a:prstGeom prst="rect">
            <a:avLst/>
          </a:prstGeom>
        </p:spPr>
      </p:pic>
      <p:pic>
        <p:nvPicPr>
          <p:cNvPr id="5" name="Imagen 4">
            <a:extLst>
              <a:ext uri="{FF2B5EF4-FFF2-40B4-BE49-F238E27FC236}">
                <a16:creationId xmlns:a16="http://schemas.microsoft.com/office/drawing/2014/main" id="{69BE61BA-C95D-4E82-9865-5E273FD41625}"/>
              </a:ext>
            </a:extLst>
          </p:cNvPr>
          <p:cNvPicPr>
            <a:picLocks noChangeAspect="1"/>
          </p:cNvPicPr>
          <p:nvPr/>
        </p:nvPicPr>
        <p:blipFill>
          <a:blip r:embed="rId5"/>
          <a:stretch>
            <a:fillRect/>
          </a:stretch>
        </p:blipFill>
        <p:spPr>
          <a:xfrm>
            <a:off x="5101824" y="3719148"/>
            <a:ext cx="2158471" cy="1672033"/>
          </a:xfrm>
          <a:prstGeom prst="rect">
            <a:avLst/>
          </a:prstGeom>
        </p:spPr>
      </p:pic>
    </p:spTree>
    <p:extLst>
      <p:ext uri="{BB962C8B-B14F-4D97-AF65-F5344CB8AC3E}">
        <p14:creationId xmlns:p14="http://schemas.microsoft.com/office/powerpoint/2010/main" val="2033765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0" name="Picture 14" descr="[Heavenly Revelations] The Holy City Of Zion - video Dailymotion">
            <a:extLst>
              <a:ext uri="{FF2B5EF4-FFF2-40B4-BE49-F238E27FC236}">
                <a16:creationId xmlns:a16="http://schemas.microsoft.com/office/drawing/2014/main" id="{076369A2-C0B2-44A3-BAF5-E28A32557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07" y="194998"/>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EAC77D48-23A7-46BC-94D6-936C701C7609}"/>
              </a:ext>
            </a:extLst>
          </p:cNvPr>
          <p:cNvPicPr>
            <a:picLocks noChangeAspect="1"/>
          </p:cNvPicPr>
          <p:nvPr/>
        </p:nvPicPr>
        <p:blipFill>
          <a:blip r:embed="rId4"/>
          <a:stretch>
            <a:fillRect/>
          </a:stretch>
        </p:blipFill>
        <p:spPr>
          <a:xfrm>
            <a:off x="7201902" y="2858806"/>
            <a:ext cx="2718186" cy="2908460"/>
          </a:xfrm>
          <a:prstGeom prst="rect">
            <a:avLst/>
          </a:prstGeom>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Introduction</a:t>
            </a:r>
            <a:endParaRPr lang="es-ES" sz="3600" b="1" dirty="0">
              <a:solidFill>
                <a:srgbClr val="FFC000"/>
              </a:solidFill>
            </a:endParaRPr>
          </a:p>
        </p:txBody>
      </p:sp>
      <p:pic>
        <p:nvPicPr>
          <p:cNvPr id="14" name="Imagen 13">
            <a:extLst>
              <a:ext uri="{FF2B5EF4-FFF2-40B4-BE49-F238E27FC236}">
                <a16:creationId xmlns:a16="http://schemas.microsoft.com/office/drawing/2014/main" id="{936DE3D9-5001-4F10-8B40-29A53DE4FD58}"/>
              </a:ext>
            </a:extLst>
          </p:cNvPr>
          <p:cNvPicPr>
            <a:picLocks noChangeAspect="1"/>
          </p:cNvPicPr>
          <p:nvPr/>
        </p:nvPicPr>
        <p:blipFill>
          <a:blip r:embed="rId5"/>
          <a:stretch>
            <a:fillRect/>
          </a:stretch>
        </p:blipFill>
        <p:spPr>
          <a:xfrm>
            <a:off x="2055505" y="2098627"/>
            <a:ext cx="3450613" cy="4684105"/>
          </a:xfrm>
          <a:prstGeom prst="rect">
            <a:avLst/>
          </a:prstGeom>
        </p:spPr>
      </p:pic>
      <p:pic>
        <p:nvPicPr>
          <p:cNvPr id="9" name="Imagen 8">
            <a:extLst>
              <a:ext uri="{FF2B5EF4-FFF2-40B4-BE49-F238E27FC236}">
                <a16:creationId xmlns:a16="http://schemas.microsoft.com/office/drawing/2014/main" id="{5FD0D5FA-59C7-41D3-8174-B3699526CA03}"/>
              </a:ext>
            </a:extLst>
          </p:cNvPr>
          <p:cNvPicPr>
            <a:picLocks noChangeAspect="1"/>
          </p:cNvPicPr>
          <p:nvPr/>
        </p:nvPicPr>
        <p:blipFill>
          <a:blip r:embed="rId6"/>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52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18444" name="Picture 12" descr="Responses – Medium">
            <a:extLst>
              <a:ext uri="{FF2B5EF4-FFF2-40B4-BE49-F238E27FC236}">
                <a16:creationId xmlns:a16="http://schemas.microsoft.com/office/drawing/2014/main" id="{454B99D9-00CF-483E-B539-1C9566616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420" y="350638"/>
            <a:ext cx="8096250"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359646B-D1EA-4FD7-AB0D-BAE1AD749AE0}"/>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805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8" name="Picture 12" descr="Como es el Cielo y Donde es el Cielo? | Bibleinfo.com">
            <a:extLst>
              <a:ext uri="{FF2B5EF4-FFF2-40B4-BE49-F238E27FC236}">
                <a16:creationId xmlns:a16="http://schemas.microsoft.com/office/drawing/2014/main" id="{E21EFDBE-5C4E-4738-98B2-CB1B9955A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0"/>
            <a:ext cx="103028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D6DB453A-6A91-42E1-B7D3-738C30F53AA5}"/>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763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4" name="Picture 4" descr="How Fear and Greed in the Crypto Market Can Lead To Incredible Profit">
            <a:extLst>
              <a:ext uri="{FF2B5EF4-FFF2-40B4-BE49-F238E27FC236}">
                <a16:creationId xmlns:a16="http://schemas.microsoft.com/office/drawing/2014/main" id="{8F93E266-AA53-476F-83F3-86F5BEA67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341" y="311728"/>
            <a:ext cx="935037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8" name="CuadroTexto 7">
            <a:extLst>
              <a:ext uri="{FF2B5EF4-FFF2-40B4-BE49-F238E27FC236}">
                <a16:creationId xmlns:a16="http://schemas.microsoft.com/office/drawing/2014/main" id="{E1AE550E-BA91-4B0F-9F91-1C11F4254159}"/>
              </a:ext>
            </a:extLst>
          </p:cNvPr>
          <p:cNvSpPr txBox="1"/>
          <p:nvPr/>
        </p:nvSpPr>
        <p:spPr>
          <a:xfrm>
            <a:off x="1314494" y="550851"/>
            <a:ext cx="4970051" cy="5078313"/>
          </a:xfrm>
          <a:prstGeom prst="rect">
            <a:avLst/>
          </a:prstGeom>
          <a:noFill/>
        </p:spPr>
        <p:txBody>
          <a:bodyPr wrap="square">
            <a:spAutoFit/>
          </a:bodyPr>
          <a:lstStyle/>
          <a:p>
            <a:r>
              <a:rPr lang="en-US" sz="3600" b="1" i="1" dirty="0">
                <a:solidFill>
                  <a:schemeClr val="bg1"/>
                </a:solidFill>
              </a:rPr>
              <a:t>“</a:t>
            </a:r>
            <a:r>
              <a:rPr lang="fr-FR" sz="3600" b="1" i="1" dirty="0">
                <a:solidFill>
                  <a:schemeClr val="bg1"/>
                </a:solidFill>
              </a:rPr>
              <a:t>Il y aura des signes dans le soleil, dans la lune et dans les étoiles. Et sur la terre, il y aura de l'angoisse chez les nations qui ne sauront que faire, au bruit de la mer et des flots,</a:t>
            </a:r>
            <a:r>
              <a:rPr lang="en-US" sz="3600" b="1" i="1" dirty="0">
                <a:solidFill>
                  <a:schemeClr val="bg1"/>
                </a:solidFill>
              </a:rPr>
              <a:t>”  </a:t>
            </a:r>
            <a:br>
              <a:rPr lang="en-US" sz="3600" b="1" i="1" dirty="0">
                <a:solidFill>
                  <a:schemeClr val="bg1"/>
                </a:solidFill>
              </a:rPr>
            </a:br>
            <a:r>
              <a:rPr lang="en-US" sz="3600" b="1" i="1" dirty="0">
                <a:solidFill>
                  <a:schemeClr val="bg1"/>
                </a:solidFill>
              </a:rPr>
              <a:t>(Luc 21 : 25). </a:t>
            </a:r>
            <a:endParaRPr lang="es-ES" sz="3600" b="1" i="1" dirty="0">
              <a:solidFill>
                <a:schemeClr val="bg1"/>
              </a:solidFill>
            </a:endParaRPr>
          </a:p>
        </p:txBody>
      </p:sp>
      <p:pic>
        <p:nvPicPr>
          <p:cNvPr id="6" name="Imagen 5">
            <a:extLst>
              <a:ext uri="{FF2B5EF4-FFF2-40B4-BE49-F238E27FC236}">
                <a16:creationId xmlns:a16="http://schemas.microsoft.com/office/drawing/2014/main" id="{1D45B6AA-AEE0-408D-9CCC-90F48F2AD0E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627920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0490" name="Picture 10" descr="BLOG DO MARIO FORTES: 2012">
            <a:extLst>
              <a:ext uri="{FF2B5EF4-FFF2-40B4-BE49-F238E27FC236}">
                <a16:creationId xmlns:a16="http://schemas.microsoft.com/office/drawing/2014/main" id="{66512ECE-813C-4D2D-8F02-1964ABF06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31" y="547688"/>
            <a:ext cx="11018139" cy="57626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5A23A76-FF1F-45CE-82C1-75A18162B3BC}"/>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480552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35848" name="Picture 8" descr="𝐄𝐥 𝐃í𝐚 𝐎𝐬𝐜𝐮𝐫𝐨 𝐝𝐞 𝐍𝐮𝐞𝐯𝐚 𝐈𝐧𝐠𝐥𝐚𝐭𝐞𝐫𝐫𝐚 | ▫Paranormal▫  Amino">
            <a:extLst>
              <a:ext uri="{FF2B5EF4-FFF2-40B4-BE49-F238E27FC236}">
                <a16:creationId xmlns:a16="http://schemas.microsoft.com/office/drawing/2014/main" id="{252111D9-D6A0-44A5-ACB6-5F9ACB9D5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678" y="909161"/>
            <a:ext cx="6684645" cy="50396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5527322-CFBF-4AA1-ACCD-1795F68B4D39}"/>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191609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2" descr="EL AGUILA3008 - MINISTERIO HNO. PIO “Preparando Un Pueblo Para La Segunda  Venida de Jesús”: 27. LA CAÍDA DE LAS ESTRELLAS “UNA PROFECÍA CUMPLIDA”">
            <a:extLst>
              <a:ext uri="{FF2B5EF4-FFF2-40B4-BE49-F238E27FC236}">
                <a16:creationId xmlns:a16="http://schemas.microsoft.com/office/drawing/2014/main" id="{00232EC1-C9A5-4AD9-8D2E-734F619B4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77" y="311728"/>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921A4C6B-41A2-48E2-8C2B-325AE56A7D0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425437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12" name="Picture 8" descr="Motivação: Por que umas paróquias prosperam e outras não?">
            <a:extLst>
              <a:ext uri="{FF2B5EF4-FFF2-40B4-BE49-F238E27FC236}">
                <a16:creationId xmlns:a16="http://schemas.microsoft.com/office/drawing/2014/main" id="{5E859631-AC4E-450F-B1B0-128720A48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15" y="95655"/>
            <a:ext cx="101727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26C6E028-A991-4F00-B038-AFF8BFAFFAA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3691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2538" name="Picture 10" descr="Mensaje Francisco Jornada Mundial de la Alimentación 2014">
            <a:extLst>
              <a:ext uri="{FF2B5EF4-FFF2-40B4-BE49-F238E27FC236}">
                <a16:creationId xmlns:a16="http://schemas.microsoft.com/office/drawing/2014/main" id="{88045497-7C78-4BD9-9218-6B1079528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965" y="564645"/>
            <a:ext cx="9843943"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049B133C-01E1-41A7-A500-0E8227931C7C}"/>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44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4D87B7B-1000-465D-8FB6-0D61DCF109F1}"/>
              </a:ext>
            </a:extLst>
          </p:cNvPr>
          <p:cNvPicPr>
            <a:picLocks noChangeAspect="1"/>
          </p:cNvPicPr>
          <p:nvPr/>
        </p:nvPicPr>
        <p:blipFill>
          <a:blip r:embed="rId3"/>
          <a:stretch>
            <a:fillRect/>
          </a:stretch>
        </p:blipFill>
        <p:spPr>
          <a:xfrm>
            <a:off x="814594" y="0"/>
            <a:ext cx="10562811"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B473C105-3A87-4ED5-94A6-055EAE9E579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2891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9967BA-93A8-4491-A506-D05DB445CD8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37631"/>
          <a:stretch/>
        </p:blipFill>
        <p:spPr>
          <a:xfrm>
            <a:off x="2153671" y="52596"/>
            <a:ext cx="7884657" cy="6888570"/>
          </a:xfrm>
          <a:prstGeom prst="rect">
            <a:avLst/>
          </a:prstGeom>
          <a:effectLst>
            <a:softEdge rad="635000"/>
          </a:effectLst>
        </p:spPr>
      </p:pic>
      <p:pic>
        <p:nvPicPr>
          <p:cNvPr id="7" name="Imagen 6">
            <a:extLst>
              <a:ext uri="{FF2B5EF4-FFF2-40B4-BE49-F238E27FC236}">
                <a16:creationId xmlns:a16="http://schemas.microsoft.com/office/drawing/2014/main" id="{94230D65-9F54-4618-B4D5-BD4E4427866C}"/>
              </a:ext>
            </a:extLst>
          </p:cNvPr>
          <p:cNvPicPr>
            <a:picLocks noChangeAspect="1"/>
          </p:cNvPicPr>
          <p:nvPr/>
        </p:nvPicPr>
        <p:blipFill>
          <a:blip r:embed="rId5"/>
          <a:stretch>
            <a:fillRect/>
          </a:stretch>
        </p:blipFill>
        <p:spPr>
          <a:xfrm>
            <a:off x="10349177" y="147680"/>
            <a:ext cx="1488816" cy="1233471"/>
          </a:xfrm>
          <a:prstGeom prst="rect">
            <a:avLst/>
          </a:prstGeom>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1581461" y="4805899"/>
            <a:ext cx="10178322" cy="1492132"/>
          </a:xfrm>
        </p:spPr>
        <p:txBody>
          <a:bodyPr>
            <a:normAutofit fontScale="90000"/>
          </a:bodyPr>
          <a:lstStyle/>
          <a:p>
            <a:pPr algn="r"/>
            <a:r>
              <a:rPr lang="fr-FR" dirty="0"/>
              <a:t>7 jours de </a:t>
            </a:r>
            <a:br>
              <a:rPr lang="fr-FR" dirty="0"/>
            </a:br>
            <a:r>
              <a:rPr lang="fr-FR" dirty="0"/>
              <a:t>programmes </a:t>
            </a:r>
            <a:br>
              <a:rPr lang="fr-FR" dirty="0"/>
            </a:br>
            <a:r>
              <a:rPr lang="fr-FR" dirty="0"/>
              <a:t>pour enfants</a:t>
            </a:r>
            <a:endParaRPr lang="es-ES" dirty="0"/>
          </a:p>
        </p:txBody>
      </p:sp>
      <p:pic>
        <p:nvPicPr>
          <p:cNvPr id="11" name="Imagen 10">
            <a:extLst>
              <a:ext uri="{FF2B5EF4-FFF2-40B4-BE49-F238E27FC236}">
                <a16:creationId xmlns:a16="http://schemas.microsoft.com/office/drawing/2014/main" id="{E9684C7B-1D60-4B87-BBA9-7779093CF118}"/>
              </a:ext>
            </a:extLst>
          </p:cNvPr>
          <p:cNvPicPr>
            <a:picLocks noChangeAspect="1"/>
          </p:cNvPicPr>
          <p:nvPr/>
        </p:nvPicPr>
        <p:blipFill>
          <a:blip r:embed="rId6"/>
          <a:stretch>
            <a:fillRect/>
          </a:stretch>
        </p:blipFill>
        <p:spPr>
          <a:xfrm>
            <a:off x="958628" y="315061"/>
            <a:ext cx="1474265" cy="1142021"/>
          </a:xfrm>
          <a:prstGeom prst="rect">
            <a:avLst/>
          </a:prstGeom>
        </p:spPr>
      </p:pic>
    </p:spTree>
    <p:extLst>
      <p:ext uri="{BB962C8B-B14F-4D97-AF65-F5344CB8AC3E}">
        <p14:creationId xmlns:p14="http://schemas.microsoft.com/office/powerpoint/2010/main" val="77574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4" name="Picture 8" descr="Coronavirus: la vida en tiempos de pandemia - Salud con lupa">
            <a:extLst>
              <a:ext uri="{FF2B5EF4-FFF2-40B4-BE49-F238E27FC236}">
                <a16:creationId xmlns:a16="http://schemas.microsoft.com/office/drawing/2014/main" id="{F75756D0-F7AE-46C8-B763-6FFCEFB133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3" r="5310"/>
          <a:stretch/>
        </p:blipFill>
        <p:spPr bwMode="auto">
          <a:xfrm flipH="1">
            <a:off x="335050" y="0"/>
            <a:ext cx="11668882"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9" name="CuadroTexto 8">
            <a:extLst>
              <a:ext uri="{FF2B5EF4-FFF2-40B4-BE49-F238E27FC236}">
                <a16:creationId xmlns:a16="http://schemas.microsoft.com/office/drawing/2014/main" id="{D4A4AF10-38E3-4958-AE98-902FD172286B}"/>
              </a:ext>
            </a:extLst>
          </p:cNvPr>
          <p:cNvSpPr txBox="1"/>
          <p:nvPr/>
        </p:nvSpPr>
        <p:spPr>
          <a:xfrm>
            <a:off x="1267426" y="2403923"/>
            <a:ext cx="3808427" cy="3416320"/>
          </a:xfrm>
          <a:prstGeom prst="rect">
            <a:avLst/>
          </a:prstGeom>
          <a:noFill/>
        </p:spPr>
        <p:txBody>
          <a:bodyPr wrap="square">
            <a:spAutoFit/>
          </a:bodyPr>
          <a:lstStyle/>
          <a:p>
            <a:r>
              <a:rPr lang="fr-FR" sz="3600" b="1" i="1" dirty="0">
                <a:solidFill>
                  <a:schemeClr val="bg1"/>
                </a:solidFill>
              </a:rPr>
              <a:t>« ... et il y aura, en divers lieux, des famines et des tremblements de terre.» (Matthieu 24 : 7).</a:t>
            </a:r>
          </a:p>
        </p:txBody>
      </p:sp>
      <p:pic>
        <p:nvPicPr>
          <p:cNvPr id="6" name="Imagen 5">
            <a:extLst>
              <a:ext uri="{FF2B5EF4-FFF2-40B4-BE49-F238E27FC236}">
                <a16:creationId xmlns:a16="http://schemas.microsoft.com/office/drawing/2014/main" id="{BB336E47-090B-4896-9308-9CBF92161C0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618962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0E19B2A-65C4-43C3-9454-670E34A93C99}"/>
              </a:ext>
            </a:extLst>
          </p:cNvPr>
          <p:cNvPicPr>
            <a:picLocks noChangeAspect="1"/>
          </p:cNvPicPr>
          <p:nvPr/>
        </p:nvPicPr>
        <p:blipFill>
          <a:blip r:embed="rId3"/>
          <a:stretch>
            <a:fillRect/>
          </a:stretch>
        </p:blipFill>
        <p:spPr>
          <a:xfrm>
            <a:off x="335050" y="-1"/>
            <a:ext cx="11997978"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24BD635C-8463-433D-8419-43F3A2AC7D7D}"/>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78733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1% of Americans See Unwanted Weight Change During Pandemic">
            <a:extLst>
              <a:ext uri="{FF2B5EF4-FFF2-40B4-BE49-F238E27FC236}">
                <a16:creationId xmlns:a16="http://schemas.microsoft.com/office/drawing/2014/main" id="{CBBA003B-7918-4C39-B376-DCF98708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33DDEABB-77E4-4DCF-999B-6666C2602CA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34263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3" name="Imagen 2">
            <a:extLst>
              <a:ext uri="{FF2B5EF4-FFF2-40B4-BE49-F238E27FC236}">
                <a16:creationId xmlns:a16="http://schemas.microsoft.com/office/drawing/2014/main" id="{E6F8B562-2DF7-43B3-A871-2903DFD855AB}"/>
              </a:ext>
            </a:extLst>
          </p:cNvPr>
          <p:cNvPicPr>
            <a:picLocks noChangeAspect="1"/>
          </p:cNvPicPr>
          <p:nvPr/>
        </p:nvPicPr>
        <p:blipFill>
          <a:blip r:embed="rId3"/>
          <a:stretch>
            <a:fillRect/>
          </a:stretch>
        </p:blipFill>
        <p:spPr>
          <a:xfrm>
            <a:off x="952500" y="0"/>
            <a:ext cx="10287000" cy="6858000"/>
          </a:xfrm>
          <a:prstGeom prst="rect">
            <a:avLst/>
          </a:prstGeom>
          <a:effectLst>
            <a:softEdge rad="635000"/>
          </a:effectLst>
        </p:spPr>
      </p:pic>
      <p:pic>
        <p:nvPicPr>
          <p:cNvPr id="6" name="Imagen 5">
            <a:extLst>
              <a:ext uri="{FF2B5EF4-FFF2-40B4-BE49-F238E27FC236}">
                <a16:creationId xmlns:a16="http://schemas.microsoft.com/office/drawing/2014/main" id="{3C3C09ED-9070-4C94-8B4D-97575DBA252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928634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90271B-4C73-4AD8-B55A-BC3E9B9CB1C7}"/>
              </a:ext>
            </a:extLst>
          </p:cNvPr>
          <p:cNvPicPr>
            <a:picLocks noChangeAspect="1"/>
          </p:cNvPicPr>
          <p:nvPr/>
        </p:nvPicPr>
        <p:blipFill>
          <a:blip r:embed="rId3"/>
          <a:stretch>
            <a:fillRect/>
          </a:stretch>
        </p:blipFill>
        <p:spPr>
          <a:xfrm>
            <a:off x="175096" y="0"/>
            <a:ext cx="12192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5" name="Imagen 4">
            <a:extLst>
              <a:ext uri="{FF2B5EF4-FFF2-40B4-BE49-F238E27FC236}">
                <a16:creationId xmlns:a16="http://schemas.microsoft.com/office/drawing/2014/main" id="{399E6A0A-291C-4AE3-BE90-EF73E9C0B51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498922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229FF65-558B-4251-BDAC-5A69D0A58896}"/>
              </a:ext>
            </a:extLst>
          </p:cNvPr>
          <p:cNvPicPr>
            <a:picLocks noChangeAspect="1"/>
          </p:cNvPicPr>
          <p:nvPr/>
        </p:nvPicPr>
        <p:blipFill>
          <a:blip r:embed="rId3"/>
          <a:stretch>
            <a:fillRect/>
          </a:stretch>
        </p:blipFill>
        <p:spPr>
          <a:xfrm>
            <a:off x="1524000" y="0"/>
            <a:ext cx="9144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B2360C29-C3DE-4C4C-AE21-096B8F05B91F}"/>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980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79073C5-4F1C-4718-9BF7-56443306F9FF}"/>
              </a:ext>
            </a:extLst>
          </p:cNvPr>
          <p:cNvPicPr>
            <a:picLocks noChangeAspect="1"/>
          </p:cNvPicPr>
          <p:nvPr/>
        </p:nvPicPr>
        <p:blipFill>
          <a:blip r:embed="rId3"/>
          <a:stretch>
            <a:fillRect/>
          </a:stretch>
        </p:blipFill>
        <p:spPr>
          <a:xfrm>
            <a:off x="175095" y="383"/>
            <a:ext cx="12192000" cy="6857233"/>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D8203BA2-D148-4352-9EE0-5F59934289C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7696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Mi hija solo quiere saber del pastor”: madre de joven involucrada en secta  que espera la llegada de Cristo en el Atlántico">
            <a:extLst>
              <a:ext uri="{FF2B5EF4-FFF2-40B4-BE49-F238E27FC236}">
                <a16:creationId xmlns:a16="http://schemas.microsoft.com/office/drawing/2014/main" id="{7573BC12-218C-492D-BBB3-EB33BD357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4313"/>
            <a:ext cx="11430000" cy="64293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A7A6CC59-1D76-4D72-BF57-36EC2D83123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7416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97A10E-95E7-489B-948F-FD15196F656B}"/>
              </a:ext>
            </a:extLst>
          </p:cNvPr>
          <p:cNvPicPr>
            <a:picLocks noChangeAspect="1"/>
          </p:cNvPicPr>
          <p:nvPr/>
        </p:nvPicPr>
        <p:blipFill>
          <a:blip r:embed="rId3"/>
          <a:stretch>
            <a:fillRect/>
          </a:stretch>
        </p:blipFill>
        <p:spPr>
          <a:xfrm>
            <a:off x="4768175" y="0"/>
            <a:ext cx="6858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8" name="CuadroTexto 7">
            <a:extLst>
              <a:ext uri="{FF2B5EF4-FFF2-40B4-BE49-F238E27FC236}">
                <a16:creationId xmlns:a16="http://schemas.microsoft.com/office/drawing/2014/main" id="{E1AE550E-BA91-4B0F-9F91-1C11F4254159}"/>
              </a:ext>
            </a:extLst>
          </p:cNvPr>
          <p:cNvSpPr txBox="1"/>
          <p:nvPr/>
        </p:nvSpPr>
        <p:spPr>
          <a:xfrm>
            <a:off x="1252330" y="1630016"/>
            <a:ext cx="3936358" cy="3416320"/>
          </a:xfrm>
          <a:prstGeom prst="rect">
            <a:avLst/>
          </a:prstGeom>
          <a:noFill/>
        </p:spPr>
        <p:txBody>
          <a:bodyPr wrap="square">
            <a:spAutoFit/>
          </a:bodyPr>
          <a:lstStyle/>
          <a:p>
            <a:r>
              <a:rPr lang="es-ES" sz="3600" b="1" i="1" dirty="0"/>
              <a:t>“</a:t>
            </a:r>
            <a:r>
              <a:rPr lang="fr-FR" sz="3600" b="1" i="1" dirty="0"/>
              <a:t>Encore un peu, un peu de temps: celui qui doit venir viendra, et il ne tardera pas.</a:t>
            </a:r>
            <a:r>
              <a:rPr lang="es-ES" sz="3600" b="1" i="1" dirty="0"/>
              <a:t>” </a:t>
            </a:r>
            <a:br>
              <a:rPr lang="es-ES" sz="3600" b="1" i="1" dirty="0"/>
            </a:br>
            <a:r>
              <a:rPr lang="es-ES" sz="3600" b="1" i="1" dirty="0"/>
              <a:t>(</a:t>
            </a:r>
            <a:r>
              <a:rPr lang="en-US" sz="3600" b="1" i="1" dirty="0" err="1"/>
              <a:t>Hébreux</a:t>
            </a:r>
            <a:r>
              <a:rPr lang="en-US" sz="3600" b="1" i="1" dirty="0"/>
              <a:t> 10 : 37</a:t>
            </a:r>
            <a:r>
              <a:rPr lang="es-ES" sz="3600" b="1" i="1" dirty="0"/>
              <a:t>)</a:t>
            </a:r>
          </a:p>
        </p:txBody>
      </p:sp>
      <p:pic>
        <p:nvPicPr>
          <p:cNvPr id="6" name="Imagen 5">
            <a:extLst>
              <a:ext uri="{FF2B5EF4-FFF2-40B4-BE49-F238E27FC236}">
                <a16:creationId xmlns:a16="http://schemas.microsoft.com/office/drawing/2014/main" id="{624D7879-38DC-4F7D-8304-506BA89F3429}"/>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8584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4" name="Picture 12" descr="Luke 12 : 50 | Calvary Boulder Valley">
            <a:extLst>
              <a:ext uri="{FF2B5EF4-FFF2-40B4-BE49-F238E27FC236}">
                <a16:creationId xmlns:a16="http://schemas.microsoft.com/office/drawing/2014/main" id="{73F36970-03F7-44F2-A459-B758D794B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184532"/>
            <a:ext cx="10178322" cy="1311994"/>
          </a:xfrm>
        </p:spPr>
        <p:txBody>
          <a:bodyPr>
            <a:noAutofit/>
          </a:bodyPr>
          <a:lstStyle/>
          <a:p>
            <a:pPr algn="ctr"/>
            <a:r>
              <a:rPr lang="es-ES" sz="8800" dirty="0" err="1">
                <a:ln>
                  <a:solidFill>
                    <a:schemeClr val="tx1"/>
                  </a:solidFill>
                </a:ln>
                <a:solidFill>
                  <a:srgbClr val="FFC000"/>
                </a:solidFill>
              </a:rPr>
              <a:t>Hébreux</a:t>
            </a:r>
            <a:r>
              <a:rPr lang="es-ES" sz="8800" dirty="0">
                <a:ln>
                  <a:solidFill>
                    <a:schemeClr val="tx1"/>
                  </a:solidFill>
                </a:ln>
                <a:solidFill>
                  <a:srgbClr val="FFC000"/>
                </a:solidFill>
              </a:rPr>
              <a:t> 10 : 37</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6" name="Imagen 5">
            <a:extLst>
              <a:ext uri="{FF2B5EF4-FFF2-40B4-BE49-F238E27FC236}">
                <a16:creationId xmlns:a16="http://schemas.microsoft.com/office/drawing/2014/main" id="{9CBB2EAC-48A1-4523-B61F-5F82553DDA41}"/>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63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atástrofes naturales- RTVE.es">
            <a:extLst>
              <a:ext uri="{FF2B5EF4-FFF2-40B4-BE49-F238E27FC236}">
                <a16:creationId xmlns:a16="http://schemas.microsoft.com/office/drawing/2014/main" id="{F178D395-D997-4881-9399-C3A7C3AA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62" y="33436"/>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1395CDC-4C52-4161-ABED-11608D52EB23}"/>
              </a:ext>
            </a:extLst>
          </p:cNvPr>
          <p:cNvSpPr>
            <a:spLocks noGrp="1"/>
          </p:cNvSpPr>
          <p:nvPr>
            <p:ph type="title"/>
          </p:nvPr>
        </p:nvSpPr>
        <p:spPr>
          <a:xfrm>
            <a:off x="1442178" y="5585790"/>
            <a:ext cx="10178322" cy="1193985"/>
          </a:xfrm>
        </p:spPr>
        <p:txBody>
          <a:bodyPr>
            <a:normAutofit/>
          </a:bodyPr>
          <a:lstStyle/>
          <a:p>
            <a:r>
              <a:rPr lang="en-US"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SIGNES DU GRAND VOYAGE</a:t>
            </a:r>
          </a:p>
        </p:txBody>
      </p:sp>
      <p:pic>
        <p:nvPicPr>
          <p:cNvPr id="6" name="Imagen 5">
            <a:extLst>
              <a:ext uri="{FF2B5EF4-FFF2-40B4-BE49-F238E27FC236}">
                <a16:creationId xmlns:a16="http://schemas.microsoft.com/office/drawing/2014/main" id="{BAA877E8-06D5-4833-8DD3-A5D8DC0D234D}"/>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45033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a:extLst>
              <a:ext uri="{FF2B5EF4-FFF2-40B4-BE49-F238E27FC236}">
                <a16:creationId xmlns:a16="http://schemas.microsoft.com/office/drawing/2014/main" id="{48F83210-CD84-491F-A27F-51CB7AB91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fr-FR" sz="8800" dirty="0">
                <a:ln>
                  <a:solidFill>
                    <a:schemeClr val="tx1"/>
                  </a:solidFill>
                </a:ln>
                <a:solidFill>
                  <a:schemeClr val="tx2">
                    <a:lumMod val="50000"/>
                    <a:lumOff val="50000"/>
                  </a:schemeClr>
                </a:solidFill>
              </a:rPr>
              <a:t>Encore un peu, </a:t>
            </a:r>
            <a:br>
              <a:rPr lang="fr-FR" sz="8800" dirty="0">
                <a:ln>
                  <a:solidFill>
                    <a:schemeClr val="tx1"/>
                  </a:solidFill>
                </a:ln>
                <a:solidFill>
                  <a:schemeClr val="tx2">
                    <a:lumMod val="50000"/>
                    <a:lumOff val="50000"/>
                  </a:schemeClr>
                </a:solidFill>
              </a:rPr>
            </a:br>
            <a:r>
              <a:rPr lang="fr-FR" sz="8800" dirty="0">
                <a:ln>
                  <a:solidFill>
                    <a:schemeClr val="tx1"/>
                  </a:solidFill>
                </a:ln>
                <a:solidFill>
                  <a:schemeClr val="tx2">
                    <a:lumMod val="50000"/>
                    <a:lumOff val="50000"/>
                  </a:schemeClr>
                </a:solidFill>
              </a:rPr>
              <a:t>un peu de temps:</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00F13109-6C04-45C7-BA1F-061949CE1ED8}"/>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8826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a:extLst>
              <a:ext uri="{FF2B5EF4-FFF2-40B4-BE49-F238E27FC236}">
                <a16:creationId xmlns:a16="http://schemas.microsoft.com/office/drawing/2014/main" id="{B16116DC-A8AD-4674-828D-F4F52B3A3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fr-FR" sz="8800" dirty="0">
                <a:ln>
                  <a:solidFill>
                    <a:schemeClr val="tx1"/>
                  </a:solidFill>
                </a:ln>
                <a:solidFill>
                  <a:schemeClr val="tx2">
                    <a:lumMod val="50000"/>
                    <a:lumOff val="50000"/>
                  </a:schemeClr>
                </a:solidFill>
              </a:rPr>
              <a:t>et celui qui doit venir viendra,</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F80EED1A-CA8A-48EC-8A83-7F6ED347CAF0}"/>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0701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a:extLst>
              <a:ext uri="{FF2B5EF4-FFF2-40B4-BE49-F238E27FC236}">
                <a16:creationId xmlns:a16="http://schemas.microsoft.com/office/drawing/2014/main" id="{80333C15-8F60-497F-A9D0-1CE4F47F4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102917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fr-FR" sz="8800" dirty="0">
                <a:ln>
                  <a:solidFill>
                    <a:schemeClr val="tx1"/>
                  </a:solidFill>
                </a:ln>
                <a:solidFill>
                  <a:schemeClr val="tx2">
                    <a:lumMod val="50000"/>
                    <a:lumOff val="50000"/>
                  </a:schemeClr>
                </a:solidFill>
              </a:rPr>
              <a:t>et il ne tardera pas.</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671F569B-28AD-47C2-B4DC-85432F53867C}"/>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816675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ARTICLE: 25 Tips For Teaching Your Child How To Pray">
            <a:extLst>
              <a:ext uri="{FF2B5EF4-FFF2-40B4-BE49-F238E27FC236}">
                <a16:creationId xmlns:a16="http://schemas.microsoft.com/office/drawing/2014/main" id="{6D9A82C9-769F-4C06-9A3F-9F0A5D70A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000" y="393574"/>
            <a:ext cx="8298180" cy="63043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Moment</a:t>
            </a:r>
            <a:r>
              <a:rPr lang="es-ES" sz="3600" b="1" dirty="0">
                <a:solidFill>
                  <a:srgbClr val="FFC000"/>
                </a:solidFill>
              </a:rPr>
              <a:t> de </a:t>
            </a:r>
            <a:r>
              <a:rPr lang="es-ES" sz="3600" b="1" dirty="0" err="1">
                <a:solidFill>
                  <a:srgbClr val="FFC000"/>
                </a:solidFill>
              </a:rPr>
              <a:t>prière</a:t>
            </a:r>
            <a:r>
              <a:rPr lang="es-ES" sz="3600" b="1" dirty="0">
                <a:solidFill>
                  <a:srgbClr val="FFC000"/>
                </a:solidFill>
              </a:rPr>
              <a:t> </a:t>
            </a:r>
          </a:p>
        </p:txBody>
      </p:sp>
      <p:pic>
        <p:nvPicPr>
          <p:cNvPr id="6" name="Imagen 5">
            <a:extLst>
              <a:ext uri="{FF2B5EF4-FFF2-40B4-BE49-F238E27FC236}">
                <a16:creationId xmlns:a16="http://schemas.microsoft.com/office/drawing/2014/main" id="{92A7623A-696D-4984-B347-57FB5BA3087D}"/>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941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Niños dibujando en casa - Chile es TUYO">
            <a:extLst>
              <a:ext uri="{FF2B5EF4-FFF2-40B4-BE49-F238E27FC236}">
                <a16:creationId xmlns:a16="http://schemas.microsoft.com/office/drawing/2014/main" id="{394E0EA6-3539-489C-8D93-EA327564CD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5" r="1417"/>
          <a:stretch/>
        </p:blipFill>
        <p:spPr bwMode="auto">
          <a:xfrm>
            <a:off x="797670" y="261938"/>
            <a:ext cx="11200311" cy="63341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12DDB24-99B6-42F2-9E34-1B24DA29647A}"/>
              </a:ext>
            </a:extLst>
          </p:cNvPr>
          <p:cNvPicPr>
            <a:picLocks noChangeAspect="1"/>
          </p:cNvPicPr>
          <p:nvPr/>
        </p:nvPicPr>
        <p:blipFill>
          <a:blip r:embed="rId4"/>
          <a:stretch>
            <a:fillRect/>
          </a:stretch>
        </p:blipFill>
        <p:spPr>
          <a:xfrm>
            <a:off x="10630772" y="5820243"/>
            <a:ext cx="1230426" cy="1019398"/>
          </a:xfrm>
          <a:prstGeom prst="rect">
            <a:avLst/>
          </a:prstGeom>
        </p:spPr>
      </p:pic>
      <p:sp>
        <p:nvSpPr>
          <p:cNvPr id="4" name="CuadroTexto 3">
            <a:extLst>
              <a:ext uri="{FF2B5EF4-FFF2-40B4-BE49-F238E27FC236}">
                <a16:creationId xmlns:a16="http://schemas.microsoft.com/office/drawing/2014/main" id="{28C1C1EB-0898-43FF-9E43-F2D6F544FC7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Activités</a:t>
            </a:r>
            <a:endParaRPr lang="es-ES" sz="3600" b="1" dirty="0">
              <a:solidFill>
                <a:srgbClr val="FFC000"/>
              </a:solidFill>
            </a:endParaRPr>
          </a:p>
        </p:txBody>
      </p:sp>
    </p:spTree>
    <p:extLst>
      <p:ext uri="{BB962C8B-B14F-4D97-AF65-F5344CB8AC3E}">
        <p14:creationId xmlns:p14="http://schemas.microsoft.com/office/powerpoint/2010/main" val="1508019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DFD244A-F071-4E9B-9CD0-5631B74A54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37631"/>
          <a:stretch/>
        </p:blipFill>
        <p:spPr>
          <a:xfrm>
            <a:off x="5914593" y="144034"/>
            <a:ext cx="5923859" cy="5175485"/>
          </a:xfrm>
          <a:prstGeom prst="rect">
            <a:avLst/>
          </a:prstGeom>
          <a:effectLst>
            <a:softEdge rad="635000"/>
          </a:effectLst>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2225615" y="5187820"/>
            <a:ext cx="8507388" cy="1676028"/>
          </a:xfrm>
        </p:spPr>
        <p:txBody>
          <a:bodyPr>
            <a:normAutofit/>
          </a:bodyPr>
          <a:lstStyle/>
          <a:p>
            <a:pPr algn="ctr"/>
            <a:r>
              <a:rPr lang="en-US" dirty="0" err="1">
                <a:solidFill>
                  <a:srgbClr val="002060"/>
                </a:solidFill>
              </a:rPr>
              <a:t>Préparé</a:t>
            </a:r>
            <a:r>
              <a:rPr lang="en-US" dirty="0">
                <a:solidFill>
                  <a:srgbClr val="002060"/>
                </a:solidFill>
              </a:rPr>
              <a:t> pour </a:t>
            </a:r>
            <a:br>
              <a:rPr lang="en-US" dirty="0">
                <a:solidFill>
                  <a:srgbClr val="002060"/>
                </a:solidFill>
              </a:rPr>
            </a:br>
            <a:r>
              <a:rPr lang="en-US" dirty="0">
                <a:solidFill>
                  <a:srgbClr val="002060"/>
                </a:solidFill>
              </a:rPr>
              <a:t>le voyage</a:t>
            </a:r>
          </a:p>
        </p:txBody>
      </p:sp>
      <p:sp>
        <p:nvSpPr>
          <p:cNvPr id="8" name="Título 1">
            <a:extLst>
              <a:ext uri="{FF2B5EF4-FFF2-40B4-BE49-F238E27FC236}">
                <a16:creationId xmlns:a16="http://schemas.microsoft.com/office/drawing/2014/main" id="{E207113D-CD30-4985-9941-ABD9ED1FA960}"/>
              </a:ext>
            </a:extLst>
          </p:cNvPr>
          <p:cNvSpPr txBox="1">
            <a:spLocks/>
          </p:cNvSpPr>
          <p:nvPr/>
        </p:nvSpPr>
        <p:spPr>
          <a:xfrm>
            <a:off x="1762939" y="2485544"/>
            <a:ext cx="4839443" cy="3105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8800" dirty="0" err="1">
                <a:solidFill>
                  <a:srgbClr val="0070C0"/>
                </a:solidFill>
              </a:rPr>
              <a:t>Sujet</a:t>
            </a:r>
            <a:r>
              <a:rPr lang="es-ES" sz="8800" dirty="0">
                <a:solidFill>
                  <a:srgbClr val="0070C0"/>
                </a:solidFill>
              </a:rPr>
              <a:t> </a:t>
            </a:r>
            <a:r>
              <a:rPr lang="es-ES" sz="8800" dirty="0" err="1">
                <a:solidFill>
                  <a:srgbClr val="0070C0"/>
                </a:solidFill>
              </a:rPr>
              <a:t>suivant</a:t>
            </a:r>
            <a:r>
              <a:rPr lang="es-ES" sz="8800" dirty="0">
                <a:solidFill>
                  <a:srgbClr val="0070C0"/>
                </a:solidFill>
              </a:rPr>
              <a:t> :</a:t>
            </a:r>
          </a:p>
        </p:txBody>
      </p:sp>
      <p:pic>
        <p:nvPicPr>
          <p:cNvPr id="15" name="Imagen 14">
            <a:extLst>
              <a:ext uri="{FF2B5EF4-FFF2-40B4-BE49-F238E27FC236}">
                <a16:creationId xmlns:a16="http://schemas.microsoft.com/office/drawing/2014/main" id="{C837F49D-A4D7-4F5E-A7EF-7B422ED59D46}"/>
              </a:ext>
            </a:extLst>
          </p:cNvPr>
          <p:cNvPicPr>
            <a:picLocks noChangeAspect="1"/>
          </p:cNvPicPr>
          <p:nvPr/>
        </p:nvPicPr>
        <p:blipFill>
          <a:blip r:embed="rId5"/>
          <a:stretch>
            <a:fillRect/>
          </a:stretch>
        </p:blipFill>
        <p:spPr>
          <a:xfrm>
            <a:off x="10349177" y="5436982"/>
            <a:ext cx="1488816" cy="1233471"/>
          </a:xfrm>
          <a:prstGeom prst="rect">
            <a:avLst/>
          </a:prstGeom>
        </p:spPr>
      </p:pic>
      <p:pic>
        <p:nvPicPr>
          <p:cNvPr id="16" name="Imagen 15">
            <a:extLst>
              <a:ext uri="{FF2B5EF4-FFF2-40B4-BE49-F238E27FC236}">
                <a16:creationId xmlns:a16="http://schemas.microsoft.com/office/drawing/2014/main" id="{0F86F5F9-FCD3-4FC1-BC31-DB6F66C58797}"/>
              </a:ext>
            </a:extLst>
          </p:cNvPr>
          <p:cNvPicPr>
            <a:picLocks noChangeAspect="1"/>
          </p:cNvPicPr>
          <p:nvPr/>
        </p:nvPicPr>
        <p:blipFill>
          <a:blip r:embed="rId6"/>
          <a:stretch>
            <a:fillRect/>
          </a:stretch>
        </p:blipFill>
        <p:spPr>
          <a:xfrm>
            <a:off x="958628" y="5604363"/>
            <a:ext cx="1474265" cy="1142021"/>
          </a:xfrm>
          <a:prstGeom prst="rect">
            <a:avLst/>
          </a:prstGeom>
        </p:spPr>
      </p:pic>
    </p:spTree>
    <p:extLst>
      <p:ext uri="{BB962C8B-B14F-4D97-AF65-F5344CB8AC3E}">
        <p14:creationId xmlns:p14="http://schemas.microsoft.com/office/powerpoint/2010/main" val="2743943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Parece que los niños sí contagian la Covid, y no poco - Criar con Sentido  Común">
            <a:extLst>
              <a:ext uri="{FF2B5EF4-FFF2-40B4-BE49-F238E27FC236}">
                <a16:creationId xmlns:a16="http://schemas.microsoft.com/office/drawing/2014/main" id="{FB5D18A2-7311-4DDC-B0D3-96D08E1C7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0"/>
            <a:ext cx="105568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4FCCF120-FCCB-4656-BF52-D35238F86461}"/>
              </a:ext>
            </a:extLst>
          </p:cNvPr>
          <p:cNvSpPr txBox="1">
            <a:spLocks/>
          </p:cNvSpPr>
          <p:nvPr/>
        </p:nvSpPr>
        <p:spPr>
          <a:xfrm>
            <a:off x="983410" y="4038797"/>
            <a:ext cx="10869283" cy="17546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Bienvenue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CuadroTexto 9">
            <a:extLst>
              <a:ext uri="{FF2B5EF4-FFF2-40B4-BE49-F238E27FC236}">
                <a16:creationId xmlns:a16="http://schemas.microsoft.com/office/drawing/2014/main" id="{090FC2EC-687D-4167-AD79-55BF866ECB94}"/>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Bienvenue</a:t>
            </a:r>
            <a:endParaRPr lang="es-ES" sz="4400" b="1" dirty="0">
              <a:solidFill>
                <a:srgbClr val="FFC000"/>
              </a:solidFill>
            </a:endParaRPr>
          </a:p>
        </p:txBody>
      </p:sp>
      <p:pic>
        <p:nvPicPr>
          <p:cNvPr id="6" name="Imagen 5">
            <a:extLst>
              <a:ext uri="{FF2B5EF4-FFF2-40B4-BE49-F238E27FC236}">
                <a16:creationId xmlns:a16="http://schemas.microsoft.com/office/drawing/2014/main" id="{2BA41CC0-E679-4D95-8B0B-F74324D9E071}"/>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245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DFEEC186-184F-4891-B5E5-31236513B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26" y="694508"/>
            <a:ext cx="1007603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1472046" y="628650"/>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s-ES" sz="4800" dirty="0" err="1">
                <a:solidFill>
                  <a:srgbClr val="0070C0"/>
                </a:solidFill>
              </a:rPr>
              <a:t>Moment</a:t>
            </a:r>
            <a:r>
              <a:rPr lang="es-ES" sz="4800" dirty="0">
                <a:solidFill>
                  <a:srgbClr val="0070C0"/>
                </a:solidFill>
              </a:rPr>
              <a:t> musical</a:t>
            </a:r>
          </a:p>
        </p:txBody>
      </p:sp>
      <p:sp>
        <p:nvSpPr>
          <p:cNvPr id="10" name="Título 1">
            <a:extLst>
              <a:ext uri="{FF2B5EF4-FFF2-40B4-BE49-F238E27FC236}">
                <a16:creationId xmlns:a16="http://schemas.microsoft.com/office/drawing/2014/main" id="{2C920FFE-9E9F-49A3-99B7-BEB9824FF877}"/>
              </a:ext>
            </a:extLst>
          </p:cNvPr>
          <p:cNvSpPr txBox="1">
            <a:spLocks/>
          </p:cNvSpPr>
          <p:nvPr/>
        </p:nvSpPr>
        <p:spPr>
          <a:xfrm>
            <a:off x="999900" y="5504424"/>
            <a:ext cx="10076034" cy="1665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Jésus</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revient</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bientôt</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943" y="-92668"/>
            <a:ext cx="3333750" cy="4381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9CDC8D20-0F27-4E37-8EF1-27B05D56BC7D}"/>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1487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F71876F6-5AB4-4053-82D5-743A9CF7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27" y="435298"/>
            <a:ext cx="9160030" cy="51525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32984" y="4817366"/>
            <a:ext cx="10382650" cy="2136239"/>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Jésus revient bientôt </a:t>
            </a:r>
          </a:p>
          <a:p>
            <a:pPr algn="ctr"/>
            <a:r>
              <a:rPr lang="fr-FR" sz="8000" b="1" cap="none" spc="0" dirty="0">
                <a:ln w="6600">
                  <a:solidFill>
                    <a:schemeClr val="accent2"/>
                  </a:solidFill>
                  <a:prstDash val="solid"/>
                </a:ln>
                <a:solidFill>
                  <a:srgbClr val="FFFFFF"/>
                </a:solidFill>
                <a:effectLst>
                  <a:outerShdw dist="38100" dir="2700000" algn="tl" rotWithShape="0">
                    <a:schemeClr val="accent2"/>
                  </a:outerShdw>
                </a:effectLst>
              </a:rPr>
              <a:t>Il vient me chercher</a:t>
            </a: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E83FB1AD-E49C-4FA2-BFC4-B50AE93108FD}"/>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4662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La Nueva Jerusalén | Discursos SUD">
            <a:extLst>
              <a:ext uri="{FF2B5EF4-FFF2-40B4-BE49-F238E27FC236}">
                <a16:creationId xmlns:a16="http://schemas.microsoft.com/office/drawing/2014/main" id="{CA72B257-F1B7-4863-9FD0-A59872309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66" y="1342880"/>
            <a:ext cx="9817669" cy="36202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704087"/>
            <a:ext cx="10869283" cy="20759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Et j'irai habiter avec </a:t>
            </a:r>
          </a:p>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lui pour toujours.</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F2D026B2-0B3D-4C7D-A801-CDE85533909D}"/>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7397893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arece una zona de guerra&amp;#39;; número de víctimas del terremoto en Ecuador  asciende a 410 - The New York Times">
            <a:extLst>
              <a:ext uri="{FF2B5EF4-FFF2-40B4-BE49-F238E27FC236}">
                <a16:creationId xmlns:a16="http://schemas.microsoft.com/office/drawing/2014/main" id="{432949A7-9A8E-49FB-A62C-E173F1EB6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0"/>
            <a:ext cx="114093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899489"/>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fr-FR" sz="7200" b="1" cap="none" spc="0" dirty="0">
                <a:ln w="6600">
                  <a:solidFill>
                    <a:schemeClr val="accent2"/>
                  </a:solidFill>
                  <a:prstDash val="solid"/>
                </a:ln>
                <a:solidFill>
                  <a:srgbClr val="FFFFFF"/>
                </a:solidFill>
                <a:effectLst>
                  <a:outerShdw dist="38100" dir="2700000" algn="tl" rotWithShape="0">
                    <a:schemeClr val="accent2"/>
                  </a:outerShdw>
                </a:effectLst>
              </a:rPr>
              <a:t>Partout, il y a des guerres, </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1" name="Imagen 10">
            <a:extLst>
              <a:ext uri="{FF2B5EF4-FFF2-40B4-BE49-F238E27FC236}">
                <a16:creationId xmlns:a16="http://schemas.microsoft.com/office/drawing/2014/main" id="{1B97C902-A7FD-445A-8A01-71A33DAAF303}"/>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3165576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2640</TotalTime>
  <Words>3933</Words>
  <Application>Microsoft Office PowerPoint</Application>
  <PresentationFormat>Panorámica</PresentationFormat>
  <Paragraphs>287</Paragraphs>
  <Slides>45</Slides>
  <Notes>43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45</vt:i4>
      </vt:variant>
    </vt:vector>
  </HeadingPairs>
  <TitlesOfParts>
    <vt:vector size="50" baseType="lpstr">
      <vt:lpstr>Arial</vt:lpstr>
      <vt:lpstr>Calibri</vt:lpstr>
      <vt:lpstr>Gill Sans MT</vt:lpstr>
      <vt:lpstr>Impact</vt:lpstr>
      <vt:lpstr>Distintivo</vt:lpstr>
      <vt:lpstr>Presentación de PowerPoint</vt:lpstr>
      <vt:lpstr>Presentación de PowerPoint</vt:lpstr>
      <vt:lpstr>7 jours de  programmes  pour enfants</vt:lpstr>
      <vt:lpstr>SIGNES DU GRAND VOYAGE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Hébreux 10 : 37</vt:lpstr>
      <vt:lpstr>Encore un peu,  un peu de temps:</vt:lpstr>
      <vt:lpstr>et celui qui doit venir viendra,</vt:lpstr>
      <vt:lpstr>et il ne tardera pas.</vt:lpstr>
      <vt:lpstr>Presentación de PowerPoint</vt:lpstr>
      <vt:lpstr>Presentación de PowerPoint</vt:lpstr>
      <vt:lpstr>Préparé pour  le voyage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94</cp:revision>
  <dcterms:created xsi:type="dcterms:W3CDTF">2021-07-26T13:33:32Z</dcterms:created>
  <dcterms:modified xsi:type="dcterms:W3CDTF">2021-08-20T21:08:21Z</dcterms:modified>
</cp:coreProperties>
</file>