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0" r:id="rId1"/>
  </p:sldMasterIdLst>
  <p:notesMasterIdLst>
    <p:notesMasterId r:id="rId50"/>
  </p:notesMasterIdLst>
  <p:sldIdLst>
    <p:sldId id="258" r:id="rId2"/>
    <p:sldId id="334" r:id="rId3"/>
    <p:sldId id="335" r:id="rId4"/>
    <p:sldId id="259" r:id="rId5"/>
    <p:sldId id="261" r:id="rId6"/>
    <p:sldId id="260" r:id="rId7"/>
    <p:sldId id="262" r:id="rId8"/>
    <p:sldId id="263" r:id="rId9"/>
    <p:sldId id="264" r:id="rId10"/>
    <p:sldId id="265" r:id="rId11"/>
    <p:sldId id="301" r:id="rId12"/>
    <p:sldId id="302" r:id="rId13"/>
    <p:sldId id="304" r:id="rId14"/>
    <p:sldId id="320" r:id="rId15"/>
    <p:sldId id="305" r:id="rId16"/>
    <p:sldId id="306" r:id="rId17"/>
    <p:sldId id="332" r:id="rId18"/>
    <p:sldId id="333" r:id="rId19"/>
    <p:sldId id="307" r:id="rId20"/>
    <p:sldId id="308" r:id="rId21"/>
    <p:sldId id="276" r:id="rId22"/>
    <p:sldId id="277" r:id="rId23"/>
    <p:sldId id="278" r:id="rId24"/>
    <p:sldId id="280" r:id="rId25"/>
    <p:sldId id="281" r:id="rId26"/>
    <p:sldId id="282" r:id="rId27"/>
    <p:sldId id="283" r:id="rId28"/>
    <p:sldId id="319" r:id="rId29"/>
    <p:sldId id="300" r:id="rId30"/>
    <p:sldId id="284" r:id="rId31"/>
    <p:sldId id="315" r:id="rId32"/>
    <p:sldId id="316" r:id="rId33"/>
    <p:sldId id="317" r:id="rId34"/>
    <p:sldId id="285" r:id="rId35"/>
    <p:sldId id="323" r:id="rId36"/>
    <p:sldId id="324" r:id="rId37"/>
    <p:sldId id="325" r:id="rId38"/>
    <p:sldId id="326" r:id="rId39"/>
    <p:sldId id="327" r:id="rId40"/>
    <p:sldId id="297" r:id="rId41"/>
    <p:sldId id="287" r:id="rId42"/>
    <p:sldId id="288" r:id="rId43"/>
    <p:sldId id="289" r:id="rId44"/>
    <p:sldId id="290" r:id="rId45"/>
    <p:sldId id="328" r:id="rId46"/>
    <p:sldId id="292" r:id="rId47"/>
    <p:sldId id="293" r:id="rId48"/>
    <p:sldId id="294"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24" autoAdjust="0"/>
    <p:restoredTop sz="67587" autoAdjust="0"/>
  </p:normalViewPr>
  <p:slideViewPr>
    <p:cSldViewPr snapToGrid="0">
      <p:cViewPr varScale="1">
        <p:scale>
          <a:sx n="49" d="100"/>
          <a:sy n="49" d="100"/>
        </p:scale>
        <p:origin x="127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E2300-5978-4CEA-9EF0-279E9574081C}" type="datetimeFigureOut">
              <a:rPr lang="es-ES" smtClean="0"/>
              <a:t>23/08/2021</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5C803A-7ED3-4709-A81C-0F9D756D30C8}" type="slidenum">
              <a:rPr lang="es-ES" smtClean="0"/>
              <a:t>‹Nº›</a:t>
            </a:fld>
            <a:endParaRPr lang="es-ES"/>
          </a:p>
        </p:txBody>
      </p:sp>
    </p:spTree>
    <p:extLst>
      <p:ext uri="{BB962C8B-B14F-4D97-AF65-F5344CB8AC3E}">
        <p14:creationId xmlns:p14="http://schemas.microsoft.com/office/powerpoint/2010/main" val="124544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sz="1600" baseline="0" dirty="0"/>
              <a:t>Leçon Biblique No. 4</a:t>
            </a:r>
          </a:p>
          <a:p>
            <a:r>
              <a:rPr lang="fr-FR" sz="1600" baseline="0" dirty="0"/>
              <a:t>Préparé pour le voyage</a:t>
            </a:r>
          </a:p>
          <a:p>
            <a:endParaRPr lang="fr-FR" sz="1600" baseline="0" dirty="0"/>
          </a:p>
          <a:p>
            <a:r>
              <a:rPr lang="fr-FR" sz="1600" baseline="0" dirty="0"/>
              <a:t>Référence biblique : Matthieu 7 :20 ; Galates 5:22-23 ; Apocalypse 22 :17 ; Matthieu 25 : 1 ; Matthieu 25 :4-7. La fête des noces.</a:t>
            </a:r>
          </a:p>
          <a:p>
            <a:r>
              <a:rPr lang="fr-FR" sz="1600" baseline="0" dirty="0"/>
              <a:t>Leçon principale : « Nous devons toujours être prêts pour la venue de Jésus ».</a:t>
            </a:r>
          </a:p>
          <a:p>
            <a:r>
              <a:rPr lang="fr-FR" sz="1600" baseline="0" dirty="0"/>
              <a:t>Objectifs spécifiques :</a:t>
            </a:r>
          </a:p>
          <a:p>
            <a:r>
              <a:rPr lang="fr-FR" sz="1600" baseline="0" dirty="0"/>
              <a:t>A la fin du sujet, les enfants seront capables de :</a:t>
            </a:r>
          </a:p>
          <a:p>
            <a:r>
              <a:rPr lang="fr-FR" sz="1600" baseline="0" dirty="0"/>
              <a:t>Comprendre que nous devons être prêts à faire ce grand voyage n’importe quel jour.</a:t>
            </a:r>
          </a:p>
          <a:p>
            <a:r>
              <a:rPr lang="fr-FR" sz="1600" baseline="0" dirty="0"/>
              <a:t>Comprendre ce dont nous avons besoin pour faire ce grand voyage.</a:t>
            </a:r>
          </a:p>
          <a:p>
            <a:r>
              <a:rPr lang="fr-FR" sz="1600" baseline="0" dirty="0"/>
              <a:t>Décider d’être prêt pour le grand voyage.</a:t>
            </a:r>
          </a:p>
          <a:p>
            <a:endParaRPr lang="fr-FR" sz="1600" baseline="0" dirty="0"/>
          </a:p>
          <a:p>
            <a:r>
              <a:rPr lang="fr-FR" sz="1600" baseline="0" dirty="0"/>
              <a:t>Verset à mémoriser : «C’est pourquoi, vous aussi, tenez-vous prêts, car le Fils de l’homme viendra à l’heure où vous n’y penserez pas.» (Matthieu 24 :44).</a:t>
            </a:r>
          </a:p>
          <a:p>
            <a:endParaRPr lang="fr-FR" sz="1600" baseline="0" dirty="0"/>
          </a:p>
          <a:p>
            <a:r>
              <a:rPr lang="fr-FR" sz="1600" baseline="0" dirty="0"/>
              <a:t>Matériels :</a:t>
            </a:r>
          </a:p>
          <a:p>
            <a:r>
              <a:rPr lang="fr-FR" sz="1600" baseline="0" dirty="0"/>
              <a:t>1. Dessins pour la leçon.</a:t>
            </a:r>
          </a:p>
          <a:p>
            <a:r>
              <a:rPr lang="fr-FR" sz="1600" baseline="0" dirty="0"/>
              <a:t>2. Thème chanson du jour et vers de mémoire dans des images illustratives.</a:t>
            </a:r>
          </a:p>
          <a:p>
            <a:r>
              <a:rPr lang="fr-FR" sz="1600" baseline="0" dirty="0"/>
              <a:t>3. Matériel d’illustration pour le Moment de Prière.</a:t>
            </a:r>
          </a:p>
          <a:p>
            <a:r>
              <a:rPr lang="fr-FR" sz="1600" baseline="0" dirty="0"/>
              <a:t>4. Verset à mémoriser pour chaque enfant à emporter à la maison.</a:t>
            </a:r>
          </a:p>
          <a:p>
            <a:endParaRPr lang="es-ES" sz="1600" baseline="0"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a:t>
            </a:fld>
            <a:endParaRPr lang="es-ES"/>
          </a:p>
        </p:txBody>
      </p:sp>
    </p:spTree>
    <p:extLst>
      <p:ext uri="{BB962C8B-B14F-4D97-AF65-F5344CB8AC3E}">
        <p14:creationId xmlns:p14="http://schemas.microsoft.com/office/powerpoint/2010/main" val="36562169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Jesus, come back very soon,</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Please don’t take too very long.</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13</a:t>
            </a:fld>
            <a:endParaRPr lang="es-ES"/>
          </a:p>
        </p:txBody>
      </p:sp>
    </p:spTree>
    <p:extLst>
      <p:ext uri="{BB962C8B-B14F-4D97-AF65-F5344CB8AC3E}">
        <p14:creationId xmlns:p14="http://schemas.microsoft.com/office/powerpoint/2010/main" val="3641978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We’re preparing, getting ready,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Every day.</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14</a:t>
            </a:fld>
            <a:endParaRPr lang="es-ES"/>
          </a:p>
        </p:txBody>
      </p:sp>
    </p:spTree>
    <p:extLst>
      <p:ext uri="{BB962C8B-B14F-4D97-AF65-F5344CB8AC3E}">
        <p14:creationId xmlns:p14="http://schemas.microsoft.com/office/powerpoint/2010/main" val="20663642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Come with me, oh come with 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To listen now.</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15</a:t>
            </a:fld>
            <a:endParaRPr lang="es-ES"/>
          </a:p>
        </p:txBody>
      </p:sp>
    </p:spTree>
    <p:extLst>
      <p:ext uri="{BB962C8B-B14F-4D97-AF65-F5344CB8AC3E}">
        <p14:creationId xmlns:p14="http://schemas.microsoft.com/office/powerpoint/2010/main" val="196775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Jesus won’t take long; He’ll very soon be here.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16</a:t>
            </a:fld>
            <a:endParaRPr lang="es-ES"/>
          </a:p>
        </p:txBody>
      </p:sp>
    </p:spTree>
    <p:extLst>
      <p:ext uri="{BB962C8B-B14F-4D97-AF65-F5344CB8AC3E}">
        <p14:creationId xmlns:p14="http://schemas.microsoft.com/office/powerpoint/2010/main" val="2134549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Jesus, come back very soon,</a:t>
            </a:r>
          </a:p>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Please don’t take too very long.</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17</a:t>
            </a:fld>
            <a:endParaRPr lang="es-ES"/>
          </a:p>
        </p:txBody>
      </p:sp>
    </p:spTree>
    <p:extLst>
      <p:ext uri="{BB962C8B-B14F-4D97-AF65-F5344CB8AC3E}">
        <p14:creationId xmlns:p14="http://schemas.microsoft.com/office/powerpoint/2010/main" val="3507263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We’re preparing, getting ready,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Every day.</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18</a:t>
            </a:fld>
            <a:endParaRPr lang="es-ES"/>
          </a:p>
        </p:txBody>
      </p:sp>
    </p:spTree>
    <p:extLst>
      <p:ext uri="{BB962C8B-B14F-4D97-AF65-F5344CB8AC3E}">
        <p14:creationId xmlns:p14="http://schemas.microsoft.com/office/powerpoint/2010/main" val="1283688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Get prepared for He is coming.</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19</a:t>
            </a:fld>
            <a:endParaRPr lang="es-ES"/>
          </a:p>
        </p:txBody>
      </p:sp>
    </p:spTree>
    <p:extLst>
      <p:ext uri="{BB962C8B-B14F-4D97-AF65-F5344CB8AC3E}">
        <p14:creationId xmlns:p14="http://schemas.microsoft.com/office/powerpoint/2010/main" val="70386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He’s</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coming</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for</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1200" b="1" cap="none" spc="0" dirty="0" err="1">
                <a:ln w="6600">
                  <a:solidFill>
                    <a:schemeClr val="accent2"/>
                  </a:solidFill>
                  <a:prstDash val="solid"/>
                </a:ln>
                <a:solidFill>
                  <a:srgbClr val="FFFFFF"/>
                </a:solidFill>
                <a:effectLst>
                  <a:outerShdw dist="38100" dir="2700000" algn="tl" rotWithShape="0">
                    <a:schemeClr val="accent2"/>
                  </a:outerShdw>
                </a:effectLst>
              </a:rPr>
              <a:t>you</a:t>
            </a:r>
            <a:r>
              <a:rPr lang="es-ES" sz="12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20</a:t>
            </a:fld>
            <a:endParaRPr lang="es-ES"/>
          </a:p>
        </p:txBody>
      </p:sp>
    </p:spTree>
    <p:extLst>
      <p:ext uri="{BB962C8B-B14F-4D97-AF65-F5344CB8AC3E}">
        <p14:creationId xmlns:p14="http://schemas.microsoft.com/office/powerpoint/2010/main" val="2268715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Leçon: </a:t>
            </a:r>
          </a:p>
          <a:p>
            <a:r>
              <a:rPr lang="fr-FR" dirty="0"/>
              <a:t>3. 1. Introduction : </a:t>
            </a:r>
          </a:p>
          <a:p>
            <a:r>
              <a:rPr lang="fr-FR" dirty="0"/>
              <a:t>(Faites semblant d’être inquiet)</a:t>
            </a:r>
          </a:p>
          <a:p>
            <a:r>
              <a:rPr lang="fr-FR" dirty="0"/>
              <a:t>Oh non, je ne sais pas.....! Je suis inquiet! Que dois-je apporter pour le voyage ?</a:t>
            </a:r>
          </a:p>
          <a:p>
            <a:r>
              <a:rPr lang="fr-FR" dirty="0"/>
              <a:t>Savez-vous de quel voyage je parle ? Oui! Le grand voyage au paradis !</a:t>
            </a:r>
          </a:p>
          <a:p>
            <a:r>
              <a:rPr lang="fr-FR" dirty="0"/>
              <a:t>Savez-vous ce que nous avons besoin d’emporter  dans ce grand voyage ? Comment pouvons-nous nous préparer ?</a:t>
            </a:r>
          </a:p>
          <a:p>
            <a:r>
              <a:rPr lang="fr-FR" dirty="0"/>
              <a:t>Serait-ce que j’ai besoin de quelque chose pour être prêt et préparé? Vêtements, nourriture ou quelque chose de spécial ?</a:t>
            </a:r>
          </a:p>
          <a:p>
            <a:r>
              <a:rPr lang="fr-FR" dirty="0"/>
              <a:t>Aujourd’hui, nous allons parler de la façon dont nous devons nous préparer et du danger que nous courions de ne pas être prêts pour le voyage.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21</a:t>
            </a:fld>
            <a:endParaRPr lang="es-ES"/>
          </a:p>
        </p:txBody>
      </p:sp>
    </p:spTree>
    <p:extLst>
      <p:ext uri="{BB962C8B-B14F-4D97-AF65-F5344CB8AC3E}">
        <p14:creationId xmlns:p14="http://schemas.microsoft.com/office/powerpoint/2010/main" val="1250694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3. 2. Développement de la leçon :</a:t>
            </a:r>
          </a:p>
          <a:p>
            <a:r>
              <a:rPr lang="fr-FR" dirty="0"/>
              <a:t>Combien d’entre vous ont assisté à un mariage ?... (Laissez les enfants répondre.) C’est une belle fête, n’est-ce pas ?... C’est plein de joie et de bonheur !</a:t>
            </a:r>
          </a:p>
          <a:p>
            <a:r>
              <a:rPr lang="fr-FR" dirty="0"/>
              <a:t>Vous savez quoi? Il y a beaucoup de préparatifs pour un mariage, et tout le monde attend le grand jour avec impatience ! Les invités ont acheté des vêtements élégants et tout le monde est heureux quand ils reçoivent une invitation.</a:t>
            </a:r>
          </a:p>
          <a:p>
            <a:r>
              <a:rPr lang="fr-FR" dirty="0"/>
              <a:t>Lorsque ce jour attendu arrive, nous arrivons sur le lieu du mariage dans l’expectative pour voir comment tout se déroulera. Tout le monde attend avec impatience l’arrivée des mariés pour cette grande fête.</a:t>
            </a:r>
          </a:p>
          <a:p>
            <a:r>
              <a:rPr lang="fr-FR" dirty="0"/>
              <a:t>Savez-vous à quoi ressemblait un mariage dans les temps anciens ? Le mariage avait lieu dans la maison du marié ou là où les mariés allaient vivre. Là, tout était prêt pour le festin des noces.</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22</a:t>
            </a:fld>
            <a:endParaRPr lang="es-ES"/>
          </a:p>
        </p:txBody>
      </p:sp>
    </p:spTree>
    <p:extLst>
      <p:ext uri="{BB962C8B-B14F-4D97-AF65-F5344CB8AC3E}">
        <p14:creationId xmlns:p14="http://schemas.microsoft.com/office/powerpoint/2010/main" val="252475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Développement du programme</a:t>
            </a:r>
          </a:p>
          <a:p>
            <a:r>
              <a:rPr lang="fr-FR" dirty="0"/>
              <a:t>1. Accueil : Accueillez tout le monde de manière joyeuse et amusante, en saluant tous les enfants en groupe et de manière générale. Présentez-vous ainsi que tous les enseignants qui seront en charge pendant l’activité.</a:t>
            </a:r>
          </a:p>
          <a:p>
            <a:r>
              <a:rPr lang="fr-FR" dirty="0"/>
              <a:t>Passez brièvement en revue une partie du contenu appris au cours des deux derniers jours, car la série a un thème récurrent.</a:t>
            </a:r>
          </a:p>
          <a:p>
            <a:r>
              <a:rPr lang="fr-FR" dirty="0"/>
              <a:t>N’oubliez pas de souligner le titre de la série : « LE PLUS GRAND VOYAGE !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5</a:t>
            </a:fld>
            <a:endParaRPr lang="es-ES"/>
          </a:p>
        </p:txBody>
      </p:sp>
    </p:spTree>
    <p:extLst>
      <p:ext uri="{BB962C8B-B14F-4D97-AF65-F5344CB8AC3E}">
        <p14:creationId xmlns:p14="http://schemas.microsoft.com/office/powerpoint/2010/main" val="470339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 marié allait ensuite chercher la mariée dans la maison où elle habitait avec ses parents. Il est habillé en prince, et elle est magnifiquement vêtue. Tous deux ont mis un parfum spécial et utilisent des ornements spéciaux. C’est un jour très spécial ! Tout est magnifique! Là, chez les parents de la mariée, le partenaire des mariés reçoit une bénédiction de ses parents.</a:t>
            </a:r>
          </a:p>
          <a:p>
            <a:r>
              <a:rPr lang="fr-FR" dirty="0"/>
              <a:t>Après cela, ils se dirigent vers la maison où ils vivront ensemble. Mais comme les rues étaient sombres, de belles dames les accompagnaient de torches ou de lampes pour éclairer le chemin. Ceux qui n’ont pas de lampes ne peuvent accompagner ce cortège à travers les rues jusqu’à ce qu’ils atteignent la maison où aura lieu le mariage. Ensuite, ils entrent dans la maison et la cérémonie a lieu où ils s’engagent à vivre ensemble unis dans l’amour aussi longtemps que dure la vie, à fonder une nouvelle famille et à construire une nouvelle maison.</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23</a:t>
            </a:fld>
            <a:endParaRPr lang="es-ES"/>
          </a:p>
        </p:txBody>
      </p:sp>
    </p:spTree>
    <p:extLst>
      <p:ext uri="{BB962C8B-B14F-4D97-AF65-F5344CB8AC3E}">
        <p14:creationId xmlns:p14="http://schemas.microsoft.com/office/powerpoint/2010/main" val="2343132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Mais tu sais quoi? Un jour, Jésus était assis avec ses disciples sur une montagne ; et, de là, il vit une maison très lumineuse où tout était prêt pour un grand festin de noces. C’est là, sur la montagne, que Jésus commença à raconter à ses disciples l’histoire d’un festin de noces.</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24</a:t>
            </a:fld>
            <a:endParaRPr lang="es-ES"/>
          </a:p>
        </p:txBody>
      </p:sp>
    </p:spTree>
    <p:extLst>
      <p:ext uri="{BB962C8B-B14F-4D97-AF65-F5344CB8AC3E}">
        <p14:creationId xmlns:p14="http://schemas.microsoft.com/office/powerpoint/2010/main" val="1388795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Il a déclaré: « Dix femmes célibataires et belles, magnifiquement habillées étaient prêtes, attendant que le marié vienne assister à la fête de mariage. »</a:t>
            </a:r>
          </a:p>
          <a:p>
            <a:r>
              <a:rPr lang="fr-FR" dirty="0"/>
              <a:t>Ils attendirent en chemin, prêts à se joindre au festin, mais le marié était très en retard. Ils avaient des lampes à huile dont ils avaient besoin pour accompagner les mariés dans leur nouvelle maison. (Matthieu 25 : 1).</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25</a:t>
            </a:fld>
            <a:endParaRPr lang="es-ES"/>
          </a:p>
        </p:txBody>
      </p:sp>
    </p:spTree>
    <p:extLst>
      <p:ext uri="{BB962C8B-B14F-4D97-AF65-F5344CB8AC3E}">
        <p14:creationId xmlns:p14="http://schemas.microsoft.com/office/powerpoint/2010/main" val="4040690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fr-FR" dirty="0"/>
              <a:t>Vous savez quoi? Quand Jésus a raconté cette histoire, il nous a aussi parlé, car nous sommes comme ces belles femmes.</a:t>
            </a:r>
          </a:p>
          <a:p>
            <a:pPr rtl="0"/>
            <a:r>
              <a:rPr lang="fr-FR" dirty="0"/>
              <a:t>Nous savons que Jésus revient bientôt. Vous vous souvenez des signes que nous avons étudiés plus tôt au sujet de la venue de Jésus ? Nous savons aussi que nous allons aller vivre au ciel avec Lui et que nous devons nous préparer à ce voyage dans l’espace comme ces belles femmes qui sont allées à la noce.</a:t>
            </a:r>
          </a:p>
          <a:p>
            <a:pPr rtl="0"/>
            <a:r>
              <a:rPr lang="fr-FR" dirty="0"/>
              <a:t>Un voyage super spécial avec des milliers d’anges et Jésus dans les nuages est sur le point d’avoir lieu ! Sommes-nous prêts à vivre avec Christ ?</a:t>
            </a:r>
          </a:p>
          <a:p>
            <a:pPr rtl="0"/>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26</a:t>
            </a:fld>
            <a:endParaRPr lang="es-ES"/>
          </a:p>
        </p:txBody>
      </p:sp>
    </p:spTree>
    <p:extLst>
      <p:ext uri="{BB962C8B-B14F-4D97-AF65-F5344CB8AC3E}">
        <p14:creationId xmlns:p14="http://schemas.microsoft.com/office/powerpoint/2010/main" val="30338921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Toutes les femmes avaient des lampes à huile. Dans ce groupe de belles femmes, il y avait deux sortes de personnes : cinq d’entre elles étaient sages et cinq d’entre elles étaient folles ou négligentes.</a:t>
            </a:r>
          </a:p>
          <a:p>
            <a:r>
              <a:rPr lang="fr-FR" dirty="0"/>
              <a:t>Les sages ont dit : Je dois remplir ma lampe d’huile supplémentaire au cas où j’en aurais besoin.</a:t>
            </a:r>
          </a:p>
          <a:p>
            <a:r>
              <a:rPr lang="fr-FR" dirty="0"/>
              <a:t>Mais les autres sont sortis rapidement et n’ont pas vérifié la quantité d’huile de leurs lampes ou ont dit: «C’est probablement assez d’huile.»</a:t>
            </a:r>
          </a:p>
          <a:p>
            <a:r>
              <a:rPr lang="fr-FR" dirty="0"/>
              <a:t>Rappelez-vous que je vous ai dit plus tôt que seules les femmes dont les lampes étaient allumées pouvaient aller au repas de noces ?</a:t>
            </a:r>
          </a:p>
          <a:p>
            <a:r>
              <a:rPr lang="fr-FR" dirty="0"/>
              <a:t>Ils ne savaient pas combien de temps le voyage prendrait. C’est pourquoi certaines femmes avaient de l’huile supplémentaire au cas où cela serait nécessaire.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27</a:t>
            </a:fld>
            <a:endParaRPr lang="es-ES"/>
          </a:p>
        </p:txBody>
      </p:sp>
    </p:spTree>
    <p:extLst>
      <p:ext uri="{BB962C8B-B14F-4D97-AF65-F5344CB8AC3E}">
        <p14:creationId xmlns:p14="http://schemas.microsoft.com/office/powerpoint/2010/main" val="174943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Je suis sûre qu’il vous est déjà arrivé de vous promener et de décider de porter un manteau au cas où il se refroidirait, mais votre frère dit : Ne le porte pas ! Mais au bout de quelques heures, le temps change et vous avez remarqué que votre frère gèle car il n’a pas mis son manteau.</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28</a:t>
            </a:fld>
            <a:endParaRPr lang="es-ES"/>
          </a:p>
        </p:txBody>
      </p:sp>
    </p:spTree>
    <p:extLst>
      <p:ext uri="{BB962C8B-B14F-4D97-AF65-F5344CB8AC3E}">
        <p14:creationId xmlns:p14="http://schemas.microsoft.com/office/powerpoint/2010/main" val="1773302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Les lampes qu’ils avaient symbolisaient la parole de Dieu. Tous ceux qui attendent Jésus étudient anxieusement la parole de Dieu pour toujours faire sa volonté, car c’est le seul moyen de savoir quelle est sa volonté. Par conséquent, nous étudions le Livre qu’Il nous a laissé. Ce livre est la Sainte Bible ! Nous y trouvons de nombreux conseils pour vivre plus longtemps et mieux. Il nous donne également des conseils pour réussir dans la vie et surtout, Dieu nous parle et nous dit comment notre vie devrait être à travers Sa parole. Il nous parle aussi et nous parle de Jésus, du grand plan de Dieu pour nous sauver.</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29</a:t>
            </a:fld>
            <a:endParaRPr lang="es-ES"/>
          </a:p>
        </p:txBody>
      </p:sp>
    </p:spTree>
    <p:extLst>
      <p:ext uri="{BB962C8B-B14F-4D97-AF65-F5344CB8AC3E}">
        <p14:creationId xmlns:p14="http://schemas.microsoft.com/office/powerpoint/2010/main" val="1565925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Ces belles dames avaient non seulement des lampes mais aussi de l’huile. Savez-vous ce que symbolise l’huile ? L’huile symbolise le Saint-Esprit.</a:t>
            </a:r>
          </a:p>
          <a:p>
            <a:r>
              <a:rPr lang="fr-FR" dirty="0"/>
              <a:t>Lorsque nous laissons Jésus entrer dans nos vies, nous ouvrons nos cœurs pour que le Saint-Esprit vive et travaille dans nos vies. Il parle à notre conscience et nous montre quand nous agissons mal, nous dit quoi faire ; et si nous nous étions détournés de Dieu, il nous aide à revenir à lui.</a:t>
            </a:r>
          </a:p>
          <a:p>
            <a:r>
              <a:rPr lang="fr-FR" dirty="0"/>
              <a:t>Par conséquent, il est nécessaire d’avoir la lampe et l’huile pour faire ce grand voyage. Mais c’est à chacun de nous de décider dans quel groupe nous voulons appartenir ; que ce soit avec les femmes sages ou folles (insouciantes).</a:t>
            </a:r>
          </a:p>
          <a:p>
            <a:r>
              <a:rPr lang="fr-FR" dirty="0"/>
              <a:t>Nous pouvons connaître la parole de Dieu et faire la volonté de Dieu, en laissant toujours Jésus vivre dans nos vies. Ou nous pouvons être stupides, connaître Dieu, mais ne pas Le laisser vivre dans nos vies pour toujours. Lequel serez-vous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30</a:t>
            </a:fld>
            <a:endParaRPr lang="es-ES"/>
          </a:p>
        </p:txBody>
      </p:sp>
    </p:spTree>
    <p:extLst>
      <p:ext uri="{BB962C8B-B14F-4D97-AF65-F5344CB8AC3E}">
        <p14:creationId xmlns:p14="http://schemas.microsoft.com/office/powerpoint/2010/main" val="15011209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Continuons avec l’histoire d’aujourd’hui :</a:t>
            </a:r>
          </a:p>
          <a:p>
            <a:r>
              <a:rPr lang="fr-FR" dirty="0"/>
              <a:t>Le marié était très lent et n’était pas encore venu chercher la mariée. Les femmes ont commencé à s’endormir à force d’avoir attendu si longtemps. Certaines lampes ont commencé à s’éteindre. D’autres lampes étaient toujours allumées. Soudain, des voix fortes se firent entendre disant : Le marié arrive ! Se réveiller! Il arrive! Allons à la fête ! Ensuite, toutes les femmes ont vérifié leurs lampes.</a:t>
            </a:r>
          </a:p>
          <a:p>
            <a:r>
              <a:rPr lang="fr-FR" dirty="0"/>
              <a:t>Les sages avaient leurs lampes allumées, prêts à voyager vers la nouvelle maison. Mais les imbéciles étaient désespérés parce qu’ils ont réalisé qu’ils n’avaient plus de pétrole.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31</a:t>
            </a:fld>
            <a:endParaRPr lang="es-ES"/>
          </a:p>
        </p:txBody>
      </p:sp>
    </p:spTree>
    <p:extLst>
      <p:ext uri="{BB962C8B-B14F-4D97-AF65-F5344CB8AC3E}">
        <p14:creationId xmlns:p14="http://schemas.microsoft.com/office/powerpoint/2010/main" val="35646723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 temps avait passé et leurs lampes étaient déjà éteintes (Matthieu 25:4-7). Quelle tristesse et quelle angoisse pour eux ! Il était maintenant trop tard pour sortir acheter du pétrole ! Le marié est arrivé et est entré dans le festin de mariage avec ceux qui étaient préparés. Les autres femmes qui n’étaient pas préparées et n’avaient pas eu d’huile supplémentaire n’ont pas pu entrer, même si elles ont pleuré amèrement. C’était trop tard.</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32</a:t>
            </a:fld>
            <a:endParaRPr lang="es-ES"/>
          </a:p>
        </p:txBody>
      </p:sp>
    </p:spTree>
    <p:extLst>
      <p:ext uri="{BB962C8B-B14F-4D97-AF65-F5344CB8AC3E}">
        <p14:creationId xmlns:p14="http://schemas.microsoft.com/office/powerpoint/2010/main" val="2090994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2. Moment musical :</a:t>
            </a:r>
          </a:p>
          <a:p>
            <a:r>
              <a:rPr lang="fr-FR" dirty="0"/>
              <a:t>Commencez par enseigner des chansons joyeuses qui peuvent motiver le groupe. Vous pouvez utiliser une chanson de salutation pour cette occasion. N’oubliez pas de revoir la chanson thème de la série. Vous pouvez également revoir les chansons des années précédentes</a:t>
            </a:r>
          </a:p>
          <a:p>
            <a:r>
              <a:rPr lang="fr-FR" dirty="0"/>
              <a:t>N’oubliez pas que chaque classe a une nouvelle chanson. La chanson d’aujourd’hui est : « Prêt.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6</a:t>
            </a:fld>
            <a:endParaRPr lang="es-ES"/>
          </a:p>
        </p:txBody>
      </p:sp>
    </p:spTree>
    <p:extLst>
      <p:ext uri="{BB962C8B-B14F-4D97-AF65-F5344CB8AC3E}">
        <p14:creationId xmlns:p14="http://schemas.microsoft.com/office/powerpoint/2010/main" val="980174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Tout comme le marié est arrivé au moment où ils s’y attendaient le moins, aujourd’hui nous ne savons pas non plus quand Jésus viendra sur terre pour nous emmener dans le grand voyage.</a:t>
            </a:r>
          </a:p>
          <a:p>
            <a:r>
              <a:rPr lang="fr-FR" dirty="0"/>
              <a:t>Se pourrait-il que nous soyons comme les femmes sages ? Ou sommes-nous comme les insensés ? Avons-nous Jésus et le Saint-Esprit dans nos vies ? Ou bien nous laissons-nous et oublions-nous que le grand voyage aura bientôt lieu ?</a:t>
            </a:r>
          </a:p>
          <a:p>
            <a:r>
              <a:rPr lang="fr-FR" dirty="0"/>
              <a:t>Vous vous demandez peut-être : comment savoir si j’ai le Saint-Esprit en moi ? Suis-je du groupe des femmes sages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33</a:t>
            </a:fld>
            <a:endParaRPr lang="es-ES"/>
          </a:p>
        </p:txBody>
      </p:sp>
    </p:spTree>
    <p:extLst>
      <p:ext uri="{BB962C8B-B14F-4D97-AF65-F5344CB8AC3E}">
        <p14:creationId xmlns:p14="http://schemas.microsoft.com/office/powerpoint/2010/main" val="37672080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La Bible répond : «C’est donc à leurs fruits que vous les reconnaîtrez. » (Matthieu 7 :20 NVB). C’est-à-dire qu’il accomplit les fruits du Saint-Esprit. Savez-vous ce qu’ils sont ?</a:t>
            </a:r>
          </a:p>
          <a:p>
            <a:r>
              <a:rPr lang="fr-FR" dirty="0"/>
              <a:t>«Mais le fruit de l’Esprit, c’est l’amour, la joie, la paix, la patience, la bonté, la bénignité, la fidélité, la douceur, la tempérance; la loi n’est pas contre ces choses. (Galates 5 :22-23).</a:t>
            </a:r>
          </a:p>
          <a:p>
            <a:r>
              <a:rPr lang="fr-FR" dirty="0"/>
              <a:t>Lorsque nous avons le Saint-Esprit dans nos vies, nous commençons à changer et à porter du fruit. Nous sommes différents parce que nous donnons de l’amour, nous sommes gentils et nous avons la foi de Jésus. De plus, nous lisons la Bible et faisons tout ce qu’elle y dit.</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34</a:t>
            </a:fld>
            <a:endParaRPr lang="es-ES"/>
          </a:p>
        </p:txBody>
      </p:sp>
    </p:spTree>
    <p:extLst>
      <p:ext uri="{BB962C8B-B14F-4D97-AF65-F5344CB8AC3E}">
        <p14:creationId xmlns:p14="http://schemas.microsoft.com/office/powerpoint/2010/main" val="1962107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Cependant, les femmes insensées étaient désespérées et ont dit aux autres femmes :</a:t>
            </a:r>
          </a:p>
          <a:p>
            <a:r>
              <a:rPr lang="fr-FR" dirty="0"/>
              <a:t>« S’il vous plaît, gardez-moi de l’huile ! » – dit l’un.</a:t>
            </a:r>
          </a:p>
          <a:p>
            <a:r>
              <a:rPr lang="fr-FR" dirty="0"/>
              <a:t>«Ma lampe s’éteint. J’ai besoin d’huile !» – supplie les autres.</a:t>
            </a:r>
          </a:p>
          <a:p>
            <a:r>
              <a:rPr lang="fr-FR" dirty="0"/>
              <a:t>Quelle tristesse! Ils étaient désespérés ! Le marié arrivait déjà... Ils avaient toutes leurs lampes allumées, mais ils n’avaient apporté que la bonne quantité d’huile et ils en avaient besoin de plus.</a:t>
            </a:r>
          </a:p>
          <a:p>
            <a:r>
              <a:rPr lang="fr-FR" dirty="0"/>
              <a:t>«Si je te donne de l’huile, je n’en aurai plus. Tu devras aller vite en acheter pour toi-même», a-t-on entendu parler d’une des sages.</a:t>
            </a:r>
          </a:p>
          <a:p>
            <a:r>
              <a:rPr lang="fr-FR" dirty="0"/>
              <a:t>« S’il vous plaît, aidez-moi. Je ne sais pas où en acheter maintenant », a répondu l’un des imbéciles.</a:t>
            </a:r>
          </a:p>
          <a:p>
            <a:r>
              <a:rPr lang="fr-FR" dirty="0"/>
              <a:t>Les femmes sages ne pouvaient rien faire pour leurs amis, car l’huile ne suffisait pas. Il leur suffisait seulement de se rendre au festin des noces.</a:t>
            </a:r>
          </a:p>
          <a:p>
            <a:r>
              <a:rPr lang="fr-FR" dirty="0"/>
              <a:t>Quelle tristesse! Ils étaient tous très tristes. Des femmes folles sont sorties rapidement pour essayer d’acheter de l’huile partout où elles pouvaient en trouver. Mais entre-temps, le marié est arrivé. Les femmes sages se sont précipitées dans les rues tandis que le marié marchait joyeusement vers la noce pendant qu’il chantait. Bientôt, ils arrivèrent et entrèrent dans le lieu où se tiendrait la noce. Tout le monde est entré et le marié a fermé la porte.</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35</a:t>
            </a:fld>
            <a:endParaRPr lang="es-ES"/>
          </a:p>
        </p:txBody>
      </p:sp>
    </p:spTree>
    <p:extLst>
      <p:ext uri="{BB962C8B-B14F-4D97-AF65-F5344CB8AC3E}">
        <p14:creationId xmlns:p14="http://schemas.microsoft.com/office/powerpoint/2010/main" val="2594115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Les femmes insensées sont également arrivées sur les lieux les plus rapidement possibles, mais la porte était déjà fermée. Ils ne pouvaient plus entrer. Le marié n’ouvrait plus la porte. Ils sont arrivés en retard, ils ne s’étaient pas préparés, ils n’avaient pas été prêts car il ne leur manquait qu’une chose : </a:t>
            </a:r>
          </a:p>
          <a:p>
            <a:r>
              <a:rPr lang="fr-FR" dirty="0"/>
              <a:t>l’huile. Tout était préparé, sauf l’huile. Ils n’avaient pas le montant nécessaire.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36</a:t>
            </a:fld>
            <a:endParaRPr lang="es-ES"/>
          </a:p>
        </p:txBody>
      </p:sp>
    </p:spTree>
    <p:extLst>
      <p:ext uri="{BB962C8B-B14F-4D97-AF65-F5344CB8AC3E}">
        <p14:creationId xmlns:p14="http://schemas.microsoft.com/office/powerpoint/2010/main" val="2571099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Savez-vous quoi, les enfants ? Nous ne savons pas quand Jésus viendra. Par conséquent, nous devons toujours avoir des lampes et de l’huile prêtes et préparées. Rappelez-vous, la lampe représente la parole de Dieu, la Bible. Nous devons toujours l’étudier et apprendre de plus en plus de Dieu.</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37</a:t>
            </a:fld>
            <a:endParaRPr lang="es-ES"/>
          </a:p>
        </p:txBody>
      </p:sp>
    </p:spTree>
    <p:extLst>
      <p:ext uri="{BB962C8B-B14F-4D97-AF65-F5344CB8AC3E}">
        <p14:creationId xmlns:p14="http://schemas.microsoft.com/office/powerpoint/2010/main" val="695867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La Bible dit dans Psaumes 119 :105 : «Ta parole est une lampe à mes pieds, Et une lumière sur mon sentier.»</a:t>
            </a:r>
          </a:p>
          <a:p>
            <a:r>
              <a:rPr lang="fr-FR" dirty="0"/>
              <a:t>La Bible est la lampe qui nous indique le chemin vers Dieu. Elle nous enseigne et nous aide à comprendre quand nous pouvons faire des choses qui ne sont pas bonnes. C’est pourquoi nous devons l’étudier et en tirer des leçons. Apprenons des grands hommes, les femmes et les enfants qui ont vécu dans le passé et imitent le bien qu’ils ont fait et restent à l’écart des mauvaises choses qui les ont amenés à beaucoup souffrir. Souvenez-vous de certaines de ces histoires ?</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38</a:t>
            </a:fld>
            <a:endParaRPr lang="es-ES"/>
          </a:p>
        </p:txBody>
      </p:sp>
    </p:spTree>
    <p:extLst>
      <p:ext uri="{BB962C8B-B14F-4D97-AF65-F5344CB8AC3E}">
        <p14:creationId xmlns:p14="http://schemas.microsoft.com/office/powerpoint/2010/main" val="4209706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Nous devons aussi avoir du pétrole. Laissez le Saint-Esprit parler à nos cœurs et nous aider à faire la volonté de Dieu.</a:t>
            </a:r>
          </a:p>
          <a:p>
            <a:r>
              <a:rPr lang="fr-FR" dirty="0"/>
              <a:t>Dans Apocalypse 22 :17, il est dit : « Et l’Esprit et l’épouse disent: Viens. Et que celui qui entend dise: Viens. Et que celui qui a soif vienne; que celui qui veut, prenne de l’eau de la vie, gratuitement.»</a:t>
            </a:r>
          </a:p>
          <a:p>
            <a:r>
              <a:rPr lang="fr-FR" dirty="0"/>
              <a:t>Nous devons toujours étudier la parole de Dieu et faire sa volonté pour être prêts pour sa venue.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39</a:t>
            </a:fld>
            <a:endParaRPr lang="es-ES"/>
          </a:p>
        </p:txBody>
      </p:sp>
    </p:spTree>
    <p:extLst>
      <p:ext uri="{BB962C8B-B14F-4D97-AF65-F5344CB8AC3E}">
        <p14:creationId xmlns:p14="http://schemas.microsoft.com/office/powerpoint/2010/main" val="3332143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Rappelez-vous toujours que pour être prêts, nous devons :</a:t>
            </a:r>
          </a:p>
          <a:p>
            <a:r>
              <a:rPr lang="fr-FR" dirty="0"/>
              <a:t>1. 	Laissons Jésus vivre dans nos cœurs,</a:t>
            </a:r>
          </a:p>
          <a:p>
            <a:r>
              <a:rPr lang="fr-FR" dirty="0"/>
              <a:t>2. 	L’accepter comme notre Sauveur.</a:t>
            </a:r>
          </a:p>
          <a:p>
            <a:r>
              <a:rPr lang="fr-FR" dirty="0"/>
              <a:t>3. 	Permettre à l’Esprit de Dieu de toujours vivre en nous.</a:t>
            </a:r>
          </a:p>
          <a:p>
            <a:r>
              <a:rPr lang="fr-FR" dirty="0"/>
              <a:t>4. 	Étudiez la parole de Dieu, la Bible.</a:t>
            </a:r>
          </a:p>
          <a:p>
            <a:r>
              <a:rPr lang="fr-FR" dirty="0"/>
              <a:t>5. 	Faites toujours la volonté de Dieu.</a:t>
            </a:r>
          </a:p>
          <a:p>
            <a:r>
              <a:rPr lang="fr-FR" dirty="0"/>
              <a:t>Si nous voulons faire ce grand voyage, nous devons faire la volonté de Dieu chaque jour.</a:t>
            </a:r>
          </a:p>
          <a:p>
            <a:r>
              <a:rPr lang="fr-FR" dirty="0"/>
              <a:t>Êtes-vous prêt à étudier la Bible tous les jours ?</a:t>
            </a:r>
          </a:p>
          <a:p>
            <a:r>
              <a:rPr lang="fr-FR" dirty="0"/>
              <a:t>Acceptez-vous Jésus comme votre Sauveur et Seigneur ?</a:t>
            </a:r>
          </a:p>
          <a:p>
            <a:r>
              <a:rPr lang="fr-FR" dirty="0"/>
              <a:t>Voulez-vous que Jésus vous prépare pour ce grand voyage par Son Esprit Saint ?</a:t>
            </a:r>
          </a:p>
          <a:p>
            <a:r>
              <a:rPr lang="fr-FR" dirty="0"/>
              <a:t>Si vous avez répondu oui à ces questions, ayez confiance que vous vous préparez pour le grand voyage et que le jour prévu viendra bientôt. Que Dieu vous bénisse et j’espère que vous pourrez également inviter d’autres enfants ou amis à se préparer pour le paradis. Amen.</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40</a:t>
            </a:fld>
            <a:endParaRPr lang="es-ES"/>
          </a:p>
        </p:txBody>
      </p:sp>
    </p:spTree>
    <p:extLst>
      <p:ext uri="{BB962C8B-B14F-4D97-AF65-F5344CB8AC3E}">
        <p14:creationId xmlns:p14="http://schemas.microsoft.com/office/powerpoint/2010/main" val="42496917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4. Enseigner le verset à mémoriser </a:t>
            </a:r>
          </a:p>
          <a:p>
            <a:r>
              <a:rPr lang="fr-FR" dirty="0"/>
              <a:t>(Le verset de la Bible peut être enseigné avant ou après la leçon.)</a:t>
            </a:r>
          </a:p>
          <a:p>
            <a:r>
              <a:rPr lang="fr-FR" dirty="0"/>
              <a:t>Rappelons-nous qu’il s’agit d’un moment très spécial. C’est là que nous gravons la Parole de Dieu dans le cœur de nos étudiants.</a:t>
            </a:r>
          </a:p>
          <a:p>
            <a:r>
              <a:rPr lang="fr-FR" dirty="0"/>
              <a:t>Écrivez le verset de la Bible sur plusieurs affiches avant la leçon. Pour ce faire, vous devrez diviser le texte en plusieurs phrases. Vous pouvez illustrer chaque partie de l’affiche avec un petit dessin. (Matthieu 24 : 44)</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41</a:t>
            </a:fld>
            <a:endParaRPr lang="es-ES"/>
          </a:p>
        </p:txBody>
      </p:sp>
    </p:spTree>
    <p:extLst>
      <p:ext uri="{BB962C8B-B14F-4D97-AF65-F5344CB8AC3E}">
        <p14:creationId xmlns:p14="http://schemas.microsoft.com/office/powerpoint/2010/main" val="3387633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ln>
                  <a:solidFill>
                    <a:schemeClr val="tx1"/>
                  </a:solidFill>
                </a:ln>
                <a:solidFill>
                  <a:schemeClr val="tx2">
                    <a:lumMod val="50000"/>
                    <a:lumOff val="50000"/>
                  </a:schemeClr>
                </a:solidFill>
              </a:rPr>
              <a:t>- Par </a:t>
            </a:r>
            <a:r>
              <a:rPr lang="es-ES" sz="1200" dirty="0" err="1">
                <a:ln>
                  <a:solidFill>
                    <a:schemeClr val="tx1"/>
                  </a:solidFill>
                </a:ln>
                <a:solidFill>
                  <a:schemeClr val="tx2">
                    <a:lumMod val="50000"/>
                    <a:lumOff val="50000"/>
                  </a:schemeClr>
                </a:solidFill>
              </a:rPr>
              <a:t>conséquent</a:t>
            </a:r>
            <a:r>
              <a:rPr lang="es-ES" sz="1200" dirty="0">
                <a:ln>
                  <a:solidFill>
                    <a:schemeClr val="tx1"/>
                  </a:solidFill>
                </a:ln>
                <a:solidFill>
                  <a:schemeClr val="tx2">
                    <a:lumMod val="50000"/>
                    <a:lumOff val="50000"/>
                  </a:schemeClr>
                </a:solidFill>
              </a:rPr>
              <a:t>, (enfant </a:t>
            </a:r>
            <a:r>
              <a:rPr lang="es-ES" sz="1200" dirty="0" err="1">
                <a:ln>
                  <a:solidFill>
                    <a:schemeClr val="tx1"/>
                  </a:solidFill>
                </a:ln>
                <a:solidFill>
                  <a:schemeClr val="tx2">
                    <a:lumMod val="50000"/>
                    <a:lumOff val="50000"/>
                  </a:schemeClr>
                </a:solidFill>
              </a:rPr>
              <a:t>debout</a:t>
            </a:r>
            <a:r>
              <a:rPr lang="es-ES" sz="1200" dirty="0">
                <a:ln>
                  <a:solidFill>
                    <a:schemeClr val="tx1"/>
                  </a:solidFill>
                </a:ln>
                <a:solidFill>
                  <a:schemeClr val="tx2">
                    <a:lumMod val="50000"/>
                    <a:lumOff val="50000"/>
                  </a:schemeClr>
                </a:solidFill>
              </a:rPr>
              <a:t>).</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42</a:t>
            </a:fld>
            <a:endParaRPr lang="es-ES"/>
          </a:p>
        </p:txBody>
      </p:sp>
    </p:spTree>
    <p:extLst>
      <p:ext uri="{BB962C8B-B14F-4D97-AF65-F5344CB8AC3E}">
        <p14:creationId xmlns:p14="http://schemas.microsoft.com/office/powerpoint/2010/main" val="558605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Soon yes very soon my Jesus Christ will come.</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7</a:t>
            </a:fld>
            <a:endParaRPr lang="es-ES"/>
          </a:p>
        </p:txBody>
      </p:sp>
    </p:spTree>
    <p:extLst>
      <p:ext uri="{BB962C8B-B14F-4D97-AF65-F5344CB8AC3E}">
        <p14:creationId xmlns:p14="http://schemas.microsoft.com/office/powerpoint/2010/main" val="38638730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 sois aussi prêt ; (enfant intelligent avec une Bible).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43</a:t>
            </a:fld>
            <a:endParaRPr lang="es-ES"/>
          </a:p>
        </p:txBody>
      </p:sp>
    </p:spTree>
    <p:extLst>
      <p:ext uri="{BB962C8B-B14F-4D97-AF65-F5344CB8AC3E}">
        <p14:creationId xmlns:p14="http://schemas.microsoft.com/office/powerpoint/2010/main" val="1595423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 car à une heure que vous ne pensez pas (horloge)</a:t>
            </a:r>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44</a:t>
            </a:fld>
            <a:endParaRPr lang="es-ES"/>
          </a:p>
        </p:txBody>
      </p:sp>
    </p:spTree>
    <p:extLst>
      <p:ext uri="{BB962C8B-B14F-4D97-AF65-F5344CB8AC3E}">
        <p14:creationId xmlns:p14="http://schemas.microsoft.com/office/powerpoint/2010/main" val="40795157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 le Fils de l’Homme vient. (Jésus dans les nuages à venir).</a:t>
            </a:r>
          </a:p>
          <a:p>
            <a:r>
              <a:rPr lang="fr-FR" dirty="0"/>
              <a:t>- Matthieu 24:44 (Bible).</a:t>
            </a:r>
          </a:p>
          <a:p>
            <a:endParaRPr lang="fr-FR" dirty="0"/>
          </a:p>
          <a:p>
            <a:r>
              <a:rPr lang="fr-FR" dirty="0"/>
              <a:t>Introduction : Passez brièvement en revue ce qui a été étudié dans le sujet précédent.</a:t>
            </a:r>
          </a:p>
          <a:p>
            <a:r>
              <a:rPr lang="fr-FR" dirty="0"/>
              <a:t>Présentation : Permettez aux enfants de lire le verset de la Bible. Il est conseillé de laisser un enfant lire lui-même le verset de la Bible.</a:t>
            </a:r>
          </a:p>
          <a:p>
            <a:r>
              <a:rPr lang="fr-FR" dirty="0"/>
              <a:t>Explication : Il y a quelque chose d’important dont nous devons nous souvenir. C’est que nous devons être préparés pour la venue de Jésus. Nous devons être prêts ! N’attendons plus pour nous préparer car nous ne savons pas quand le Seigneur viendra.</a:t>
            </a:r>
          </a:p>
          <a:p>
            <a:r>
              <a:rPr lang="fr-FR" dirty="0"/>
              <a:t>Application : Ceci est la suite de l’explication.</a:t>
            </a:r>
          </a:p>
          <a:p>
            <a:r>
              <a:rPr lang="fr-FR" dirty="0"/>
              <a:t>Que vous manque-t-il dans votre préparation à la venue de Jésus ?</a:t>
            </a:r>
          </a:p>
          <a:p>
            <a:r>
              <a:rPr lang="fr-FR" dirty="0"/>
              <a:t>Y a-t-il quelque chose que vous n’avez pas encore mis en ordre avec Dieu ?</a:t>
            </a:r>
          </a:p>
          <a:p>
            <a:r>
              <a:rPr lang="fr-FR" dirty="0"/>
              <a:t>Avez-vous laissé Jésus vivre dans votre vie et dans votre cœur ?</a:t>
            </a:r>
          </a:p>
          <a:p>
            <a:r>
              <a:rPr lang="fr-FR" dirty="0"/>
              <a:t>Répétition : recherchez des méthodes créatives pour cette partie.</a:t>
            </a:r>
          </a:p>
          <a:p>
            <a:endParaRPr lang="es-ES" dirty="0"/>
          </a:p>
        </p:txBody>
      </p:sp>
      <p:sp>
        <p:nvSpPr>
          <p:cNvPr id="4" name="Marcador de número de diapositiva 3"/>
          <p:cNvSpPr>
            <a:spLocks noGrp="1"/>
          </p:cNvSpPr>
          <p:nvPr>
            <p:ph type="sldNum" sz="quarter" idx="5"/>
          </p:nvPr>
        </p:nvSpPr>
        <p:spPr/>
        <p:txBody>
          <a:bodyPr/>
          <a:lstStyle/>
          <a:p>
            <a:fld id="{E55C803A-7ED3-4709-A81C-0F9D756D30C8}" type="slidenum">
              <a:rPr lang="es-ES" smtClean="0"/>
              <a:t>45</a:t>
            </a:fld>
            <a:endParaRPr lang="es-ES"/>
          </a:p>
        </p:txBody>
      </p:sp>
    </p:spTree>
    <p:extLst>
      <p:ext uri="{BB962C8B-B14F-4D97-AF65-F5344CB8AC3E}">
        <p14:creationId xmlns:p14="http://schemas.microsoft.com/office/powerpoint/2010/main" val="5791187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fr-FR" dirty="0"/>
              <a:t>5. Moment de prière</a:t>
            </a:r>
          </a:p>
          <a:p>
            <a:r>
              <a:rPr lang="fr-FR" dirty="0"/>
              <a:t>Comme vous le savez, c’est un moment important où nous rapprochons les enfants pour parler à Dieu.</a:t>
            </a:r>
          </a:p>
          <a:p>
            <a:r>
              <a:rPr lang="fr-FR" dirty="0"/>
              <a:t>Nous pouvons préparer le cœur des enfants avec un chant avant la prière.</a:t>
            </a:r>
          </a:p>
          <a:p>
            <a:r>
              <a:rPr lang="fr-FR" dirty="0"/>
              <a:t>Suggestion : Apportez un sac que vous avez préparé à l’avance. (Cela peut être un sac en papier).</a:t>
            </a:r>
          </a:p>
          <a:p>
            <a:r>
              <a:rPr lang="fr-FR" dirty="0"/>
              <a:t>Aujourd’hui, nous allons parler de l’importance d’être reconnaissant. Donnez des exemples de remerciements.</a:t>
            </a:r>
          </a:p>
          <a:p>
            <a:r>
              <a:rPr lang="fr-FR" dirty="0"/>
              <a:t>Laissez les enfants écrire les choses pour lesquelles ils sont reconnaissants sur le sac.</a:t>
            </a:r>
          </a:p>
          <a:p>
            <a:r>
              <a:rPr lang="fr-FR" dirty="0"/>
              <a:t>Cette activité prendra quelques instants, alors donnez à chacun l’occasion de rendre grâce.</a:t>
            </a:r>
          </a:p>
          <a:p>
            <a:r>
              <a:rPr lang="fr-FR" dirty="0"/>
              <a:t> Une autre option consiste à apporter des dessins que vous avez déjà préparés de choses dont les enfants peuvent être reconnaissants. Par exemple : un dessin de deux parents, maison, amis, frères et sœurs, école, etc. Ensuite, ils peuvent simplement choisir ce dont ils sont reconnaissants et le placer dans le sac ou ils peuvent le coller sur un carton affecté à cet effet.</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46</a:t>
            </a:fld>
            <a:endParaRPr lang="es-ES"/>
          </a:p>
        </p:txBody>
      </p:sp>
    </p:spTree>
    <p:extLst>
      <p:ext uri="{BB962C8B-B14F-4D97-AF65-F5344CB8AC3E}">
        <p14:creationId xmlns:p14="http://schemas.microsoft.com/office/powerpoint/2010/main" val="647844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6. </a:t>
            </a:r>
            <a:r>
              <a:rPr lang="fr-FR" dirty="0"/>
              <a:t>Activités</a:t>
            </a:r>
          </a:p>
          <a:p>
            <a:r>
              <a:rPr lang="fr-FR" dirty="0"/>
              <a:t>Enfants de 8 ans et plus : </a:t>
            </a:r>
          </a:p>
          <a:p>
            <a:r>
              <a:rPr lang="fr-FR" dirty="0"/>
              <a:t>1. Faites une liste d’activités que vous devriez faire cette semaine pour vous aider à préparer le voyage.</a:t>
            </a:r>
          </a:p>
          <a:p>
            <a:pPr marL="171450" indent="-171450">
              <a:buFont typeface="Arial" panose="020B0604020202020204" pitchFamily="34" charset="0"/>
              <a:buChar char="•"/>
            </a:pPr>
            <a:r>
              <a:rPr lang="fr-FR" dirty="0"/>
              <a:t>Vous pouvez lire la Bible.</a:t>
            </a:r>
          </a:p>
          <a:p>
            <a:pPr marL="171450" indent="-171450">
              <a:buFont typeface="Arial" panose="020B0604020202020204" pitchFamily="34" charset="0"/>
              <a:buChar char="•"/>
            </a:pPr>
            <a:r>
              <a:rPr lang="fr-FR" dirty="0"/>
              <a:t>Livrer un dépliant.</a:t>
            </a:r>
          </a:p>
          <a:p>
            <a:pPr marL="171450" indent="-171450">
              <a:buFont typeface="Arial" panose="020B0604020202020204" pitchFamily="34" charset="0"/>
              <a:buChar char="•"/>
            </a:pPr>
            <a:r>
              <a:rPr lang="fr-FR" dirty="0"/>
              <a:t>Prier</a:t>
            </a:r>
          </a:p>
          <a:p>
            <a:r>
              <a:rPr lang="fr-FR" dirty="0"/>
              <a:t>Et pensez à quelques tâches supplémentaires.</a:t>
            </a:r>
          </a:p>
          <a:p>
            <a:r>
              <a:rPr lang="fr-FR" dirty="0"/>
              <a:t>2. Dessinez les choses que vous devez faire pour préparer le grand voyage. Vous souvenez-vous de ce qu’ils sont ?</a:t>
            </a:r>
          </a:p>
          <a:p>
            <a:r>
              <a:rPr lang="fr-FR" dirty="0"/>
              <a:t>Enfants de 0 à 7 ans : coloriez le dessin.</a:t>
            </a: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47</a:t>
            </a:fld>
            <a:endParaRPr lang="es-ES"/>
          </a:p>
        </p:txBody>
      </p:sp>
    </p:spTree>
    <p:extLst>
      <p:ext uri="{BB962C8B-B14F-4D97-AF65-F5344CB8AC3E}">
        <p14:creationId xmlns:p14="http://schemas.microsoft.com/office/powerpoint/2010/main" val="6368794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solidFill>
                  <a:srgbClr val="0070C0"/>
                </a:solidFill>
              </a:rPr>
              <a:t>Sujet</a:t>
            </a:r>
            <a:r>
              <a:rPr lang="es-ES" sz="1200" dirty="0">
                <a:solidFill>
                  <a:srgbClr val="0070C0"/>
                </a:solidFill>
              </a:rPr>
              <a:t> </a:t>
            </a:r>
            <a:r>
              <a:rPr lang="es-ES" sz="1200" dirty="0" err="1">
                <a:solidFill>
                  <a:srgbClr val="0070C0"/>
                </a:solidFill>
              </a:rPr>
              <a:t>suivant</a:t>
            </a:r>
            <a:r>
              <a:rPr lang="es-ES" sz="1200" dirty="0">
                <a:solidFill>
                  <a:srgbClr val="0070C0"/>
                </a:solidFill>
              </a:rPr>
              <a:t> : </a:t>
            </a:r>
            <a:r>
              <a:rPr lang="fr-FR" dirty="0"/>
              <a:t>Jésus vient me chercher pour le voyage</a:t>
            </a:r>
          </a:p>
          <a:p>
            <a:endParaRPr lang="es-ES" sz="1200" dirty="0">
              <a:solidFill>
                <a:srgbClr val="0070C0"/>
              </a:solidFill>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48</a:t>
            </a:fld>
            <a:endParaRPr lang="es-ES"/>
          </a:p>
        </p:txBody>
      </p:sp>
    </p:spTree>
    <p:extLst>
      <p:ext uri="{BB962C8B-B14F-4D97-AF65-F5344CB8AC3E}">
        <p14:creationId xmlns:p14="http://schemas.microsoft.com/office/powerpoint/2010/main" val="1437314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When will all this happen? I don’t know it yet.</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8</a:t>
            </a:fld>
            <a:endParaRPr lang="es-ES"/>
          </a:p>
        </p:txBody>
      </p:sp>
    </p:spTree>
    <p:extLst>
      <p:ext uri="{BB962C8B-B14F-4D97-AF65-F5344CB8AC3E}">
        <p14:creationId xmlns:p14="http://schemas.microsoft.com/office/powerpoint/2010/main" val="14121651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ct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But the day is soon approaching,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When the King’s coming back.</a:t>
            </a:r>
            <a:endParaRPr lang="es-ES" sz="1800" dirty="0">
              <a:effectLst/>
              <a:latin typeface="Calibri" panose="020F0502020204030204" pitchFamily="34" charset="0"/>
              <a:ea typeface="Calibri" panose="020F0502020204030204" pitchFamily="34" charset="0"/>
              <a:cs typeface="Arial" panose="020B0604020202020204" pitchFamily="34" charset="0"/>
            </a:endParaRPr>
          </a:p>
          <a:p>
            <a:pPr algn="ct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9</a:t>
            </a:fld>
            <a:endParaRPr lang="es-ES"/>
          </a:p>
        </p:txBody>
      </p:sp>
    </p:spTree>
    <p:extLst>
      <p:ext uri="{BB962C8B-B14F-4D97-AF65-F5344CB8AC3E}">
        <p14:creationId xmlns:p14="http://schemas.microsoft.com/office/powerpoint/2010/main" val="1018401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Ready, ready, ready, all prepared I am,</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10</a:t>
            </a:fld>
            <a:endParaRPr lang="es-ES"/>
          </a:p>
        </p:txBody>
      </p:sp>
    </p:spTree>
    <p:extLst>
      <p:ext uri="{BB962C8B-B14F-4D97-AF65-F5344CB8AC3E}">
        <p14:creationId xmlns:p14="http://schemas.microsoft.com/office/powerpoint/2010/main" val="2808120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From God’s word I’m reading, learning all I can,</a:t>
            </a: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11</a:t>
            </a:fld>
            <a:endParaRPr lang="es-ES"/>
          </a:p>
        </p:txBody>
      </p:sp>
    </p:spTree>
    <p:extLst>
      <p:ext uri="{BB962C8B-B14F-4D97-AF65-F5344CB8AC3E}">
        <p14:creationId xmlns:p14="http://schemas.microsoft.com/office/powerpoint/2010/main" val="4124755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cap="none" spc="0" dirty="0">
                <a:ln w="6600">
                  <a:solidFill>
                    <a:schemeClr val="accent2"/>
                  </a:solidFill>
                  <a:prstDash val="solid"/>
                </a:ln>
                <a:solidFill>
                  <a:srgbClr val="FFFFFF"/>
                </a:solidFill>
                <a:effectLst>
                  <a:outerShdw dist="38100" dir="2700000" algn="tl" rotWithShape="0">
                    <a:schemeClr val="accent2"/>
                  </a:outerShdw>
                </a:effectLst>
              </a:rPr>
              <a:t>With my friends I’m talking, praying,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Witnessing about God.</a:t>
            </a:r>
            <a:endParaRPr lang="es-E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s-ES" sz="1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 name="Marcador de número de diapositiva 3"/>
          <p:cNvSpPr>
            <a:spLocks noGrp="1"/>
          </p:cNvSpPr>
          <p:nvPr>
            <p:ph type="sldNum" sz="quarter" idx="5"/>
          </p:nvPr>
        </p:nvSpPr>
        <p:spPr/>
        <p:txBody>
          <a:bodyPr/>
          <a:lstStyle/>
          <a:p>
            <a:fld id="{E55C803A-7ED3-4709-A81C-0F9D756D30C8}" type="slidenum">
              <a:rPr lang="es-ES" smtClean="0"/>
              <a:t>12</a:t>
            </a:fld>
            <a:endParaRPr lang="es-ES"/>
          </a:p>
        </p:txBody>
      </p:sp>
    </p:spTree>
    <p:extLst>
      <p:ext uri="{BB962C8B-B14F-4D97-AF65-F5344CB8AC3E}">
        <p14:creationId xmlns:p14="http://schemas.microsoft.com/office/powerpoint/2010/main" val="4208547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smtClean="0"/>
              <a:pPr/>
              <a:t>8/23/2021</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smtClean="0"/>
              <a:pPr/>
              <a:t>‹Nº›</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72021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028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17619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041169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smtClean="0"/>
              <a:pPr/>
              <a:t>8/23/2021</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smtClean="0"/>
              <a:pPr/>
              <a:t>‹Nº›</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907083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416867628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2804676053"/>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863887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8/23/2021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3778378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smtClean="0"/>
              <a:t>8/23/2021</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smtClean="0"/>
              <a:t>‹Nº›</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55111238"/>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smtClean="0"/>
              <a:t>8/23/2021</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smtClean="0"/>
              <a:t>‹Nº›</a:t>
            </a:fld>
            <a:endParaRPr lang="en-US" dirty="0"/>
          </a:p>
        </p:txBody>
      </p:sp>
    </p:spTree>
    <p:extLst>
      <p:ext uri="{BB962C8B-B14F-4D97-AF65-F5344CB8AC3E}">
        <p14:creationId xmlns:p14="http://schemas.microsoft.com/office/powerpoint/2010/main" val="7572268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smtClean="0"/>
              <a:pPr/>
              <a:t>8/23/2021</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smtClean="0"/>
              <a:pPr/>
              <a:t>‹Nº›</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693520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0A3259-842C-436D-A577-46CF8E8B32E7}"/>
              </a:ext>
            </a:extLst>
          </p:cNvPr>
          <p:cNvSpPr>
            <a:spLocks noGrp="1"/>
          </p:cNvSpPr>
          <p:nvPr>
            <p:ph type="title"/>
          </p:nvPr>
        </p:nvSpPr>
        <p:spPr/>
        <p:txBody>
          <a:bodyPr/>
          <a:lstStyle/>
          <a:p>
            <a:endParaRPr lang="es-ES"/>
          </a:p>
        </p:txBody>
      </p:sp>
      <p:sp>
        <p:nvSpPr>
          <p:cNvPr id="11" name="Marcador de contenido 10">
            <a:extLst>
              <a:ext uri="{FF2B5EF4-FFF2-40B4-BE49-F238E27FC236}">
                <a16:creationId xmlns:a16="http://schemas.microsoft.com/office/drawing/2014/main" id="{0E42E14D-E6E6-4E25-BF98-1324EECE92E3}"/>
              </a:ext>
            </a:extLst>
          </p:cNvPr>
          <p:cNvSpPr>
            <a:spLocks noGrp="1"/>
          </p:cNvSpPr>
          <p:nvPr>
            <p:ph idx="1"/>
          </p:nvPr>
        </p:nvSpPr>
        <p:spPr/>
        <p:txBody>
          <a:bodyPr/>
          <a:lstStyle/>
          <a:p>
            <a:endParaRPr lang="es-ES"/>
          </a:p>
        </p:txBody>
      </p:sp>
      <p:sp>
        <p:nvSpPr>
          <p:cNvPr id="12" name="Rectángulo 11">
            <a:extLst>
              <a:ext uri="{FF2B5EF4-FFF2-40B4-BE49-F238E27FC236}">
                <a16:creationId xmlns:a16="http://schemas.microsoft.com/office/drawing/2014/main" id="{8C24FF42-2D3F-4006-A8E9-C5D684C38B53}"/>
              </a:ext>
            </a:extLst>
          </p:cNvPr>
          <p:cNvSpPr/>
          <p:nvPr/>
        </p:nvSpPr>
        <p:spPr>
          <a:xfrm>
            <a:off x="0" y="0"/>
            <a:ext cx="12192000"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sp>
        <p:nvSpPr>
          <p:cNvPr id="13" name="Título 1">
            <a:extLst>
              <a:ext uri="{FF2B5EF4-FFF2-40B4-BE49-F238E27FC236}">
                <a16:creationId xmlns:a16="http://schemas.microsoft.com/office/drawing/2014/main" id="{00C82A48-AF73-45F6-AB7E-E86F2F633AEF}"/>
              </a:ext>
            </a:extLst>
          </p:cNvPr>
          <p:cNvSpPr txBox="1">
            <a:spLocks/>
          </p:cNvSpPr>
          <p:nvPr/>
        </p:nvSpPr>
        <p:spPr>
          <a:xfrm>
            <a:off x="1006839" y="1874517"/>
            <a:ext cx="10178322" cy="30385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29600" dirty="0">
                <a:solidFill>
                  <a:schemeClr val="accent1">
                    <a:lumMod val="60000"/>
                    <a:lumOff val="40000"/>
                  </a:schemeClr>
                </a:solidFill>
              </a:rPr>
              <a:t>4</a:t>
            </a:r>
          </a:p>
        </p:txBody>
      </p:sp>
    </p:spTree>
    <p:extLst>
      <p:ext uri="{BB962C8B-B14F-4D97-AF65-F5344CB8AC3E}">
        <p14:creationId xmlns:p14="http://schemas.microsoft.com/office/powerpoint/2010/main" val="344194728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
            <a:extLst>
              <a:ext uri="{FF2B5EF4-FFF2-40B4-BE49-F238E27FC236}">
                <a16:creationId xmlns:a16="http://schemas.microsoft.com/office/drawing/2014/main" id="{4924059E-EC9F-4994-93EE-16405E08C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2406" y="724311"/>
            <a:ext cx="7620000" cy="50768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4623332"/>
            <a:ext cx="10399112" cy="24718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Ready, ready, ready,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all prepared I am,</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47B0568E-2DA9-40CB-9244-423D32FC9EDA}"/>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3165576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descr="Foto De Niño Leyendo La Santa Biblia · Fotos de stock gratuitas">
            <a:extLst>
              <a:ext uri="{FF2B5EF4-FFF2-40B4-BE49-F238E27FC236}">
                <a16:creationId xmlns:a16="http://schemas.microsoft.com/office/drawing/2014/main" id="{31C10269-670D-43E5-B530-9C1431B05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624" y="350638"/>
            <a:ext cx="9354705"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04428" y="4494177"/>
            <a:ext cx="10831983" cy="23885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From God’s word I’m reading, learning all I can,</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5BE4145D-33E7-45FA-A7F5-5FFA4692C3B9}"/>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33804457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Las siete Fiestas del Señor - YouTube">
            <a:extLst>
              <a:ext uri="{FF2B5EF4-FFF2-40B4-BE49-F238E27FC236}">
                <a16:creationId xmlns:a16="http://schemas.microsoft.com/office/drawing/2014/main" id="{25A1FABD-FCDF-4A52-9B06-7596199D0B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84" r="5984"/>
          <a:stretch/>
        </p:blipFill>
        <p:spPr bwMode="auto">
          <a:xfrm>
            <a:off x="1041068" y="406303"/>
            <a:ext cx="8870134" cy="56677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86583" y="4003237"/>
            <a:ext cx="10869283" cy="299094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With my friends I’m talking, praying, witnessing about God.</a:t>
            </a:r>
            <a:endParaRPr lang="es-ES" sz="6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FD3A74C5-915C-4BE1-A8A6-74687F09409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3520341"/>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otos rezando libres de regalías | Pxfuel">
            <a:extLst>
              <a:ext uri="{FF2B5EF4-FFF2-40B4-BE49-F238E27FC236}">
                <a16:creationId xmlns:a16="http://schemas.microsoft.com/office/drawing/2014/main" id="{59CE704A-91A6-4006-B518-BDFB8D068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079" y="528593"/>
            <a:ext cx="7879773" cy="52560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84" y="3976727"/>
            <a:ext cx="10869283" cy="20428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Jesus, come back very soon,</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Please don’t take too very long.</a:t>
            </a:r>
          </a:p>
        </p:txBody>
      </p:sp>
      <p:sp>
        <p:nvSpPr>
          <p:cNvPr id="7" name="Título 1">
            <a:extLst>
              <a:ext uri="{FF2B5EF4-FFF2-40B4-BE49-F238E27FC236}">
                <a16:creationId xmlns:a16="http://schemas.microsoft.com/office/drawing/2014/main" id="{C843446C-A685-4753-98BB-82529918514E}"/>
              </a:ext>
            </a:extLst>
          </p:cNvPr>
          <p:cNvSpPr txBox="1">
            <a:spLocks/>
          </p:cNvSpPr>
          <p:nvPr/>
        </p:nvSpPr>
        <p:spPr>
          <a:xfrm rot="16200000">
            <a:off x="-2892354" y="3178520"/>
            <a:ext cx="6773706" cy="48290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Chorus</a:t>
            </a:r>
            <a:endParaRPr lang="es-ES" sz="3600" i="1" dirty="0">
              <a:solidFill>
                <a:srgbClr val="FFC000"/>
              </a:solidFill>
            </a:endParaRPr>
          </a:p>
        </p:txBody>
      </p:sp>
      <p:pic>
        <p:nvPicPr>
          <p:cNvPr id="11" name="Imagen 10">
            <a:extLst>
              <a:ext uri="{FF2B5EF4-FFF2-40B4-BE49-F238E27FC236}">
                <a16:creationId xmlns:a16="http://schemas.microsoft.com/office/drawing/2014/main" id="{980A8E46-B582-4897-B37B-705B0F6CB58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20463328"/>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oven con los brazos abiertos para abraz... | Free Photo #Freepik  #freephoto #ninos #lindo #nino #smiley | Brazos abiertos, Brazos, Abrazo">
            <a:extLst>
              <a:ext uri="{FF2B5EF4-FFF2-40B4-BE49-F238E27FC236}">
                <a16:creationId xmlns:a16="http://schemas.microsoft.com/office/drawing/2014/main" id="{71B21780-565D-490E-9DC6-070105D1A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303" y="-20267"/>
            <a:ext cx="7214807" cy="487518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29333" y="3424134"/>
            <a:ext cx="10360199" cy="37309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We’re preparing,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Getting ready, </a:t>
            </a:r>
          </a:p>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Every day.</a:t>
            </a:r>
          </a:p>
        </p:txBody>
      </p:sp>
      <p:sp>
        <p:nvSpPr>
          <p:cNvPr id="7" name="Título 1">
            <a:extLst>
              <a:ext uri="{FF2B5EF4-FFF2-40B4-BE49-F238E27FC236}">
                <a16:creationId xmlns:a16="http://schemas.microsoft.com/office/drawing/2014/main" id="{C843446C-A685-4753-98BB-82529918514E}"/>
              </a:ext>
            </a:extLst>
          </p:cNvPr>
          <p:cNvSpPr txBox="1">
            <a:spLocks/>
          </p:cNvSpPr>
          <p:nvPr/>
        </p:nvSpPr>
        <p:spPr>
          <a:xfrm rot="16200000">
            <a:off x="-2892354" y="3178520"/>
            <a:ext cx="6773706" cy="48290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Chorus</a:t>
            </a:r>
            <a:endParaRPr lang="es-ES" sz="3600" i="1" dirty="0">
              <a:solidFill>
                <a:srgbClr val="FFC000"/>
              </a:solidFill>
            </a:endParaRPr>
          </a:p>
        </p:txBody>
      </p:sp>
      <p:pic>
        <p:nvPicPr>
          <p:cNvPr id="11" name="Imagen 10">
            <a:extLst>
              <a:ext uri="{FF2B5EF4-FFF2-40B4-BE49-F238E27FC236}">
                <a16:creationId xmlns:a16="http://schemas.microsoft.com/office/drawing/2014/main" id="{5699FAAD-E9C0-4E5F-AD62-4E37D49F199A}"/>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8814705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2C920FFE-9E9F-49A3-99B7-BEB9824FF877}"/>
              </a:ext>
            </a:extLst>
          </p:cNvPr>
          <p:cNvSpPr txBox="1">
            <a:spLocks/>
          </p:cNvSpPr>
          <p:nvPr/>
        </p:nvSpPr>
        <p:spPr>
          <a:xfrm>
            <a:off x="507713" y="3657600"/>
            <a:ext cx="10869283" cy="34467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Come with me,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Oh come with me,</a:t>
            </a:r>
          </a:p>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To listen now.</a:t>
            </a: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54276" name="Picture 4" descr="Cómo enseñar a los niños a escuchar a los demás">
            <a:extLst>
              <a:ext uri="{FF2B5EF4-FFF2-40B4-BE49-F238E27FC236}">
                <a16:creationId xmlns:a16="http://schemas.microsoft.com/office/drawing/2014/main" id="{9EB2035C-743A-4408-82A1-6B68CE1F7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979" y="738600"/>
            <a:ext cx="6810375" cy="31432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43DA1514-4805-41BF-AFF2-3ACCAD4B9BE9}"/>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43481139"/>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2" name="Picture 4" descr="Niño pequeño con el reloj foto de archivo. Imagen de fondo - 26578128">
            <a:extLst>
              <a:ext uri="{FF2B5EF4-FFF2-40B4-BE49-F238E27FC236}">
                <a16:creationId xmlns:a16="http://schemas.microsoft.com/office/drawing/2014/main" id="{04AD06F8-026C-4066-88ED-84DF4911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8266"/>
            <a:ext cx="7620000" cy="63912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4513633"/>
            <a:ext cx="10831983" cy="273162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Jesus won’t take long;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He’ll very soon be here.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a:extLst>
              <a:ext uri="{FF2B5EF4-FFF2-40B4-BE49-F238E27FC236}">
                <a16:creationId xmlns:a16="http://schemas.microsoft.com/office/drawing/2014/main" id="{1F59ADA7-DB49-4A78-9809-6726E33E37B6}"/>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062649923"/>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Fotos rezando libres de regalías | Pxfuel">
            <a:extLst>
              <a:ext uri="{FF2B5EF4-FFF2-40B4-BE49-F238E27FC236}">
                <a16:creationId xmlns:a16="http://schemas.microsoft.com/office/drawing/2014/main" id="{59CE704A-91A6-4006-B518-BDFB8D068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079" y="528593"/>
            <a:ext cx="7879773" cy="52560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923884" y="3976727"/>
            <a:ext cx="10869283" cy="20428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Jesus, come back very soon,</a:t>
            </a:r>
          </a:p>
          <a:p>
            <a:pPr algn="ctr"/>
            <a:r>
              <a:rPr lang="en-US" sz="6600" b="1" cap="none" spc="0" dirty="0">
                <a:ln w="6600">
                  <a:solidFill>
                    <a:schemeClr val="accent2"/>
                  </a:solidFill>
                  <a:prstDash val="solid"/>
                </a:ln>
                <a:solidFill>
                  <a:srgbClr val="FFFFFF"/>
                </a:solidFill>
                <a:effectLst>
                  <a:outerShdw dist="38100" dir="2700000" algn="tl" rotWithShape="0">
                    <a:schemeClr val="accent2"/>
                  </a:outerShdw>
                </a:effectLst>
              </a:rPr>
              <a:t>Please don’t take too very long.</a:t>
            </a:r>
          </a:p>
        </p:txBody>
      </p:sp>
      <p:sp>
        <p:nvSpPr>
          <p:cNvPr id="7" name="Título 1">
            <a:extLst>
              <a:ext uri="{FF2B5EF4-FFF2-40B4-BE49-F238E27FC236}">
                <a16:creationId xmlns:a16="http://schemas.microsoft.com/office/drawing/2014/main" id="{C843446C-A685-4753-98BB-82529918514E}"/>
              </a:ext>
            </a:extLst>
          </p:cNvPr>
          <p:cNvSpPr txBox="1">
            <a:spLocks/>
          </p:cNvSpPr>
          <p:nvPr/>
        </p:nvSpPr>
        <p:spPr>
          <a:xfrm rot="16200000">
            <a:off x="-2892354" y="3178520"/>
            <a:ext cx="6773706" cy="48290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Chorus</a:t>
            </a:r>
            <a:endParaRPr lang="es-ES" sz="3600" i="1" dirty="0">
              <a:solidFill>
                <a:srgbClr val="FFC000"/>
              </a:solidFill>
            </a:endParaRPr>
          </a:p>
        </p:txBody>
      </p:sp>
      <p:pic>
        <p:nvPicPr>
          <p:cNvPr id="11" name="Imagen 10">
            <a:extLst>
              <a:ext uri="{FF2B5EF4-FFF2-40B4-BE49-F238E27FC236}">
                <a16:creationId xmlns:a16="http://schemas.microsoft.com/office/drawing/2014/main" id="{048D902B-4CE4-46C7-ACCA-ACE93D64DD4B}"/>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92458614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oven con los brazos abiertos para abraz... | Free Photo #Freepik  #freephoto #ninos #lindo #nino #smiley | Brazos abiertos, Brazos, Abrazo">
            <a:extLst>
              <a:ext uri="{FF2B5EF4-FFF2-40B4-BE49-F238E27FC236}">
                <a16:creationId xmlns:a16="http://schemas.microsoft.com/office/drawing/2014/main" id="{71B21780-565D-490E-9DC6-070105D1A1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303" y="-20267"/>
            <a:ext cx="7214807" cy="487518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29333" y="3424134"/>
            <a:ext cx="10360199" cy="37309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We’re preparing,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Getting ready, </a:t>
            </a:r>
          </a:p>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Every day.</a:t>
            </a:r>
          </a:p>
        </p:txBody>
      </p:sp>
      <p:sp>
        <p:nvSpPr>
          <p:cNvPr id="7" name="Título 1">
            <a:extLst>
              <a:ext uri="{FF2B5EF4-FFF2-40B4-BE49-F238E27FC236}">
                <a16:creationId xmlns:a16="http://schemas.microsoft.com/office/drawing/2014/main" id="{C843446C-A685-4753-98BB-82529918514E}"/>
              </a:ext>
            </a:extLst>
          </p:cNvPr>
          <p:cNvSpPr txBox="1">
            <a:spLocks/>
          </p:cNvSpPr>
          <p:nvPr/>
        </p:nvSpPr>
        <p:spPr>
          <a:xfrm rot="16200000">
            <a:off x="-2892354" y="3178520"/>
            <a:ext cx="6773706" cy="48290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3600" i="1" dirty="0" err="1">
                <a:solidFill>
                  <a:srgbClr val="FFC000"/>
                </a:solidFill>
              </a:rPr>
              <a:t>Chorus</a:t>
            </a:r>
            <a:endParaRPr lang="es-ES" sz="3600" i="1" dirty="0">
              <a:solidFill>
                <a:srgbClr val="FFC000"/>
              </a:solidFill>
            </a:endParaRPr>
          </a:p>
        </p:txBody>
      </p:sp>
      <p:pic>
        <p:nvPicPr>
          <p:cNvPr id="11" name="Imagen 10">
            <a:extLst>
              <a:ext uri="{FF2B5EF4-FFF2-40B4-BE49-F238E27FC236}">
                <a16:creationId xmlns:a16="http://schemas.microsoft.com/office/drawing/2014/main" id="{EDE4C7B5-5D3D-4DB0-96A0-33F1C28B01CF}"/>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86382197"/>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OLA SCRIPTUTA: LA NOTA TÓNICA DEL APOCALIPSIS">
            <a:extLst>
              <a:ext uri="{FF2B5EF4-FFF2-40B4-BE49-F238E27FC236}">
                <a16:creationId xmlns:a16="http://schemas.microsoft.com/office/drawing/2014/main" id="{D2545E4C-1AED-41A8-BC23-B3C7C254A3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82" y="232216"/>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786006" y="4347574"/>
            <a:ext cx="10869283" cy="247185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Get prepared for </a:t>
            </a:r>
            <a:br>
              <a:rPr lang="en-US" sz="80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8000" b="1" cap="none" spc="0" dirty="0">
                <a:ln w="6600">
                  <a:solidFill>
                    <a:schemeClr val="accent2"/>
                  </a:solidFill>
                  <a:prstDash val="solid"/>
                </a:ln>
                <a:solidFill>
                  <a:srgbClr val="FFFFFF"/>
                </a:solidFill>
                <a:effectLst>
                  <a:outerShdw dist="38100" dir="2700000" algn="tl" rotWithShape="0">
                    <a:schemeClr val="accent2"/>
                  </a:outerShdw>
                </a:effectLst>
              </a:rPr>
              <a:t>He is coming.</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1" name="Imagen 10">
            <a:extLst>
              <a:ext uri="{FF2B5EF4-FFF2-40B4-BE49-F238E27FC236}">
                <a16:creationId xmlns:a16="http://schemas.microsoft.com/office/drawing/2014/main" id="{8D4F4230-4122-4064-9D0F-DC4403E47375}"/>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29218104"/>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8">
            <a:extLst>
              <a:ext uri="{FF2B5EF4-FFF2-40B4-BE49-F238E27FC236}">
                <a16:creationId xmlns:a16="http://schemas.microsoft.com/office/drawing/2014/main" id="{A3021FCB-58ED-4FFF-B772-FEF5D495F20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backgroundMark x1="20265" y1="18190" x2="20265" y2="18190"/>
                        <a14:backgroundMark x1="94368" y1="63869" x2="94368" y2="63869"/>
                        <a14:backgroundMark x1="91361" y1="9322" x2="91361" y2="9322"/>
                      </a14:backgroundRemoval>
                    </a14:imgEffect>
                  </a14:imgLayer>
                </a14:imgProps>
              </a:ext>
            </a:extLst>
          </a:blip>
          <a:stretch>
            <a:fillRect/>
          </a:stretch>
        </p:blipFill>
        <p:spPr>
          <a:xfrm>
            <a:off x="1428477" y="-731358"/>
            <a:ext cx="8553805" cy="7559378"/>
          </a:xfrm>
          <a:prstGeom prst="rect">
            <a:avLst/>
          </a:prstGeom>
        </p:spPr>
      </p:pic>
      <p:sp>
        <p:nvSpPr>
          <p:cNvPr id="8" name="Rectángulo 7">
            <a:extLst>
              <a:ext uri="{FF2B5EF4-FFF2-40B4-BE49-F238E27FC236}">
                <a16:creationId xmlns:a16="http://schemas.microsoft.com/office/drawing/2014/main" id="{E8506518-DF15-4BF3-9FAB-98E4D0F7E0D4}"/>
              </a:ext>
            </a:extLst>
          </p:cNvPr>
          <p:cNvSpPr/>
          <p:nvPr/>
        </p:nvSpPr>
        <p:spPr>
          <a:xfrm>
            <a:off x="2000249" y="6128828"/>
            <a:ext cx="8534401" cy="1272143"/>
          </a:xfrm>
          <a:prstGeom prst="rect">
            <a:avLst/>
          </a:prstGeom>
        </p:spPr>
        <p:txBody>
          <a:bodyPr wrap="square" anchor="ctr">
            <a:spAutoFit/>
          </a:bodyPr>
          <a:lstStyle/>
          <a:p>
            <a:pPr algn="ctr"/>
            <a:r>
              <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mj-lt"/>
              </a:rPr>
              <a:t>PRÉSENTE :</a:t>
            </a:r>
          </a:p>
        </p:txBody>
      </p:sp>
      <p:pic>
        <p:nvPicPr>
          <p:cNvPr id="12" name="Imagen 11">
            <a:extLst>
              <a:ext uri="{FF2B5EF4-FFF2-40B4-BE49-F238E27FC236}">
                <a16:creationId xmlns:a16="http://schemas.microsoft.com/office/drawing/2014/main" id="{F02E22AE-B508-456C-9363-8FC3A078A460}"/>
              </a:ext>
            </a:extLst>
          </p:cNvPr>
          <p:cNvPicPr>
            <a:picLocks noChangeAspect="1"/>
          </p:cNvPicPr>
          <p:nvPr/>
        </p:nvPicPr>
        <p:blipFill>
          <a:blip r:embed="rId4"/>
          <a:stretch>
            <a:fillRect/>
          </a:stretch>
        </p:blipFill>
        <p:spPr>
          <a:xfrm>
            <a:off x="5071482" y="1442483"/>
            <a:ext cx="2397755" cy="1986517"/>
          </a:xfrm>
          <a:prstGeom prst="rect">
            <a:avLst/>
          </a:prstGeom>
        </p:spPr>
      </p:pic>
      <p:pic>
        <p:nvPicPr>
          <p:cNvPr id="5" name="Imagen 4">
            <a:extLst>
              <a:ext uri="{FF2B5EF4-FFF2-40B4-BE49-F238E27FC236}">
                <a16:creationId xmlns:a16="http://schemas.microsoft.com/office/drawing/2014/main" id="{69BE61BA-C95D-4E82-9865-5E273FD41625}"/>
              </a:ext>
            </a:extLst>
          </p:cNvPr>
          <p:cNvPicPr>
            <a:picLocks noChangeAspect="1"/>
          </p:cNvPicPr>
          <p:nvPr/>
        </p:nvPicPr>
        <p:blipFill>
          <a:blip r:embed="rId5"/>
          <a:stretch>
            <a:fillRect/>
          </a:stretch>
        </p:blipFill>
        <p:spPr>
          <a:xfrm>
            <a:off x="5101824" y="3719148"/>
            <a:ext cx="2158471" cy="1672033"/>
          </a:xfrm>
          <a:prstGeom prst="rect">
            <a:avLst/>
          </a:prstGeom>
        </p:spPr>
      </p:pic>
    </p:spTree>
    <p:extLst>
      <p:ext uri="{BB962C8B-B14F-4D97-AF65-F5344CB8AC3E}">
        <p14:creationId xmlns:p14="http://schemas.microsoft.com/office/powerpoint/2010/main" val="2597229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advTm="1000">
        <p15:prstTrans prst="curtains"/>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descr="Dito anteriore: fotos de stock, imágenes de Dito anteriore libres de  derechos | Depositphotos®">
            <a:extLst>
              <a:ext uri="{FF2B5EF4-FFF2-40B4-BE49-F238E27FC236}">
                <a16:creationId xmlns:a16="http://schemas.microsoft.com/office/drawing/2014/main" id="{0C9D1BDE-9CA8-4EAD-8DB1-00E8376B40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0" y="668775"/>
            <a:ext cx="5715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9" y="5116748"/>
            <a:ext cx="10340746" cy="147415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He’s</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coming</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for</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you</a:t>
            </a:r>
            <a:r>
              <a:rPr lang="es-ES" sz="80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pic>
        <p:nvPicPr>
          <p:cNvPr id="9" name="Imagen 8">
            <a:extLst>
              <a:ext uri="{FF2B5EF4-FFF2-40B4-BE49-F238E27FC236}">
                <a16:creationId xmlns:a16="http://schemas.microsoft.com/office/drawing/2014/main" id="{6E5D95B8-B5FD-4F01-8F79-7DA9828C51D0}"/>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67122490"/>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12" name="Picture 16" descr="Enseñar a los niños a ser ordenados según Marie Kondo - Eres Mamá">
            <a:extLst>
              <a:ext uri="{FF2B5EF4-FFF2-40B4-BE49-F238E27FC236}">
                <a16:creationId xmlns:a16="http://schemas.microsoft.com/office/drawing/2014/main" id="{C11C8744-B733-4427-8091-E695B5A19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0"/>
            <a:ext cx="102774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F5A1E326-40C6-47E6-9D96-A3591BAFBB46}"/>
              </a:ext>
            </a:extLst>
          </p:cNvPr>
          <p:cNvPicPr>
            <a:picLocks noChangeAspect="1"/>
          </p:cNvPicPr>
          <p:nvPr/>
        </p:nvPicPr>
        <p:blipFill>
          <a:blip r:embed="rId4"/>
          <a:stretch>
            <a:fillRect/>
          </a:stretch>
        </p:blipFill>
        <p:spPr>
          <a:xfrm>
            <a:off x="541267" y="3837482"/>
            <a:ext cx="3041636" cy="2651293"/>
          </a:xfrm>
          <a:prstGeom prst="rect">
            <a:avLst/>
          </a:prstGeom>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Introduction</a:t>
            </a:r>
            <a:endParaRPr lang="es-ES" sz="3600" b="1" dirty="0">
              <a:solidFill>
                <a:srgbClr val="FFC000"/>
              </a:solidFill>
            </a:endParaRPr>
          </a:p>
        </p:txBody>
      </p:sp>
      <p:pic>
        <p:nvPicPr>
          <p:cNvPr id="14" name="Imagen 13">
            <a:extLst>
              <a:ext uri="{FF2B5EF4-FFF2-40B4-BE49-F238E27FC236}">
                <a16:creationId xmlns:a16="http://schemas.microsoft.com/office/drawing/2014/main" id="{936DE3D9-5001-4F10-8B40-29A53DE4FD58}"/>
              </a:ext>
            </a:extLst>
          </p:cNvPr>
          <p:cNvPicPr>
            <a:picLocks noChangeAspect="1"/>
          </p:cNvPicPr>
          <p:nvPr/>
        </p:nvPicPr>
        <p:blipFill>
          <a:blip r:embed="rId5"/>
          <a:stretch>
            <a:fillRect/>
          </a:stretch>
        </p:blipFill>
        <p:spPr>
          <a:xfrm>
            <a:off x="9250178" y="3472049"/>
            <a:ext cx="2491518" cy="3382161"/>
          </a:xfrm>
          <a:prstGeom prst="rect">
            <a:avLst/>
          </a:prstGeom>
        </p:spPr>
      </p:pic>
      <p:pic>
        <p:nvPicPr>
          <p:cNvPr id="9" name="Imagen 8">
            <a:extLst>
              <a:ext uri="{FF2B5EF4-FFF2-40B4-BE49-F238E27FC236}">
                <a16:creationId xmlns:a16="http://schemas.microsoft.com/office/drawing/2014/main" id="{C6461914-1A0F-41C6-92E7-C49C8ABE50E4}"/>
              </a:ext>
            </a:extLst>
          </p:cNvPr>
          <p:cNvPicPr>
            <a:picLocks noChangeAspect="1"/>
          </p:cNvPicPr>
          <p:nvPr/>
        </p:nvPicPr>
        <p:blipFill>
          <a:blip r:embed="rId6"/>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795271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6" name="Picture 14" descr="Pin en Lugares para Bodas en Menorca">
            <a:extLst>
              <a:ext uri="{FF2B5EF4-FFF2-40B4-BE49-F238E27FC236}">
                <a16:creationId xmlns:a16="http://schemas.microsoft.com/office/drawing/2014/main" id="{AA2E3DCF-28A5-461F-8BF2-AB6232F185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r="9742" b="6951"/>
          <a:stretch/>
        </p:blipFill>
        <p:spPr bwMode="auto">
          <a:xfrm>
            <a:off x="1317240" y="69012"/>
            <a:ext cx="9868805" cy="678898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26B61F4B-796E-4279-8D48-9E361B6ADEE5}"/>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480504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19476" name="Picture 20" descr="婚礼平面素材图片_婚礼平面图片素材下载_摄图新视界">
            <a:extLst>
              <a:ext uri="{FF2B5EF4-FFF2-40B4-BE49-F238E27FC236}">
                <a16:creationId xmlns:a16="http://schemas.microsoft.com/office/drawing/2014/main" id="{1738926F-4069-4954-9655-5430AE927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808" y="79537"/>
            <a:ext cx="10106754" cy="673783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39FEF9FA-2022-46D1-9F1A-00D4990A8D3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7634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BA9D91-B623-4888-AF5A-7671435628FF}"/>
              </a:ext>
            </a:extLst>
          </p:cNvPr>
          <p:cNvPicPr>
            <a:picLocks noChangeAspect="1"/>
          </p:cNvPicPr>
          <p:nvPr/>
        </p:nvPicPr>
        <p:blipFill>
          <a:blip r:embed="rId3"/>
          <a:stretch>
            <a:fillRect/>
          </a:stretch>
        </p:blipFill>
        <p:spPr>
          <a:xfrm>
            <a:off x="1185964" y="38910"/>
            <a:ext cx="10287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117587E3-7BB8-4CD3-BF11-07DCB2591795}"/>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36914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5731E5D-0071-4180-B4C6-8CDA271A7200}"/>
              </a:ext>
            </a:extLst>
          </p:cNvPr>
          <p:cNvPicPr>
            <a:picLocks noChangeAspect="1"/>
          </p:cNvPicPr>
          <p:nvPr/>
        </p:nvPicPr>
        <p:blipFill>
          <a:blip r:embed="rId3"/>
          <a:stretch>
            <a:fillRect/>
          </a:stretch>
        </p:blipFill>
        <p:spPr>
          <a:xfrm>
            <a:off x="556095" y="552045"/>
            <a:ext cx="11430000" cy="5715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18CA78C3-7C6E-472F-8805-4080F74A178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44409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F383CFB4-3E9E-4514-8918-D17CA46A11F5}"/>
              </a:ext>
            </a:extLst>
          </p:cNvPr>
          <p:cNvPicPr>
            <a:picLocks noChangeAspect="1"/>
          </p:cNvPicPr>
          <p:nvPr/>
        </p:nvPicPr>
        <p:blipFill>
          <a:blip r:embed="rId3"/>
          <a:stretch>
            <a:fillRect/>
          </a:stretch>
        </p:blipFill>
        <p:spPr>
          <a:xfrm>
            <a:off x="791127" y="311728"/>
            <a:ext cx="10882115" cy="623454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E6A6FC24-B68F-41B3-B520-E6FF33192AC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28917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4592" name="Picture 16" descr="Pin em Bíblia">
            <a:extLst>
              <a:ext uri="{FF2B5EF4-FFF2-40B4-BE49-F238E27FC236}">
                <a16:creationId xmlns:a16="http://schemas.microsoft.com/office/drawing/2014/main" id="{7A70D532-6D80-4B6F-9E76-A3A16C24C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285" y="1174110"/>
            <a:ext cx="9736531" cy="46654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B22085E0-FC39-4C8D-A146-BE83B36FD76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6189627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Pomógłbyś? - CDA">
            <a:extLst>
              <a:ext uri="{FF2B5EF4-FFF2-40B4-BE49-F238E27FC236}">
                <a16:creationId xmlns:a16="http://schemas.microsoft.com/office/drawing/2014/main" id="{D5800D4E-8A24-405A-9867-F938594A79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02" y="311728"/>
            <a:ext cx="11083636" cy="623454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EC12287D-BC70-46E3-98DE-E27D308E5D2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9787331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descr="yüreğin seyir defteri: sensizlği sar solyanıma">
            <a:extLst>
              <a:ext uri="{FF2B5EF4-FFF2-40B4-BE49-F238E27FC236}">
                <a16:creationId xmlns:a16="http://schemas.microsoft.com/office/drawing/2014/main" id="{BD70C5E0-5EAB-4352-8FA5-5D1682806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13" y="-77820"/>
            <a:ext cx="10315575"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36601836-07EC-4EF2-84D3-74FD20C05D8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34263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69967BA-93A8-4491-A506-D05DB445CD8C}"/>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Lst>
          </a:blip>
          <a:srcRect b="37631"/>
          <a:stretch/>
        </p:blipFill>
        <p:spPr>
          <a:xfrm>
            <a:off x="2153671" y="52596"/>
            <a:ext cx="7884657" cy="6888570"/>
          </a:xfrm>
          <a:prstGeom prst="rect">
            <a:avLst/>
          </a:prstGeom>
          <a:effectLst>
            <a:softEdge rad="635000"/>
          </a:effectLst>
        </p:spPr>
      </p:pic>
      <p:pic>
        <p:nvPicPr>
          <p:cNvPr id="7" name="Imagen 6">
            <a:extLst>
              <a:ext uri="{FF2B5EF4-FFF2-40B4-BE49-F238E27FC236}">
                <a16:creationId xmlns:a16="http://schemas.microsoft.com/office/drawing/2014/main" id="{94230D65-9F54-4618-B4D5-BD4E4427866C}"/>
              </a:ext>
            </a:extLst>
          </p:cNvPr>
          <p:cNvPicPr>
            <a:picLocks noChangeAspect="1"/>
          </p:cNvPicPr>
          <p:nvPr/>
        </p:nvPicPr>
        <p:blipFill>
          <a:blip r:embed="rId4"/>
          <a:stretch>
            <a:fillRect/>
          </a:stretch>
        </p:blipFill>
        <p:spPr>
          <a:xfrm>
            <a:off x="10349177" y="147680"/>
            <a:ext cx="1488816" cy="1233471"/>
          </a:xfrm>
          <a:prstGeom prst="rect">
            <a:avLst/>
          </a:prstGeom>
        </p:spPr>
      </p:pic>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1581461" y="4805899"/>
            <a:ext cx="10178322" cy="1492132"/>
          </a:xfrm>
        </p:spPr>
        <p:txBody>
          <a:bodyPr>
            <a:normAutofit fontScale="90000"/>
          </a:bodyPr>
          <a:lstStyle/>
          <a:p>
            <a:pPr algn="r"/>
            <a:r>
              <a:rPr lang="fr-FR" dirty="0"/>
              <a:t>7 jours de </a:t>
            </a:r>
            <a:br>
              <a:rPr lang="fr-FR" dirty="0"/>
            </a:br>
            <a:r>
              <a:rPr lang="fr-FR" dirty="0"/>
              <a:t>programmes </a:t>
            </a:r>
            <a:br>
              <a:rPr lang="fr-FR" dirty="0"/>
            </a:br>
            <a:r>
              <a:rPr lang="fr-FR" dirty="0"/>
              <a:t>pour enfants</a:t>
            </a:r>
            <a:endParaRPr lang="es-ES" dirty="0"/>
          </a:p>
        </p:txBody>
      </p:sp>
      <p:pic>
        <p:nvPicPr>
          <p:cNvPr id="11" name="Imagen 10">
            <a:extLst>
              <a:ext uri="{FF2B5EF4-FFF2-40B4-BE49-F238E27FC236}">
                <a16:creationId xmlns:a16="http://schemas.microsoft.com/office/drawing/2014/main" id="{E9684C7B-1D60-4B87-BBA9-7779093CF118}"/>
              </a:ext>
            </a:extLst>
          </p:cNvPr>
          <p:cNvPicPr>
            <a:picLocks noChangeAspect="1"/>
          </p:cNvPicPr>
          <p:nvPr/>
        </p:nvPicPr>
        <p:blipFill>
          <a:blip r:embed="rId5"/>
          <a:stretch>
            <a:fillRect/>
          </a:stretch>
        </p:blipFill>
        <p:spPr>
          <a:xfrm>
            <a:off x="958628" y="315061"/>
            <a:ext cx="1474265" cy="1142021"/>
          </a:xfrm>
          <a:prstGeom prst="rect">
            <a:avLst/>
          </a:prstGeom>
        </p:spPr>
      </p:pic>
    </p:spTree>
    <p:extLst>
      <p:ext uri="{BB962C8B-B14F-4D97-AF65-F5344CB8AC3E}">
        <p14:creationId xmlns:p14="http://schemas.microsoft.com/office/powerpoint/2010/main" val="775746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4" name="Imagen 3">
            <a:extLst>
              <a:ext uri="{FF2B5EF4-FFF2-40B4-BE49-F238E27FC236}">
                <a16:creationId xmlns:a16="http://schemas.microsoft.com/office/drawing/2014/main" id="{1234CE3D-D302-4359-ACA7-CBD245B765BB}"/>
              </a:ext>
            </a:extLst>
          </p:cNvPr>
          <p:cNvPicPr>
            <a:picLocks noChangeAspect="1"/>
          </p:cNvPicPr>
          <p:nvPr/>
        </p:nvPicPr>
        <p:blipFill>
          <a:blip r:embed="rId3"/>
          <a:stretch>
            <a:fillRect/>
          </a:stretch>
        </p:blipFill>
        <p:spPr>
          <a:xfrm>
            <a:off x="1219200" y="504825"/>
            <a:ext cx="9753600" cy="5848350"/>
          </a:xfrm>
          <a:prstGeom prst="rect">
            <a:avLst/>
          </a:prstGeom>
          <a:effectLst>
            <a:softEdge rad="127000"/>
          </a:effectLst>
        </p:spPr>
      </p:pic>
      <p:pic>
        <p:nvPicPr>
          <p:cNvPr id="6" name="Imagen 5">
            <a:extLst>
              <a:ext uri="{FF2B5EF4-FFF2-40B4-BE49-F238E27FC236}">
                <a16:creationId xmlns:a16="http://schemas.microsoft.com/office/drawing/2014/main" id="{12650BE6-C601-48EB-B7A8-2B3093C9B6A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928634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5" name="Imagen 4">
            <a:extLst>
              <a:ext uri="{FF2B5EF4-FFF2-40B4-BE49-F238E27FC236}">
                <a16:creationId xmlns:a16="http://schemas.microsoft.com/office/drawing/2014/main" id="{9C76874C-130C-47C4-BAE8-DA2563277C31}"/>
              </a:ext>
            </a:extLst>
          </p:cNvPr>
          <p:cNvPicPr>
            <a:picLocks noChangeAspect="1"/>
          </p:cNvPicPr>
          <p:nvPr/>
        </p:nvPicPr>
        <p:blipFill>
          <a:blip r:embed="rId3"/>
          <a:stretch>
            <a:fillRect/>
          </a:stretch>
        </p:blipFill>
        <p:spPr>
          <a:xfrm>
            <a:off x="2065119" y="530399"/>
            <a:ext cx="8528685" cy="5797201"/>
          </a:xfrm>
          <a:prstGeom prst="rect">
            <a:avLst/>
          </a:prstGeom>
          <a:effectLst>
            <a:softEdge rad="635000"/>
          </a:effectLst>
        </p:spPr>
      </p:pic>
      <p:pic>
        <p:nvPicPr>
          <p:cNvPr id="6" name="Imagen 5">
            <a:extLst>
              <a:ext uri="{FF2B5EF4-FFF2-40B4-BE49-F238E27FC236}">
                <a16:creationId xmlns:a16="http://schemas.microsoft.com/office/drawing/2014/main" id="{E1D57FE9-3D28-4CE7-8C13-D3CB46886D2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498922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FD53EEC-B642-4575-97A8-AFC616F8DB60}"/>
              </a:ext>
            </a:extLst>
          </p:cNvPr>
          <p:cNvPicPr>
            <a:picLocks noChangeAspect="1"/>
          </p:cNvPicPr>
          <p:nvPr/>
        </p:nvPicPr>
        <p:blipFill>
          <a:blip r:embed="rId3"/>
          <a:stretch>
            <a:fillRect/>
          </a:stretch>
        </p:blipFill>
        <p:spPr>
          <a:xfrm>
            <a:off x="58365" y="0"/>
            <a:ext cx="12192000"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4871338F-5F6E-4F08-B9A3-226DCDB36B00}"/>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980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42AFC25-6212-4EF8-A7E9-749168049A22}"/>
              </a:ext>
            </a:extLst>
          </p:cNvPr>
          <p:cNvPicPr>
            <a:picLocks noChangeAspect="1"/>
          </p:cNvPicPr>
          <p:nvPr/>
        </p:nvPicPr>
        <p:blipFill>
          <a:blip r:embed="rId3"/>
          <a:stretch>
            <a:fillRect/>
          </a:stretch>
        </p:blipFill>
        <p:spPr>
          <a:xfrm>
            <a:off x="944450" y="0"/>
            <a:ext cx="10303099"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FB50BB01-6E5D-4312-B6C6-A7148AAC700A}"/>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5776968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4CB1867-5B63-4026-828D-2E02BE7E0820}"/>
              </a:ext>
            </a:extLst>
          </p:cNvPr>
          <p:cNvPicPr>
            <a:picLocks noChangeAspect="1"/>
          </p:cNvPicPr>
          <p:nvPr/>
        </p:nvPicPr>
        <p:blipFill>
          <a:blip r:embed="rId3"/>
          <a:stretch>
            <a:fillRect/>
          </a:stretch>
        </p:blipFill>
        <p:spPr>
          <a:xfrm>
            <a:off x="1028591" y="69012"/>
            <a:ext cx="10601739"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9" name="CuadroTexto 8">
            <a:extLst>
              <a:ext uri="{FF2B5EF4-FFF2-40B4-BE49-F238E27FC236}">
                <a16:creationId xmlns:a16="http://schemas.microsoft.com/office/drawing/2014/main" id="{CFB33FEF-537A-4B8A-9A19-A3FC9BEA4EBA}"/>
              </a:ext>
            </a:extLst>
          </p:cNvPr>
          <p:cNvSpPr txBox="1"/>
          <p:nvPr/>
        </p:nvSpPr>
        <p:spPr>
          <a:xfrm>
            <a:off x="6206248" y="2945256"/>
            <a:ext cx="4568554" cy="3477875"/>
          </a:xfrm>
          <a:prstGeom prst="rect">
            <a:avLst/>
          </a:prstGeom>
          <a:noFill/>
        </p:spPr>
        <p:txBody>
          <a:bodyPr wrap="square">
            <a:spAutoFit/>
          </a:bodyPr>
          <a:lstStyle/>
          <a:p>
            <a:pPr algn="r"/>
            <a:r>
              <a:rPr lang="fr-FR" sz="4400" b="1" i="1" dirty="0"/>
              <a:t>« C’est donc </a:t>
            </a:r>
            <a:br>
              <a:rPr lang="fr-FR" sz="4400" b="1" i="1" dirty="0"/>
            </a:br>
            <a:r>
              <a:rPr lang="fr-FR" sz="4400" b="1" i="1" dirty="0"/>
              <a:t>à leurs fruits </a:t>
            </a:r>
            <a:br>
              <a:rPr lang="fr-FR" sz="4400" b="1" i="1" dirty="0"/>
            </a:br>
            <a:r>
              <a:rPr lang="fr-FR" sz="4400" b="1" i="1" dirty="0"/>
              <a:t>que vous les reconnaîtrez. » (Matthieu 7 : 20). </a:t>
            </a:r>
            <a:endParaRPr lang="es-ES" sz="3600" b="1" i="1" dirty="0"/>
          </a:p>
        </p:txBody>
      </p:sp>
      <p:pic>
        <p:nvPicPr>
          <p:cNvPr id="6" name="Imagen 5">
            <a:extLst>
              <a:ext uri="{FF2B5EF4-FFF2-40B4-BE49-F238E27FC236}">
                <a16:creationId xmlns:a16="http://schemas.microsoft.com/office/drawing/2014/main" id="{F185A91F-29ED-4BFA-A573-F17FCE122EA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741617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214D8EC-C830-4F63-A473-919F06008B57}"/>
              </a:ext>
            </a:extLst>
          </p:cNvPr>
          <p:cNvPicPr>
            <a:picLocks noChangeAspect="1"/>
          </p:cNvPicPr>
          <p:nvPr/>
        </p:nvPicPr>
        <p:blipFill>
          <a:blip r:embed="rId3"/>
          <a:stretch>
            <a:fillRect/>
          </a:stretch>
        </p:blipFill>
        <p:spPr>
          <a:xfrm>
            <a:off x="381000" y="214312"/>
            <a:ext cx="11430000" cy="6429375"/>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F660C895-D66D-4E90-830B-1AED57A7F04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785971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7E3B6A-D685-433C-99C2-991B7EDBCE74}"/>
              </a:ext>
            </a:extLst>
          </p:cNvPr>
          <p:cNvPicPr>
            <a:picLocks noChangeAspect="1"/>
          </p:cNvPicPr>
          <p:nvPr/>
        </p:nvPicPr>
        <p:blipFill>
          <a:blip r:embed="rId3"/>
          <a:stretch>
            <a:fillRect/>
          </a:stretch>
        </p:blipFill>
        <p:spPr>
          <a:xfrm>
            <a:off x="2938359" y="19455"/>
            <a:ext cx="6315281"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D95BC1F8-2537-4262-928A-C1FFB75F6B1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01678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EAF160-EDA4-4AD5-A622-9DA7BB07EA52}"/>
              </a:ext>
            </a:extLst>
          </p:cNvPr>
          <p:cNvPicPr>
            <a:picLocks noChangeAspect="1"/>
          </p:cNvPicPr>
          <p:nvPr/>
        </p:nvPicPr>
        <p:blipFill>
          <a:blip r:embed="rId3"/>
          <a:stretch>
            <a:fillRect/>
          </a:stretch>
        </p:blipFill>
        <p:spPr>
          <a:xfrm>
            <a:off x="952500" y="0"/>
            <a:ext cx="10701236"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F5A92471-53C6-4A01-AC68-04ABA7AD6489}"/>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191847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2" name="Imagen 1">
            <a:extLst>
              <a:ext uri="{FF2B5EF4-FFF2-40B4-BE49-F238E27FC236}">
                <a16:creationId xmlns:a16="http://schemas.microsoft.com/office/drawing/2014/main" id="{9BA4A2F2-8866-42A3-A75B-17E724FFE6A3}"/>
              </a:ext>
            </a:extLst>
          </p:cNvPr>
          <p:cNvPicPr>
            <a:picLocks noChangeAspect="1"/>
          </p:cNvPicPr>
          <p:nvPr/>
        </p:nvPicPr>
        <p:blipFill>
          <a:blip r:embed="rId3"/>
          <a:stretch>
            <a:fillRect/>
          </a:stretch>
        </p:blipFill>
        <p:spPr>
          <a:xfrm>
            <a:off x="3167943" y="1565525"/>
            <a:ext cx="7620000" cy="5057775"/>
          </a:xfrm>
          <a:prstGeom prst="rect">
            <a:avLst/>
          </a:prstGeom>
          <a:effectLst>
            <a:softEdge rad="635000"/>
          </a:effectLst>
        </p:spPr>
      </p:pic>
      <p:sp>
        <p:nvSpPr>
          <p:cNvPr id="8" name="CuadroTexto 7">
            <a:extLst>
              <a:ext uri="{FF2B5EF4-FFF2-40B4-BE49-F238E27FC236}">
                <a16:creationId xmlns:a16="http://schemas.microsoft.com/office/drawing/2014/main" id="{36278E97-39C2-4DA6-A716-FCD5AE6784C6}"/>
              </a:ext>
            </a:extLst>
          </p:cNvPr>
          <p:cNvSpPr txBox="1"/>
          <p:nvPr/>
        </p:nvSpPr>
        <p:spPr>
          <a:xfrm>
            <a:off x="1343505" y="674169"/>
            <a:ext cx="6731541" cy="2677656"/>
          </a:xfrm>
          <a:prstGeom prst="rect">
            <a:avLst/>
          </a:prstGeom>
          <a:noFill/>
        </p:spPr>
        <p:txBody>
          <a:bodyPr wrap="square">
            <a:spAutoFit/>
          </a:bodyPr>
          <a:lstStyle/>
          <a:p>
            <a:r>
              <a:rPr lang="fr-FR" sz="4400" b="1" i="1" dirty="0"/>
              <a:t>« Ta parole est une lampe à mes pieds, Et une lumière sur mon sentier. »</a:t>
            </a:r>
          </a:p>
          <a:p>
            <a:r>
              <a:rPr lang="es-ES" sz="3600" b="1" i="1" dirty="0"/>
              <a:t>(</a:t>
            </a:r>
            <a:r>
              <a:rPr lang="es-ES" sz="3600" b="1" i="1" dirty="0" err="1"/>
              <a:t>Psaumes</a:t>
            </a:r>
            <a:r>
              <a:rPr lang="es-ES" sz="3600" b="1" i="1" dirty="0"/>
              <a:t> 119:105)</a:t>
            </a:r>
          </a:p>
        </p:txBody>
      </p:sp>
      <p:pic>
        <p:nvPicPr>
          <p:cNvPr id="6" name="Imagen 5">
            <a:extLst>
              <a:ext uri="{FF2B5EF4-FFF2-40B4-BE49-F238E27FC236}">
                <a16:creationId xmlns:a16="http://schemas.microsoft.com/office/drawing/2014/main" id="{19EF82F6-6A12-4DE3-A38E-511FD3296BDF}"/>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7909573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Maukah Kamu? | Grace Depth">
            <a:extLst>
              <a:ext uri="{FF2B5EF4-FFF2-40B4-BE49-F238E27FC236}">
                <a16:creationId xmlns:a16="http://schemas.microsoft.com/office/drawing/2014/main" id="{98E2056F-A80E-485E-9B01-60D88E5BDB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005" y="0"/>
            <a:ext cx="12192000"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pic>
        <p:nvPicPr>
          <p:cNvPr id="6" name="Imagen 5">
            <a:extLst>
              <a:ext uri="{FF2B5EF4-FFF2-40B4-BE49-F238E27FC236}">
                <a16:creationId xmlns:a16="http://schemas.microsoft.com/office/drawing/2014/main" id="{C54F6C29-D3F7-4D49-A68C-82248B9558A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702674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395CDC-4C52-4161-ABED-11608D52EB23}"/>
              </a:ext>
            </a:extLst>
          </p:cNvPr>
          <p:cNvSpPr>
            <a:spLocks noGrp="1"/>
          </p:cNvSpPr>
          <p:nvPr>
            <p:ph type="title"/>
          </p:nvPr>
        </p:nvSpPr>
        <p:spPr>
          <a:xfrm>
            <a:off x="1442178" y="5585790"/>
            <a:ext cx="10178322" cy="1193985"/>
          </a:xfrm>
        </p:spPr>
        <p:txBody>
          <a:bodyPr>
            <a:normAutofit/>
          </a:bodyPr>
          <a:lstStyle/>
          <a:p>
            <a:r>
              <a:rPr lang="es-ES" sz="6600" b="1" cap="none" spc="0" dirty="0">
                <a:ln w="6600">
                  <a:solidFill>
                    <a:schemeClr val="accent2"/>
                  </a:solidFill>
                  <a:prstDash val="solid"/>
                </a:ln>
                <a:solidFill>
                  <a:schemeClr val="accent1">
                    <a:lumMod val="60000"/>
                    <a:lumOff val="40000"/>
                  </a:schemeClr>
                </a:solidFill>
                <a:effectLst>
                  <a:outerShdw dist="38100" dir="2700000" algn="tl" rotWithShape="0">
                    <a:schemeClr val="accent2"/>
                  </a:outerShdw>
                </a:effectLst>
              </a:rPr>
              <a:t>PRÉPARÉ POUR LE VOYAGE</a:t>
            </a:r>
          </a:p>
        </p:txBody>
      </p:sp>
      <p:pic>
        <p:nvPicPr>
          <p:cNvPr id="1034" name="Picture 10" descr="Diez cosas que siempre tenés que llevar en la valija para un viaje con niños  | Rumbos">
            <a:extLst>
              <a:ext uri="{FF2B5EF4-FFF2-40B4-BE49-F238E27FC236}">
                <a16:creationId xmlns:a16="http://schemas.microsoft.com/office/drawing/2014/main" id="{BFC8780F-81EC-4CC4-B6E4-D1211FD4E7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144" y="298605"/>
            <a:ext cx="9353550" cy="52482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7F3D86CD-8EBE-4BC5-A397-D533F46ECC8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450338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Historias Bíblicas para Niños # 16">
            <a:extLst>
              <a:ext uri="{FF2B5EF4-FFF2-40B4-BE49-F238E27FC236}">
                <a16:creationId xmlns:a16="http://schemas.microsoft.com/office/drawing/2014/main" id="{DBBA5699-1B84-4745-8CC0-16C909879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368" y="69012"/>
            <a:ext cx="4906299" cy="649102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Développement</a:t>
            </a:r>
            <a:endParaRPr lang="es-ES" sz="3600" b="1" dirty="0">
              <a:solidFill>
                <a:srgbClr val="FFC000"/>
              </a:solidFill>
            </a:endParaRPr>
          </a:p>
        </p:txBody>
      </p:sp>
      <p:sp>
        <p:nvSpPr>
          <p:cNvPr id="15" name="CuadroTexto 14">
            <a:extLst>
              <a:ext uri="{FF2B5EF4-FFF2-40B4-BE49-F238E27FC236}">
                <a16:creationId xmlns:a16="http://schemas.microsoft.com/office/drawing/2014/main" id="{E32D1A58-AD22-4190-A859-CA28EBCC9633}"/>
              </a:ext>
            </a:extLst>
          </p:cNvPr>
          <p:cNvSpPr txBox="1"/>
          <p:nvPr/>
        </p:nvSpPr>
        <p:spPr>
          <a:xfrm>
            <a:off x="1116251" y="920621"/>
            <a:ext cx="6150819" cy="5016758"/>
          </a:xfrm>
          <a:prstGeom prst="rect">
            <a:avLst/>
          </a:prstGeom>
          <a:noFill/>
        </p:spPr>
        <p:txBody>
          <a:bodyPr wrap="square">
            <a:spAutoFit/>
          </a:bodyPr>
          <a:lstStyle/>
          <a:p>
            <a:pPr marL="514350" indent="-514350">
              <a:buFont typeface="+mj-lt"/>
              <a:buAutoNum type="arabicPeriod"/>
            </a:pPr>
            <a:r>
              <a:rPr lang="fr-FR" sz="3200" b="1" dirty="0"/>
              <a:t>Laissons Jésus vivre dans nos cœurs,</a:t>
            </a:r>
          </a:p>
          <a:p>
            <a:pPr marL="514350" indent="-514350">
              <a:buFont typeface="+mj-lt"/>
              <a:buAutoNum type="arabicPeriod"/>
            </a:pPr>
            <a:r>
              <a:rPr lang="fr-FR" sz="3200" b="1" dirty="0"/>
              <a:t>L’accepter comme notre Sauveur.</a:t>
            </a:r>
          </a:p>
          <a:p>
            <a:pPr marL="514350" indent="-514350">
              <a:buFont typeface="+mj-lt"/>
              <a:buAutoNum type="arabicPeriod"/>
            </a:pPr>
            <a:r>
              <a:rPr lang="fr-FR" sz="3200" b="1" dirty="0"/>
              <a:t>Permettre à l’Esprit de Dieu de toujours vivre en nous.</a:t>
            </a:r>
          </a:p>
          <a:p>
            <a:pPr marL="514350" indent="-514350">
              <a:buFont typeface="+mj-lt"/>
              <a:buAutoNum type="arabicPeriod"/>
            </a:pPr>
            <a:r>
              <a:rPr lang="fr-FR" sz="3200" b="1" dirty="0"/>
              <a:t>Étudiez la parole de Dieu, la Bible.</a:t>
            </a:r>
          </a:p>
          <a:p>
            <a:pPr marL="514350" indent="-514350">
              <a:buFont typeface="+mj-lt"/>
              <a:buAutoNum type="arabicPeriod"/>
            </a:pPr>
            <a:r>
              <a:rPr lang="fr-FR" sz="3200" b="1" dirty="0"/>
              <a:t>Faites toujours la volonté de Dieu.</a:t>
            </a:r>
          </a:p>
        </p:txBody>
      </p:sp>
      <p:pic>
        <p:nvPicPr>
          <p:cNvPr id="6" name="Imagen 5">
            <a:extLst>
              <a:ext uri="{FF2B5EF4-FFF2-40B4-BE49-F238E27FC236}">
                <a16:creationId xmlns:a16="http://schemas.microsoft.com/office/drawing/2014/main" id="{7FD95E76-0951-4EA0-B954-44711EF5D51B}"/>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85849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xEl>
                                              <p:pRg st="1" end="1"/>
                                            </p:txEl>
                                          </p:spTgt>
                                        </p:tgtEl>
                                        <p:attrNameLst>
                                          <p:attrName>style.visibility</p:attrName>
                                        </p:attrNameLst>
                                      </p:cBhvr>
                                      <p:to>
                                        <p:strVal val="visible"/>
                                      </p:to>
                                    </p:set>
                                    <p:animEffect transition="in" filter="fade">
                                      <p:cBhvr>
                                        <p:cTn id="13" dur="1000"/>
                                        <p:tgtEl>
                                          <p:spTgt spid="15">
                                            <p:txEl>
                                              <p:pRg st="1" end="1"/>
                                            </p:txEl>
                                          </p:spTgt>
                                        </p:tgtEl>
                                      </p:cBhvr>
                                    </p:animEffect>
                                    <p:anim calcmode="lin" valueType="num">
                                      <p:cBhvr>
                                        <p:cTn id="14"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animEffect transition="in" filter="fade">
                                      <p:cBhvr>
                                        <p:cTn id="19" dur="1000"/>
                                        <p:tgtEl>
                                          <p:spTgt spid="15">
                                            <p:txEl>
                                              <p:pRg st="2" end="2"/>
                                            </p:txEl>
                                          </p:spTgt>
                                        </p:tgtEl>
                                      </p:cBhvr>
                                    </p:animEffect>
                                    <p:anim calcmode="lin" valueType="num">
                                      <p:cBhvr>
                                        <p:cTn id="20"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1000"/>
                                        <p:tgtEl>
                                          <p:spTgt spid="15">
                                            <p:txEl>
                                              <p:pRg st="3" end="3"/>
                                            </p:txEl>
                                          </p:spTgt>
                                        </p:tgtEl>
                                      </p:cBhvr>
                                    </p:animEffect>
                                    <p:anim calcmode="lin" valueType="num">
                                      <p:cBhvr>
                                        <p:cTn id="26"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15">
                                            <p:txEl>
                                              <p:pRg st="4" end="4"/>
                                            </p:txEl>
                                          </p:spTgt>
                                        </p:tgtEl>
                                        <p:attrNameLst>
                                          <p:attrName>style.visibility</p:attrName>
                                        </p:attrNameLst>
                                      </p:cBhvr>
                                      <p:to>
                                        <p:strVal val="visible"/>
                                      </p:to>
                                    </p:set>
                                    <p:animEffect transition="in" filter="fade">
                                      <p:cBhvr>
                                        <p:cTn id="31" dur="1000"/>
                                        <p:tgtEl>
                                          <p:spTgt spid="15">
                                            <p:txEl>
                                              <p:pRg st="4" end="4"/>
                                            </p:txEl>
                                          </p:spTgt>
                                        </p:tgtEl>
                                      </p:cBhvr>
                                    </p:animEffect>
                                    <p:anim calcmode="lin" valueType="num">
                                      <p:cBhvr>
                                        <p:cTn id="32"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88" name="Picture 16" descr="52 Versículos de la Biblia sobre la Palabra de Dios - DailyVerses.net">
            <a:extLst>
              <a:ext uri="{FF2B5EF4-FFF2-40B4-BE49-F238E27FC236}">
                <a16:creationId xmlns:a16="http://schemas.microsoft.com/office/drawing/2014/main" id="{CA8A3133-CCA4-48A2-ABF9-B4EB4D0D8E4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97"/>
          <a:stretch/>
        </p:blipFill>
        <p:spPr bwMode="auto">
          <a:xfrm>
            <a:off x="-18924" y="2496526"/>
            <a:ext cx="12192000" cy="41217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184532"/>
            <a:ext cx="10178322" cy="1311994"/>
          </a:xfrm>
        </p:spPr>
        <p:txBody>
          <a:bodyPr>
            <a:noAutofit/>
          </a:bodyPr>
          <a:lstStyle/>
          <a:p>
            <a:pPr algn="ctr"/>
            <a:r>
              <a:rPr lang="es-ES" sz="8800" dirty="0" err="1">
                <a:ln>
                  <a:solidFill>
                    <a:schemeClr val="tx1"/>
                  </a:solidFill>
                </a:ln>
                <a:solidFill>
                  <a:srgbClr val="FFC000"/>
                </a:solidFill>
              </a:rPr>
              <a:t>Matthieu</a:t>
            </a:r>
            <a:r>
              <a:rPr lang="es-ES" sz="8800" dirty="0">
                <a:ln>
                  <a:solidFill>
                    <a:schemeClr val="tx1"/>
                  </a:solidFill>
                </a:ln>
                <a:solidFill>
                  <a:srgbClr val="FFC000"/>
                </a:solidFill>
              </a:rPr>
              <a:t> 24 : 44</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6" name="Imagen 5">
            <a:extLst>
              <a:ext uri="{FF2B5EF4-FFF2-40B4-BE49-F238E27FC236}">
                <a16:creationId xmlns:a16="http://schemas.microsoft.com/office/drawing/2014/main" id="{03DAAE57-B14C-42AD-99DC-A04DA9EDBB62}"/>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7637304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6" descr="52 Versículos de la Biblia sobre la Palabra de Dios - DailyVerses.net">
            <a:extLst>
              <a:ext uri="{FF2B5EF4-FFF2-40B4-BE49-F238E27FC236}">
                <a16:creationId xmlns:a16="http://schemas.microsoft.com/office/drawing/2014/main" id="{64F89E3D-3554-4276-B57F-16CCB46238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97"/>
          <a:stretch/>
        </p:blipFill>
        <p:spPr bwMode="auto">
          <a:xfrm>
            <a:off x="-18924" y="3260149"/>
            <a:ext cx="12192000" cy="41217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536970"/>
            <a:ext cx="10178322" cy="2362170"/>
          </a:xfrm>
        </p:spPr>
        <p:txBody>
          <a:bodyPr>
            <a:noAutofit/>
          </a:bodyPr>
          <a:lstStyle/>
          <a:p>
            <a:pPr algn="ctr"/>
            <a:r>
              <a:rPr lang="es-ES" sz="8800" dirty="0">
                <a:ln>
                  <a:solidFill>
                    <a:schemeClr val="tx1"/>
                  </a:solidFill>
                </a:ln>
                <a:solidFill>
                  <a:schemeClr val="tx2">
                    <a:lumMod val="50000"/>
                    <a:lumOff val="50000"/>
                  </a:schemeClr>
                </a:solidFill>
              </a:rPr>
              <a:t>Par </a:t>
            </a:r>
            <a:r>
              <a:rPr lang="es-ES" sz="8800" dirty="0" err="1">
                <a:ln>
                  <a:solidFill>
                    <a:schemeClr val="tx1"/>
                  </a:solidFill>
                </a:ln>
                <a:solidFill>
                  <a:schemeClr val="tx2">
                    <a:lumMod val="50000"/>
                    <a:lumOff val="50000"/>
                  </a:schemeClr>
                </a:solidFill>
              </a:rPr>
              <a:t>conséquent</a:t>
            </a:r>
            <a:r>
              <a:rPr lang="es-ES" sz="8800" dirty="0">
                <a:ln>
                  <a:solidFill>
                    <a:schemeClr val="tx1"/>
                  </a:solidFill>
                </a:ln>
                <a:solidFill>
                  <a:schemeClr val="tx2">
                    <a:lumMod val="50000"/>
                    <a:lumOff val="50000"/>
                  </a:schemeClr>
                </a:solidFill>
              </a:rPr>
              <a:t>,</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EAF2B9FD-1C71-49A5-8660-3BB03121937E}"/>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88261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descr="52 Versículos de la Biblia sobre la Palabra de Dios - DailyVerses.net">
            <a:extLst>
              <a:ext uri="{FF2B5EF4-FFF2-40B4-BE49-F238E27FC236}">
                <a16:creationId xmlns:a16="http://schemas.microsoft.com/office/drawing/2014/main" id="{39B4064F-B0AA-4416-92E7-119A4B7303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97"/>
          <a:stretch/>
        </p:blipFill>
        <p:spPr bwMode="auto">
          <a:xfrm>
            <a:off x="-18924" y="3260149"/>
            <a:ext cx="12192000" cy="41217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1361872"/>
            <a:ext cx="10178322" cy="2537268"/>
          </a:xfrm>
        </p:spPr>
        <p:txBody>
          <a:bodyPr>
            <a:noAutofit/>
          </a:bodyPr>
          <a:lstStyle/>
          <a:p>
            <a:pPr algn="ctr"/>
            <a:r>
              <a:rPr lang="es-ES" sz="8800" dirty="0">
                <a:ln>
                  <a:solidFill>
                    <a:schemeClr val="tx1"/>
                  </a:solidFill>
                </a:ln>
                <a:solidFill>
                  <a:schemeClr val="tx2">
                    <a:lumMod val="50000"/>
                    <a:lumOff val="50000"/>
                  </a:schemeClr>
                </a:solidFill>
              </a:rPr>
              <a:t>sois </a:t>
            </a:r>
            <a:r>
              <a:rPr lang="es-ES" sz="8800" dirty="0" err="1">
                <a:ln>
                  <a:solidFill>
                    <a:schemeClr val="tx1"/>
                  </a:solidFill>
                </a:ln>
                <a:solidFill>
                  <a:schemeClr val="tx2">
                    <a:lumMod val="50000"/>
                    <a:lumOff val="50000"/>
                  </a:schemeClr>
                </a:solidFill>
              </a:rPr>
              <a:t>aussi</a:t>
            </a:r>
            <a:r>
              <a:rPr lang="es-ES" sz="8800" dirty="0">
                <a:ln>
                  <a:solidFill>
                    <a:schemeClr val="tx1"/>
                  </a:solidFill>
                </a:ln>
                <a:solidFill>
                  <a:schemeClr val="tx2">
                    <a:lumMod val="50000"/>
                    <a:lumOff val="50000"/>
                  </a:schemeClr>
                </a:solidFill>
              </a:rPr>
              <a:t> </a:t>
            </a:r>
            <a:r>
              <a:rPr lang="es-ES" sz="8800" dirty="0" err="1">
                <a:ln>
                  <a:solidFill>
                    <a:schemeClr val="tx1"/>
                  </a:solidFill>
                </a:ln>
                <a:solidFill>
                  <a:schemeClr val="tx2">
                    <a:lumMod val="50000"/>
                    <a:lumOff val="50000"/>
                  </a:schemeClr>
                </a:solidFill>
              </a:rPr>
              <a:t>prêt</a:t>
            </a:r>
            <a:r>
              <a:rPr lang="es-ES" sz="8800" dirty="0">
                <a:ln>
                  <a:solidFill>
                    <a:schemeClr val="tx1"/>
                  </a:solidFill>
                </a:ln>
                <a:solidFill>
                  <a:schemeClr val="tx2">
                    <a:lumMod val="50000"/>
                    <a:lumOff val="50000"/>
                  </a:schemeClr>
                </a:solidFill>
              </a:rPr>
              <a:t> ;</a:t>
            </a: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79487746-BF07-4303-8D7A-744677250AF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807013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descr="52 Versículos de la Biblia sobre la Palabra de Dios - DailyVerses.net">
            <a:extLst>
              <a:ext uri="{FF2B5EF4-FFF2-40B4-BE49-F238E27FC236}">
                <a16:creationId xmlns:a16="http://schemas.microsoft.com/office/drawing/2014/main" id="{9BE94EFC-1069-4E8B-A8B1-755EB9B1E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97"/>
          <a:stretch/>
        </p:blipFill>
        <p:spPr bwMode="auto">
          <a:xfrm>
            <a:off x="-18924" y="3260149"/>
            <a:ext cx="12192000" cy="41217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fr-FR" sz="8800" dirty="0">
                <a:ln>
                  <a:solidFill>
                    <a:schemeClr val="tx1"/>
                  </a:solidFill>
                </a:ln>
                <a:solidFill>
                  <a:schemeClr val="tx2">
                    <a:lumMod val="50000"/>
                    <a:lumOff val="50000"/>
                  </a:schemeClr>
                </a:solidFill>
              </a:rPr>
              <a:t>car à une heure que vous ne pensez pas</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F229619B-F075-4DC0-969A-9B0717135AB6}"/>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28166756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6" descr="52 Versículos de la Biblia sobre la Palabra de Dios - DailyVerses.net">
            <a:extLst>
              <a:ext uri="{FF2B5EF4-FFF2-40B4-BE49-F238E27FC236}">
                <a16:creationId xmlns:a16="http://schemas.microsoft.com/office/drawing/2014/main" id="{9BE94EFC-1069-4E8B-A8B1-755EB9B1E5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397"/>
          <a:stretch/>
        </p:blipFill>
        <p:spPr bwMode="auto">
          <a:xfrm>
            <a:off x="-18924" y="3260149"/>
            <a:ext cx="12192000" cy="412176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90EA5EA2-C305-405B-92A2-BAEF77CF90AE}"/>
              </a:ext>
            </a:extLst>
          </p:cNvPr>
          <p:cNvSpPr>
            <a:spLocks noGrp="1"/>
          </p:cNvSpPr>
          <p:nvPr>
            <p:ph type="title"/>
          </p:nvPr>
        </p:nvSpPr>
        <p:spPr>
          <a:xfrm>
            <a:off x="1251678" y="793630"/>
            <a:ext cx="10178322" cy="3105510"/>
          </a:xfrm>
        </p:spPr>
        <p:txBody>
          <a:bodyPr>
            <a:noAutofit/>
          </a:bodyPr>
          <a:lstStyle/>
          <a:p>
            <a:pPr algn="ctr"/>
            <a:r>
              <a:rPr lang="fr-FR" sz="8800" dirty="0">
                <a:ln>
                  <a:solidFill>
                    <a:schemeClr val="tx1"/>
                  </a:solidFill>
                </a:ln>
                <a:solidFill>
                  <a:schemeClr val="tx2">
                    <a:lumMod val="50000"/>
                    <a:lumOff val="50000"/>
                  </a:schemeClr>
                </a:solidFill>
              </a:rPr>
              <a:t>le Fils de l’Homme vient.</a:t>
            </a:r>
            <a:endParaRPr lang="es-ES" sz="8800" dirty="0">
              <a:ln>
                <a:solidFill>
                  <a:schemeClr val="tx1"/>
                </a:solidFill>
              </a:ln>
              <a:solidFill>
                <a:schemeClr val="tx2">
                  <a:lumMod val="50000"/>
                  <a:lumOff val="50000"/>
                </a:schemeClr>
              </a:solidFill>
            </a:endParaRPr>
          </a:p>
        </p:txBody>
      </p:sp>
      <p:sp>
        <p:nvSpPr>
          <p:cNvPr id="4" name="CuadroTexto 3">
            <a:extLst>
              <a:ext uri="{FF2B5EF4-FFF2-40B4-BE49-F238E27FC236}">
                <a16:creationId xmlns:a16="http://schemas.microsoft.com/office/drawing/2014/main" id="{5443F2AF-3223-46A3-8F41-67B14068CA1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Verset</a:t>
            </a:r>
            <a:r>
              <a:rPr lang="es-ES" sz="3600" b="1" dirty="0">
                <a:solidFill>
                  <a:srgbClr val="FFC000"/>
                </a:solidFill>
              </a:rPr>
              <a:t> à </a:t>
            </a:r>
            <a:r>
              <a:rPr lang="es-ES" sz="3600" b="1" dirty="0" err="1">
                <a:solidFill>
                  <a:srgbClr val="FFC000"/>
                </a:solidFill>
              </a:rPr>
              <a:t>mémoriser</a:t>
            </a:r>
            <a:endParaRPr lang="es-ES" sz="3600" b="1" dirty="0">
              <a:solidFill>
                <a:srgbClr val="FFC000"/>
              </a:solidFill>
            </a:endParaRPr>
          </a:p>
        </p:txBody>
      </p:sp>
      <p:pic>
        <p:nvPicPr>
          <p:cNvPr id="7" name="Imagen 6">
            <a:extLst>
              <a:ext uri="{FF2B5EF4-FFF2-40B4-BE49-F238E27FC236}">
                <a16:creationId xmlns:a16="http://schemas.microsoft.com/office/drawing/2014/main" id="{1EA5FE9B-E1F7-4DE4-8304-06E22082D697}"/>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6168094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4A4CBC-229B-49E2-82A9-9472B3CE92BB}"/>
              </a:ext>
            </a:extLst>
          </p:cNvPr>
          <p:cNvPicPr>
            <a:picLocks noChangeAspect="1"/>
          </p:cNvPicPr>
          <p:nvPr/>
        </p:nvPicPr>
        <p:blipFill>
          <a:blip r:embed="rId3"/>
          <a:stretch>
            <a:fillRect/>
          </a:stretch>
        </p:blipFill>
        <p:spPr>
          <a:xfrm>
            <a:off x="1114704" y="69012"/>
            <a:ext cx="10351698" cy="6858000"/>
          </a:xfrm>
          <a:prstGeom prst="rect">
            <a:avLst/>
          </a:prstGeom>
          <a:effectLst>
            <a:softEdge rad="635000"/>
          </a:effectLst>
        </p:spPr>
      </p:pic>
      <p:sp>
        <p:nvSpPr>
          <p:cNvPr id="7" name="CuadroTexto 6">
            <a:extLst>
              <a:ext uri="{FF2B5EF4-FFF2-40B4-BE49-F238E27FC236}">
                <a16:creationId xmlns:a16="http://schemas.microsoft.com/office/drawing/2014/main" id="{C88CF5AE-6BCB-4C07-8F4D-A463ED7D52D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Prière</a:t>
            </a:r>
            <a:endParaRPr lang="es-ES" sz="3600" b="1" dirty="0">
              <a:solidFill>
                <a:srgbClr val="FFC000"/>
              </a:solidFill>
            </a:endParaRPr>
          </a:p>
        </p:txBody>
      </p:sp>
      <p:pic>
        <p:nvPicPr>
          <p:cNvPr id="6" name="Imagen 5">
            <a:extLst>
              <a:ext uri="{FF2B5EF4-FFF2-40B4-BE49-F238E27FC236}">
                <a16:creationId xmlns:a16="http://schemas.microsoft.com/office/drawing/2014/main" id="{52964C90-683B-4E55-90BC-8887519FF3B4}"/>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941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9C337227-BAEC-4783-9E69-5EE83BA7D9BC}"/>
              </a:ext>
            </a:extLst>
          </p:cNvPr>
          <p:cNvPicPr>
            <a:picLocks noChangeAspect="1"/>
          </p:cNvPicPr>
          <p:nvPr/>
        </p:nvPicPr>
        <p:blipFill>
          <a:blip r:embed="rId3"/>
          <a:stretch>
            <a:fillRect/>
          </a:stretch>
        </p:blipFill>
        <p:spPr>
          <a:xfrm>
            <a:off x="1244330" y="19455"/>
            <a:ext cx="10287000" cy="6858000"/>
          </a:xfrm>
          <a:prstGeom prst="rect">
            <a:avLst/>
          </a:prstGeom>
          <a:effectLst>
            <a:softEdge rad="635000"/>
          </a:effectLst>
        </p:spPr>
      </p:pic>
      <p:sp>
        <p:nvSpPr>
          <p:cNvPr id="4" name="CuadroTexto 3">
            <a:extLst>
              <a:ext uri="{FF2B5EF4-FFF2-40B4-BE49-F238E27FC236}">
                <a16:creationId xmlns:a16="http://schemas.microsoft.com/office/drawing/2014/main" id="{28C1C1EB-0898-43FF-9E43-F2D6F544FC7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Activités</a:t>
            </a:r>
            <a:endParaRPr lang="es-ES" sz="3600" b="1" dirty="0">
              <a:solidFill>
                <a:srgbClr val="FFC000"/>
              </a:solidFill>
            </a:endParaRPr>
          </a:p>
        </p:txBody>
      </p:sp>
      <p:pic>
        <p:nvPicPr>
          <p:cNvPr id="5" name="Imagen 4">
            <a:extLst>
              <a:ext uri="{FF2B5EF4-FFF2-40B4-BE49-F238E27FC236}">
                <a16:creationId xmlns:a16="http://schemas.microsoft.com/office/drawing/2014/main" id="{1A3CC9EF-8E72-4C41-9490-62862787033D}"/>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5080194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80661C0-B2DA-4DC6-8BEC-C28CF084C552}"/>
              </a:ext>
            </a:extLst>
          </p:cNvPr>
          <p:cNvSpPr>
            <a:spLocks noGrp="1"/>
          </p:cNvSpPr>
          <p:nvPr>
            <p:ph type="title"/>
          </p:nvPr>
        </p:nvSpPr>
        <p:spPr>
          <a:xfrm>
            <a:off x="2225615" y="5091558"/>
            <a:ext cx="8507388" cy="1772290"/>
          </a:xfrm>
        </p:spPr>
        <p:txBody>
          <a:bodyPr>
            <a:normAutofit/>
          </a:bodyPr>
          <a:lstStyle/>
          <a:p>
            <a:pPr algn="ctr"/>
            <a:r>
              <a:rPr lang="fr-FR">
                <a:solidFill>
                  <a:srgbClr val="002060"/>
                </a:solidFill>
              </a:rPr>
              <a:t>Jésus vient me chercher pour le voyage</a:t>
            </a:r>
            <a:endParaRPr lang="fr-FR" dirty="0">
              <a:solidFill>
                <a:srgbClr val="002060"/>
              </a:solidFill>
            </a:endParaRPr>
          </a:p>
        </p:txBody>
      </p:sp>
      <p:pic>
        <p:nvPicPr>
          <p:cNvPr id="10" name="Imagen 9">
            <a:extLst>
              <a:ext uri="{FF2B5EF4-FFF2-40B4-BE49-F238E27FC236}">
                <a16:creationId xmlns:a16="http://schemas.microsoft.com/office/drawing/2014/main" id="{DB9C3F2D-7E97-4464-A010-2C027EC99C5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Lst>
          </a:blip>
          <a:srcRect b="37631"/>
          <a:stretch/>
        </p:blipFill>
        <p:spPr>
          <a:xfrm>
            <a:off x="5914593" y="144034"/>
            <a:ext cx="5923859" cy="5175485"/>
          </a:xfrm>
          <a:prstGeom prst="rect">
            <a:avLst/>
          </a:prstGeom>
          <a:effectLst>
            <a:softEdge rad="635000"/>
          </a:effectLst>
        </p:spPr>
      </p:pic>
      <p:sp>
        <p:nvSpPr>
          <p:cNvPr id="15" name="Título 1">
            <a:extLst>
              <a:ext uri="{FF2B5EF4-FFF2-40B4-BE49-F238E27FC236}">
                <a16:creationId xmlns:a16="http://schemas.microsoft.com/office/drawing/2014/main" id="{DC4F50DE-E57F-40CC-A19E-D4C4A8023CAE}"/>
              </a:ext>
            </a:extLst>
          </p:cNvPr>
          <p:cNvSpPr txBox="1">
            <a:spLocks/>
          </p:cNvSpPr>
          <p:nvPr/>
        </p:nvSpPr>
        <p:spPr>
          <a:xfrm>
            <a:off x="1762939" y="2485544"/>
            <a:ext cx="4839443" cy="310551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8800" dirty="0" err="1">
                <a:solidFill>
                  <a:srgbClr val="0070C0"/>
                </a:solidFill>
              </a:rPr>
              <a:t>Sujet</a:t>
            </a:r>
            <a:r>
              <a:rPr lang="es-ES" sz="8800" dirty="0">
                <a:solidFill>
                  <a:srgbClr val="0070C0"/>
                </a:solidFill>
              </a:rPr>
              <a:t> </a:t>
            </a:r>
            <a:r>
              <a:rPr lang="es-ES" sz="8800" dirty="0" err="1">
                <a:solidFill>
                  <a:srgbClr val="0070C0"/>
                </a:solidFill>
              </a:rPr>
              <a:t>suivant</a:t>
            </a:r>
            <a:r>
              <a:rPr lang="es-ES" sz="8800" dirty="0">
                <a:solidFill>
                  <a:srgbClr val="0070C0"/>
                </a:solidFill>
              </a:rPr>
              <a:t> :</a:t>
            </a:r>
          </a:p>
        </p:txBody>
      </p:sp>
      <p:pic>
        <p:nvPicPr>
          <p:cNvPr id="16" name="Imagen 15">
            <a:extLst>
              <a:ext uri="{FF2B5EF4-FFF2-40B4-BE49-F238E27FC236}">
                <a16:creationId xmlns:a16="http://schemas.microsoft.com/office/drawing/2014/main" id="{FF53662D-F648-4271-9610-5DCC58F8FB54}"/>
              </a:ext>
            </a:extLst>
          </p:cNvPr>
          <p:cNvPicPr>
            <a:picLocks noChangeAspect="1"/>
          </p:cNvPicPr>
          <p:nvPr/>
        </p:nvPicPr>
        <p:blipFill>
          <a:blip r:embed="rId5"/>
          <a:stretch>
            <a:fillRect/>
          </a:stretch>
        </p:blipFill>
        <p:spPr>
          <a:xfrm>
            <a:off x="10349177" y="5436982"/>
            <a:ext cx="1488816" cy="1233471"/>
          </a:xfrm>
          <a:prstGeom prst="rect">
            <a:avLst/>
          </a:prstGeom>
        </p:spPr>
      </p:pic>
      <p:pic>
        <p:nvPicPr>
          <p:cNvPr id="17" name="Imagen 16">
            <a:extLst>
              <a:ext uri="{FF2B5EF4-FFF2-40B4-BE49-F238E27FC236}">
                <a16:creationId xmlns:a16="http://schemas.microsoft.com/office/drawing/2014/main" id="{EA22A5DC-82C8-4294-909A-650F6316DD38}"/>
              </a:ext>
            </a:extLst>
          </p:cNvPr>
          <p:cNvPicPr>
            <a:picLocks noChangeAspect="1"/>
          </p:cNvPicPr>
          <p:nvPr/>
        </p:nvPicPr>
        <p:blipFill>
          <a:blip r:embed="rId6"/>
          <a:stretch>
            <a:fillRect/>
          </a:stretch>
        </p:blipFill>
        <p:spPr>
          <a:xfrm>
            <a:off x="958628" y="5604363"/>
            <a:ext cx="1474265" cy="1142021"/>
          </a:xfrm>
          <a:prstGeom prst="rect">
            <a:avLst/>
          </a:prstGeom>
        </p:spPr>
      </p:pic>
    </p:spTree>
    <p:extLst>
      <p:ext uri="{BB962C8B-B14F-4D97-AF65-F5344CB8AC3E}">
        <p14:creationId xmlns:p14="http://schemas.microsoft.com/office/powerpoint/2010/main" val="141933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omo inculcar a los niños el amor por la lectura - canalSALUD">
            <a:extLst>
              <a:ext uri="{FF2B5EF4-FFF2-40B4-BE49-F238E27FC236}">
                <a16:creationId xmlns:a16="http://schemas.microsoft.com/office/drawing/2014/main" id="{BB2C5E82-8A98-43BE-8E56-B09478AAE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621" y="0"/>
            <a:ext cx="1152674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ítulo 1">
            <a:extLst>
              <a:ext uri="{FF2B5EF4-FFF2-40B4-BE49-F238E27FC236}">
                <a16:creationId xmlns:a16="http://schemas.microsoft.com/office/drawing/2014/main" id="{B94E11E3-79B5-4AF0-AE94-11FA59A0F8FE}"/>
              </a:ext>
            </a:extLst>
          </p:cNvPr>
          <p:cNvSpPr>
            <a:spLocks noGrp="1"/>
          </p:cNvSpPr>
          <p:nvPr>
            <p:ph type="title"/>
          </p:nvPr>
        </p:nvSpPr>
        <p:spPr>
          <a:xfrm>
            <a:off x="983410" y="2774184"/>
            <a:ext cx="10869283" cy="1754683"/>
          </a:xfrm>
        </p:spPr>
        <p:txBody>
          <a:bodyPr>
            <a:normAutofit/>
          </a:bodyPr>
          <a:lstStyle/>
          <a:p>
            <a:pPr algn="ctr"/>
            <a:r>
              <a:rPr lang="es-ES" sz="8000" b="1" cap="none" spc="0" dirty="0" err="1">
                <a:ln w="6600">
                  <a:solidFill>
                    <a:schemeClr val="accent2"/>
                  </a:solidFill>
                  <a:prstDash val="solid"/>
                </a:ln>
                <a:solidFill>
                  <a:srgbClr val="FFFFFF"/>
                </a:solidFill>
                <a:effectLst>
                  <a:outerShdw dist="38100" dir="2700000" algn="tl" rotWithShape="0">
                    <a:schemeClr val="accent2"/>
                  </a:outerShdw>
                </a:effectLst>
              </a:rPr>
              <a:t>Bienvenue</a:t>
            </a:r>
            <a:endParaRPr lang="es-ES" sz="80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CuadroTexto 6">
            <a:extLst>
              <a:ext uri="{FF2B5EF4-FFF2-40B4-BE49-F238E27FC236}">
                <a16:creationId xmlns:a16="http://schemas.microsoft.com/office/drawing/2014/main" id="{D7F0585F-AE5A-47C2-A288-E095EBE5EC9C}"/>
              </a:ext>
            </a:extLst>
          </p:cNvPr>
          <p:cNvSpPr txBox="1"/>
          <p:nvPr/>
        </p:nvSpPr>
        <p:spPr>
          <a:xfrm rot="16200000">
            <a:off x="-3086910" y="3105836"/>
            <a:ext cx="6858001" cy="646331"/>
          </a:xfrm>
          <a:prstGeom prst="rect">
            <a:avLst/>
          </a:prstGeom>
          <a:noFill/>
        </p:spPr>
        <p:txBody>
          <a:bodyPr wrap="square">
            <a:spAutoFit/>
          </a:bodyPr>
          <a:lstStyle/>
          <a:p>
            <a:pPr algn="ctr"/>
            <a:r>
              <a:rPr lang="es-ES" sz="3600" b="1" dirty="0" err="1">
                <a:solidFill>
                  <a:srgbClr val="FFC000"/>
                </a:solidFill>
              </a:rPr>
              <a:t>Bienvenue</a:t>
            </a:r>
            <a:endParaRPr lang="es-ES" sz="4400" b="1" dirty="0">
              <a:solidFill>
                <a:srgbClr val="FFC000"/>
              </a:solidFill>
            </a:endParaRPr>
          </a:p>
        </p:txBody>
      </p:sp>
      <p:pic>
        <p:nvPicPr>
          <p:cNvPr id="11" name="Imagen 10">
            <a:extLst>
              <a:ext uri="{FF2B5EF4-FFF2-40B4-BE49-F238E27FC236}">
                <a16:creationId xmlns:a16="http://schemas.microsoft.com/office/drawing/2014/main" id="{AA57A41F-3521-4985-ADEE-820A81624793}"/>
              </a:ext>
            </a:extLst>
          </p:cNvPr>
          <p:cNvPicPr>
            <a:picLocks noChangeAspect="1"/>
          </p:cNvPicPr>
          <p:nvPr/>
        </p:nvPicPr>
        <p:blipFill>
          <a:blip r:embed="rId4"/>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92454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2" name="Picture 14" descr="Smiling kid laying inside suitcase. ... | Stock image | Colourbox">
            <a:extLst>
              <a:ext uri="{FF2B5EF4-FFF2-40B4-BE49-F238E27FC236}">
                <a16:creationId xmlns:a16="http://schemas.microsoft.com/office/drawing/2014/main" id="{AF541AFC-2C10-4365-9886-8FA1DCA7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234" y="865084"/>
            <a:ext cx="7620000" cy="50768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1472046" y="628650"/>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r"/>
            <a:r>
              <a:rPr lang="es-ES" sz="4800" dirty="0" err="1">
                <a:solidFill>
                  <a:srgbClr val="0070C0"/>
                </a:solidFill>
              </a:rPr>
              <a:t>Moment</a:t>
            </a:r>
            <a:r>
              <a:rPr lang="es-ES" sz="4800" dirty="0">
                <a:solidFill>
                  <a:srgbClr val="0070C0"/>
                </a:solidFill>
              </a:rPr>
              <a:t> musical </a:t>
            </a:r>
          </a:p>
        </p:txBody>
      </p:sp>
      <p:sp>
        <p:nvSpPr>
          <p:cNvPr id="10" name="Título 1">
            <a:extLst>
              <a:ext uri="{FF2B5EF4-FFF2-40B4-BE49-F238E27FC236}">
                <a16:creationId xmlns:a16="http://schemas.microsoft.com/office/drawing/2014/main" id="{2C920FFE-9E9F-49A3-99B7-BEB9824FF877}"/>
              </a:ext>
            </a:extLst>
          </p:cNvPr>
          <p:cNvSpPr txBox="1">
            <a:spLocks/>
          </p:cNvSpPr>
          <p:nvPr/>
        </p:nvSpPr>
        <p:spPr>
          <a:xfrm>
            <a:off x="715621" y="5227979"/>
            <a:ext cx="10381578" cy="166552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s-ES" sz="9600" b="1" cap="none" spc="0" dirty="0" err="1">
                <a:ln w="6600">
                  <a:solidFill>
                    <a:schemeClr val="accent2"/>
                  </a:solidFill>
                  <a:prstDash val="solid"/>
                </a:ln>
                <a:solidFill>
                  <a:srgbClr val="FFFFFF"/>
                </a:solidFill>
                <a:effectLst>
                  <a:outerShdw dist="38100" dir="2700000" algn="tl" rotWithShape="0">
                    <a:schemeClr val="accent2"/>
                  </a:outerShdw>
                </a:effectLst>
              </a:rPr>
              <a:t>Ready</a:t>
            </a:r>
            <a:endParaRPr lang="es-ES" sz="9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8943" y="-92668"/>
            <a:ext cx="3333750" cy="43815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7C71F4AC-9C33-4574-A66F-1B611C961494}"/>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1214873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0">
            <a:extLst>
              <a:ext uri="{FF2B5EF4-FFF2-40B4-BE49-F238E27FC236}">
                <a16:creationId xmlns:a16="http://schemas.microsoft.com/office/drawing/2014/main" id="{F71876F6-5AB4-4053-82D5-743A9CF7E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27" y="435298"/>
            <a:ext cx="9160030" cy="515251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52526" y="4601221"/>
            <a:ext cx="10320448" cy="23498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Soon yes very soon my Jesus Christ will come.</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8C6B875A-03AC-4328-AB8F-3FB574503FF9}"/>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846629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84973" y="4417602"/>
            <a:ext cx="10869283" cy="23625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When will all this happen? </a:t>
            </a:r>
            <a:br>
              <a:rPr lang="en-US" sz="7200" b="1" cap="none" spc="0" dirty="0">
                <a:ln w="6600">
                  <a:solidFill>
                    <a:schemeClr val="accent2"/>
                  </a:solidFill>
                  <a:prstDash val="solid"/>
                </a:ln>
                <a:solidFill>
                  <a:srgbClr val="FFFFFF"/>
                </a:solidFill>
                <a:effectLst>
                  <a:outerShdw dist="38100" dir="2700000" algn="tl" rotWithShape="0">
                    <a:schemeClr val="accent2"/>
                  </a:outerShdw>
                </a:effectLst>
              </a:rPr>
            </a:b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I don’t know it yet.</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6390" name="Picture 6" descr="Bambino guardando la clessidra Foto stock - Alamy">
            <a:extLst>
              <a:ext uri="{FF2B5EF4-FFF2-40B4-BE49-F238E27FC236}">
                <a16:creationId xmlns:a16="http://schemas.microsoft.com/office/drawing/2014/main" id="{FA2E5A30-8BA6-4ADE-B3F8-EF2B5F37F5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603" y="1253610"/>
            <a:ext cx="6096000" cy="35147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9" name="Imagen 8">
            <a:extLst>
              <a:ext uri="{FF2B5EF4-FFF2-40B4-BE49-F238E27FC236}">
                <a16:creationId xmlns:a16="http://schemas.microsoft.com/office/drawing/2014/main" id="{BF87ABFF-6A89-404A-82EA-91430C224F6B}"/>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4173978932"/>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6" name="Picture 6" descr="COMPROMISO CRISTIANO EN ESTOS ÚLTIMOS TIEMPOS">
            <a:extLst>
              <a:ext uri="{FF2B5EF4-FFF2-40B4-BE49-F238E27FC236}">
                <a16:creationId xmlns:a16="http://schemas.microsoft.com/office/drawing/2014/main" id="{EB4BC728-6E3A-491B-8E78-9FE4350D8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753" y="556507"/>
            <a:ext cx="9525000" cy="43053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8" name="Título 1">
            <a:extLst>
              <a:ext uri="{FF2B5EF4-FFF2-40B4-BE49-F238E27FC236}">
                <a16:creationId xmlns:a16="http://schemas.microsoft.com/office/drawing/2014/main" id="{448B08A8-C7AC-4845-9E1F-8D8AAE1097FC}"/>
              </a:ext>
            </a:extLst>
          </p:cNvPr>
          <p:cNvSpPr txBox="1">
            <a:spLocks/>
          </p:cNvSpPr>
          <p:nvPr/>
        </p:nvSpPr>
        <p:spPr>
          <a:xfrm>
            <a:off x="988967" y="207036"/>
            <a:ext cx="6961909" cy="950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r>
              <a:rPr lang="es-ES" sz="3600" dirty="0" err="1">
                <a:solidFill>
                  <a:srgbClr val="0070C0"/>
                </a:solidFill>
              </a:rPr>
              <a:t>Moment</a:t>
            </a:r>
            <a:r>
              <a:rPr lang="es-ES" sz="3600" dirty="0">
                <a:solidFill>
                  <a:srgbClr val="0070C0"/>
                </a:solidFill>
              </a:rPr>
              <a:t> musical </a:t>
            </a:r>
          </a:p>
        </p:txBody>
      </p:sp>
      <p:pic>
        <p:nvPicPr>
          <p:cNvPr id="2052" name="Picture 4" descr="Los niños que cantan tienen mayor desarrollo cerebral | Pequelia">
            <a:extLst>
              <a:ext uri="{FF2B5EF4-FFF2-40B4-BE49-F238E27FC236}">
                <a16:creationId xmlns:a16="http://schemas.microsoft.com/office/drawing/2014/main" id="{AF065A6B-F588-47D7-AD12-537CED0BA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42406" y="-13716"/>
            <a:ext cx="1955095" cy="256955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0" name="Título 1">
            <a:extLst>
              <a:ext uri="{FF2B5EF4-FFF2-40B4-BE49-F238E27FC236}">
                <a16:creationId xmlns:a16="http://schemas.microsoft.com/office/drawing/2014/main" id="{2C920FFE-9E9F-49A3-99B7-BEB9824FF877}"/>
              </a:ext>
            </a:extLst>
          </p:cNvPr>
          <p:cNvSpPr txBox="1">
            <a:spLocks/>
          </p:cNvSpPr>
          <p:nvPr/>
        </p:nvSpPr>
        <p:spPr>
          <a:xfrm>
            <a:off x="865518" y="3429001"/>
            <a:ext cx="10869283" cy="360790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a:lstStyle>
          <a:p>
            <a:pPr algn="ctr"/>
            <a:r>
              <a:rPr lang="en-US" sz="7200" b="1" cap="none" spc="0" dirty="0">
                <a:ln w="6600">
                  <a:solidFill>
                    <a:schemeClr val="accent2"/>
                  </a:solidFill>
                  <a:prstDash val="solid"/>
                </a:ln>
                <a:solidFill>
                  <a:srgbClr val="FFFFFF"/>
                </a:solidFill>
                <a:effectLst>
                  <a:outerShdw dist="38100" dir="2700000" algn="tl" rotWithShape="0">
                    <a:schemeClr val="accent2"/>
                  </a:outerShdw>
                </a:effectLst>
              </a:rPr>
              <a:t>But the day is soon approaching, when the King’s coming back.</a:t>
            </a:r>
            <a:endParaRPr lang="es-ES" sz="72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a:extLst>
              <a:ext uri="{FF2B5EF4-FFF2-40B4-BE49-F238E27FC236}">
                <a16:creationId xmlns:a16="http://schemas.microsoft.com/office/drawing/2014/main" id="{E603CE3C-8B84-4477-82D6-A512BF22E8D3}"/>
              </a:ext>
            </a:extLst>
          </p:cNvPr>
          <p:cNvPicPr>
            <a:picLocks noChangeAspect="1"/>
          </p:cNvPicPr>
          <p:nvPr/>
        </p:nvPicPr>
        <p:blipFill>
          <a:blip r:embed="rId5"/>
          <a:stretch>
            <a:fillRect/>
          </a:stretch>
        </p:blipFill>
        <p:spPr>
          <a:xfrm>
            <a:off x="10630772" y="5820243"/>
            <a:ext cx="1230426" cy="1019398"/>
          </a:xfrm>
          <a:prstGeom prst="rect">
            <a:avLst/>
          </a:prstGeom>
        </p:spPr>
      </p:pic>
    </p:spTree>
    <p:extLst>
      <p:ext uri="{BB962C8B-B14F-4D97-AF65-F5344CB8AC3E}">
        <p14:creationId xmlns:p14="http://schemas.microsoft.com/office/powerpoint/2010/main" val="3349593916"/>
      </p:ext>
    </p:extLst>
  </p:cSld>
  <p:clrMapOvr>
    <a:masterClrMapping/>
  </p:clrMapOvr>
  <mc:AlternateContent xmlns:mc="http://schemas.openxmlformats.org/markup-compatibility/2006" xmlns:p14="http://schemas.microsoft.com/office/powerpoint/2010/main">
    <mc:Choice Requires="p14">
      <p:transition p14:dur="250">
        <p:split orient="vert"/>
      </p:transition>
    </mc:Choice>
    <mc:Fallback xmlns="">
      <p:transition>
        <p:split orient="vert"/>
      </p:transition>
    </mc:Fallback>
  </mc:AlternateContent>
</p:sld>
</file>

<file path=ppt/theme/theme1.xml><?xml version="1.0" encoding="utf-8"?>
<a:theme xmlns:a="http://schemas.openxmlformats.org/drawingml/2006/main" name="Distintivo">
  <a:themeElements>
    <a:clrScheme name="Distintivo">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TM10001106[[fn=Distintivo]]</Template>
  <TotalTime>3469</TotalTime>
  <Words>3816</Words>
  <Application>Microsoft Office PowerPoint</Application>
  <PresentationFormat>Panorámica</PresentationFormat>
  <Paragraphs>283</Paragraphs>
  <Slides>48</Slides>
  <Notes>45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48</vt:i4>
      </vt:variant>
    </vt:vector>
  </HeadingPairs>
  <TitlesOfParts>
    <vt:vector size="53" baseType="lpstr">
      <vt:lpstr>Arial</vt:lpstr>
      <vt:lpstr>Calibri</vt:lpstr>
      <vt:lpstr>Gill Sans MT</vt:lpstr>
      <vt:lpstr>Impact</vt:lpstr>
      <vt:lpstr>Distintivo</vt:lpstr>
      <vt:lpstr>Presentación de PowerPoint</vt:lpstr>
      <vt:lpstr>Presentación de PowerPoint</vt:lpstr>
      <vt:lpstr>7 jours de  programmes  pour enfants</vt:lpstr>
      <vt:lpstr>PRÉPARÉ POUR LE VOYAGE</vt:lpstr>
      <vt:lpstr>Bienvenue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Matthieu 24 : 44</vt:lpstr>
      <vt:lpstr>Par conséquent,</vt:lpstr>
      <vt:lpstr>sois aussi prêt ;</vt:lpstr>
      <vt:lpstr>car à une heure que vous ne pensez pas</vt:lpstr>
      <vt:lpstr>le Fils de l’Homme vient.</vt:lpstr>
      <vt:lpstr>Presentación de PowerPoint</vt:lpstr>
      <vt:lpstr>Presentación de PowerPoint</vt:lpstr>
      <vt:lpstr>Jésus vient me chercher pour le voyage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106</cp:revision>
  <dcterms:created xsi:type="dcterms:W3CDTF">2021-07-26T13:33:32Z</dcterms:created>
  <dcterms:modified xsi:type="dcterms:W3CDTF">2021-08-23T23:57:57Z</dcterms:modified>
</cp:coreProperties>
</file>