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notesMasterIdLst>
    <p:notesMasterId r:id="rId36"/>
  </p:notesMasterIdLst>
  <p:sldIdLst>
    <p:sldId id="258" r:id="rId2"/>
    <p:sldId id="344" r:id="rId3"/>
    <p:sldId id="345" r:id="rId4"/>
    <p:sldId id="259" r:id="rId5"/>
    <p:sldId id="261" r:id="rId6"/>
    <p:sldId id="260" r:id="rId7"/>
    <p:sldId id="262" r:id="rId8"/>
    <p:sldId id="263" r:id="rId9"/>
    <p:sldId id="264" r:id="rId10"/>
    <p:sldId id="265" r:id="rId11"/>
    <p:sldId id="301" r:id="rId12"/>
    <p:sldId id="302" r:id="rId13"/>
    <p:sldId id="305" r:id="rId14"/>
    <p:sldId id="306" r:id="rId15"/>
    <p:sldId id="331" r:id="rId16"/>
    <p:sldId id="276" r:id="rId17"/>
    <p:sldId id="277" r:id="rId18"/>
    <p:sldId id="278" r:id="rId19"/>
    <p:sldId id="281" r:id="rId20"/>
    <p:sldId id="282" r:id="rId21"/>
    <p:sldId id="319" r:id="rId22"/>
    <p:sldId id="316" r:id="rId23"/>
    <p:sldId id="317" r:id="rId24"/>
    <p:sldId id="285" r:id="rId25"/>
    <p:sldId id="325" r:id="rId26"/>
    <p:sldId id="343" r:id="rId27"/>
    <p:sldId id="287" r:id="rId28"/>
    <p:sldId id="288" r:id="rId29"/>
    <p:sldId id="289" r:id="rId30"/>
    <p:sldId id="341" r:id="rId31"/>
    <p:sldId id="342" r:id="rId32"/>
    <p:sldId id="292" r:id="rId33"/>
    <p:sldId id="293" r:id="rId34"/>
    <p:sldId id="34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9BB"/>
    <a:srgbClr val="E59B7E"/>
    <a:srgbClr val="C096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63" autoAdjust="0"/>
    <p:restoredTop sz="67587" autoAdjust="0"/>
  </p:normalViewPr>
  <p:slideViewPr>
    <p:cSldViewPr snapToGrid="0">
      <p:cViewPr varScale="1">
        <p:scale>
          <a:sx n="48" d="100"/>
          <a:sy n="48" d="100"/>
        </p:scale>
        <p:origin x="116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E2300-5978-4CEA-9EF0-279E9574081C}" type="datetimeFigureOut">
              <a:rPr lang="es-ES" smtClean="0"/>
              <a:t>07/08/2021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C803A-7ED3-4709-A81C-0F9D756D30C8}" type="slidenum">
              <a:rPr lang="es-ES" smtClean="0"/>
              <a:t>‹#›</a:t>
            </a:fld>
            <a:endParaRPr lang="es-ES"/>
          </a:p>
        </p:txBody>
      </p:sp>
    </p:spTree>
    <p:extLst>
      <p:ext uri="{BB962C8B-B14F-4D97-AF65-F5344CB8AC3E}">
        <p14:creationId xmlns:p14="http://schemas.microsoft.com/office/powerpoint/2010/main" val="124544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Bible Lesson Nº 7</a:t>
            </a:r>
          </a:p>
          <a:p>
            <a:r>
              <a:rPr lang="en-US" dirty="0"/>
              <a:t>The Great Heavenly City  </a:t>
            </a:r>
          </a:p>
          <a:p>
            <a:endParaRPr lang="en-US" dirty="0"/>
          </a:p>
          <a:p>
            <a:r>
              <a:rPr lang="en-US" dirty="0"/>
              <a:t>Bible References: Revelation 21; 1 Corinthians 2:9; 1 Corinthians 13:12; Isaiah 11:6-9; Heaven, </a:t>
            </a:r>
            <a:r>
              <a:rPr lang="en-US" dirty="0" err="1"/>
              <a:t>ch.</a:t>
            </a:r>
            <a:r>
              <a:rPr lang="en-US" dirty="0"/>
              <a:t> 15; The Upward Look, pg. 76; Counsels on Stewardship, 363.</a:t>
            </a:r>
          </a:p>
          <a:p>
            <a:r>
              <a:rPr lang="en-US" dirty="0"/>
              <a:t>Main Lesson: “The Lord has a new home prepared for each of his children”. </a:t>
            </a:r>
          </a:p>
          <a:p>
            <a:endParaRPr lang="en-US" dirty="0"/>
          </a:p>
          <a:p>
            <a:r>
              <a:rPr lang="en-US" dirty="0"/>
              <a:t>Specific objectives</a:t>
            </a:r>
          </a:p>
          <a:p>
            <a:r>
              <a:rPr lang="en-US" dirty="0"/>
              <a:t>At the end of this topic the children will be able to:</a:t>
            </a:r>
          </a:p>
          <a:p>
            <a:r>
              <a:rPr lang="en-US" dirty="0"/>
              <a:t>Learn what heaven will be like when we live there.</a:t>
            </a:r>
          </a:p>
          <a:p>
            <a:r>
              <a:rPr lang="en-US" dirty="0"/>
              <a:t>Understand that God wants to give us the best of heaven. </a:t>
            </a:r>
          </a:p>
          <a:p>
            <a:r>
              <a:rPr lang="en-US" dirty="0"/>
              <a:t>Feel the desire to live with Jesus in that new heavenly land. </a:t>
            </a:r>
          </a:p>
          <a:p>
            <a:endParaRPr lang="en-US" dirty="0"/>
          </a:p>
          <a:p>
            <a:r>
              <a:rPr lang="en-US" dirty="0"/>
              <a:t>Materials</a:t>
            </a:r>
          </a:p>
          <a:p>
            <a:r>
              <a:rPr lang="en-US" dirty="0"/>
              <a:t>1.	 Drawings for the lesson.</a:t>
            </a:r>
          </a:p>
          <a:p>
            <a:r>
              <a:rPr lang="en-US" dirty="0"/>
              <a:t>2.	 Theme song of the day and memory verse in illustrative pictures. </a:t>
            </a:r>
          </a:p>
          <a:p>
            <a:r>
              <a:rPr lang="en-US" dirty="0"/>
              <a:t>3.	 Illustrative materials for the moment of prayer. </a:t>
            </a:r>
          </a:p>
          <a:p>
            <a:r>
              <a:rPr lang="en-US" dirty="0"/>
              <a:t>4.	 Souvenirs with the verse of the day for each child to take home. </a:t>
            </a:r>
          </a:p>
          <a:p>
            <a:r>
              <a:rPr lang="en-US" dirty="0"/>
              <a:t>5.	 Materials for manual activities.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a:t>
            </a:fld>
            <a:endParaRPr lang="es-ES"/>
          </a:p>
        </p:txBody>
      </p:sp>
    </p:spTree>
    <p:extLst>
      <p:ext uri="{BB962C8B-B14F-4D97-AF65-F5344CB8AC3E}">
        <p14:creationId xmlns:p14="http://schemas.microsoft.com/office/powerpoint/2010/main" val="365621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I’ll have white robes, and wings ready for flight.</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13</a:t>
            </a:fld>
            <a:endParaRPr lang="es-ES"/>
          </a:p>
        </p:txBody>
      </p:sp>
    </p:spTree>
    <p:extLst>
      <p:ext uri="{BB962C8B-B14F-4D97-AF65-F5344CB8AC3E}">
        <p14:creationId xmlns:p14="http://schemas.microsoft.com/office/powerpoint/2010/main" val="196775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yo allí quiero estar</a:t>
            </a:r>
          </a:p>
          <a:p>
            <a:pPr algn="ct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en aquel bello lugar</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14</a:t>
            </a:fld>
            <a:endParaRPr lang="es-ES"/>
          </a:p>
        </p:txBody>
      </p:sp>
    </p:spTree>
    <p:extLst>
      <p:ext uri="{BB962C8B-B14F-4D97-AF65-F5344CB8AC3E}">
        <p14:creationId xmlns:p14="http://schemas.microsoft.com/office/powerpoint/2010/main" val="2134549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Face to Face with Him who cared. </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15</a:t>
            </a:fld>
            <a:endParaRPr lang="es-ES"/>
          </a:p>
        </p:txBody>
      </p:sp>
    </p:spTree>
    <p:extLst>
      <p:ext uri="{BB962C8B-B14F-4D97-AF65-F5344CB8AC3E}">
        <p14:creationId xmlns:p14="http://schemas.microsoft.com/office/powerpoint/2010/main" val="68357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3. Lesson </a:t>
            </a:r>
          </a:p>
          <a:p>
            <a:r>
              <a:rPr lang="en-US" dirty="0"/>
              <a:t>3.1. Introduction: </a:t>
            </a:r>
          </a:p>
          <a:p>
            <a:r>
              <a:rPr lang="en-US" dirty="0"/>
              <a:t>Hello boys and girls, isn’t it so wonderful when vacation comes! And even more so, if mom and dad say that we’ll travel to a place we love most?!? And don’t we get so happy when we’re allowed to choose the place and country?  So, where would we go? (Show photos of wonderful places from different parts of the world and talk a little bit about the beautiful places on this planet). What beautiful places!</a:t>
            </a:r>
          </a:p>
          <a:p>
            <a:r>
              <a:rPr lang="en-US" dirty="0"/>
              <a:t>Oh, I would so love to be a bird and fly through all those beautiful places on the planet! </a:t>
            </a:r>
          </a:p>
          <a:p>
            <a:r>
              <a:rPr lang="en-US" dirty="0"/>
              <a:t>Did you see the beautiful places? </a:t>
            </a:r>
          </a:p>
          <a:p>
            <a:r>
              <a:rPr lang="en-US" dirty="0"/>
              <a:t>Is there a place you prefer to go to?</a:t>
            </a:r>
          </a:p>
          <a:p>
            <a:r>
              <a:rPr lang="en-US" dirty="0"/>
              <a:t>You know what kids? There is a much nicer and more beautiful place than these pictures I showed you earlier. It’s more beautiful than any place on land! Prettier than this planet!</a:t>
            </a:r>
          </a:p>
          <a:p>
            <a:r>
              <a:rPr lang="en-US" dirty="0"/>
              <a:t>And we are invited to go there, the trip is free, because Jesus has already paid the price. What place is it? It’s the new earth!!! </a:t>
            </a:r>
          </a:p>
          <a:p>
            <a:r>
              <a:rPr lang="en-US" dirty="0"/>
              <a:t>Today we will study: What will the new earth look like?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16</a:t>
            </a:fld>
            <a:endParaRPr lang="es-ES"/>
          </a:p>
        </p:txBody>
      </p:sp>
    </p:spTree>
    <p:extLst>
      <p:ext uri="{BB962C8B-B14F-4D97-AF65-F5344CB8AC3E}">
        <p14:creationId xmlns:p14="http://schemas.microsoft.com/office/powerpoint/2010/main" val="1250694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3. 2. Lesson Development</a:t>
            </a:r>
          </a:p>
          <a:p>
            <a:r>
              <a:rPr lang="en-US" dirty="0"/>
              <a:t>The Bible reveals what heaven and the new earth will be like. In Revelation 21:18, God gives us some details of what that wonderful place will look like: “And the building of the wall of it was of jasper: and the city was pure gold, like unto clear glass.”</a:t>
            </a:r>
          </a:p>
          <a:p>
            <a:r>
              <a:rPr lang="en-US" dirty="0"/>
              <a:t>Can you imagine, a city of gold? And transparent? </a:t>
            </a:r>
          </a:p>
          <a:p>
            <a:r>
              <a:rPr lang="en-US" dirty="0"/>
              <a:t>The Bible also tells us that the city has walls of jasper. And what is Jasper? Jasper is a soft rock that is red, or grey on black. It can sometimes also be green, yellow, brown, and a mix of colors. </a:t>
            </a:r>
          </a:p>
          <a:p>
            <a:r>
              <a:rPr lang="en-US" dirty="0"/>
              <a:t>Everything in heaven is beautiful and impossible to imagine! </a:t>
            </a:r>
          </a:p>
          <a:p>
            <a:r>
              <a:rPr lang="en-US" dirty="0"/>
              <a:t>“And the twelve gates were twelve pearls: every several gate was of one pearl: and the street of the city was pure gold, as it were transparent glass.” (Revelation 21:21). So, the city of heaven has gates of pearls…. meaning, every door is a giant pearl!</a:t>
            </a:r>
          </a:p>
          <a:p>
            <a:r>
              <a:rPr lang="en-US" dirty="0"/>
              <a:t>If you read the whole chapter of Revelation 21, then you can find other features of what that city will be like.</a:t>
            </a:r>
          </a:p>
          <a:p>
            <a:r>
              <a:rPr lang="en-US" dirty="0"/>
              <a:t>The apostle John saw that city and tells us in the Bible, “And I saw a new heaven and a new earth: for the first heaven and the first earth were passed away; and there was no more sea. And I John saw the holy city, new Jerusalem, coming down from God out of heaven, prepared as a bride adorned for her husband.” (Revelation 21:1-2).</a:t>
            </a:r>
          </a:p>
          <a:p>
            <a:r>
              <a:rPr lang="en-US" dirty="0"/>
              <a:t>And something else! Its gates will never be closed. All the children of God will live there!</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17</a:t>
            </a:fld>
            <a:endParaRPr lang="es-ES"/>
          </a:p>
        </p:txBody>
      </p:sp>
    </p:spTree>
    <p:extLst>
      <p:ext uri="{BB962C8B-B14F-4D97-AF65-F5344CB8AC3E}">
        <p14:creationId xmlns:p14="http://schemas.microsoft.com/office/powerpoint/2010/main" val="252475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(Think)</a:t>
            </a:r>
          </a:p>
          <a:p>
            <a:r>
              <a:rPr lang="en-US" dirty="0"/>
              <a:t>It’s hard to imagine such a city! </a:t>
            </a:r>
          </a:p>
          <a:p>
            <a:r>
              <a:rPr lang="en-US" dirty="0"/>
              <a:t>There are very beautiful places here on earth today, but none of it compares to heaven and to the new earth, because they will be extraordinarily beautiful!!... So much more than our planet now. In 1 Corinthians 2:9 it says, “Things that the eye did not see, nor heard, and that never entered into human thought, are the great things that God has prepared for those who love him.”</a:t>
            </a:r>
          </a:p>
          <a:p>
            <a:r>
              <a:rPr lang="en-US" dirty="0"/>
              <a:t>Now, I invite you to close your eyes and imagine the beauty of heaven (wait a few seconds for the children to imagine heaven) Do you see its beauty? Yet, it will be so much more beautiful than we can imagine!</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18</a:t>
            </a:fld>
            <a:endParaRPr lang="es-ES"/>
          </a:p>
        </p:txBody>
      </p:sp>
    </p:spTree>
    <p:extLst>
      <p:ext uri="{BB962C8B-B14F-4D97-AF65-F5344CB8AC3E}">
        <p14:creationId xmlns:p14="http://schemas.microsoft.com/office/powerpoint/2010/main" val="2343132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God continues telling us that the city, “Having the glory of God: and her light was like unto a stone most precious, even like a jasper stone, clear as crystal” (Revelation 21:11).</a:t>
            </a:r>
          </a:p>
          <a:p>
            <a:r>
              <a:rPr lang="en-US" dirty="0"/>
              <a:t>How wonderful! The glory of God will shine everywhere! </a:t>
            </a:r>
          </a:p>
          <a:p>
            <a:r>
              <a:rPr lang="en-US" dirty="0"/>
              <a:t>In heaven, there will also be beautiful houses that look like silver and will be supported by columns of pearls. It is in those houses where all those who go to heaven, will live.</a:t>
            </a:r>
          </a:p>
          <a:p>
            <a:r>
              <a:rPr lang="en-US" dirty="0"/>
              <a:t>Like we said before, when we reach heaven, we will receive a crown as a prize with a golden harp, do you remember? Of course, you do! Well, in each house we will have a golden shelf to leave our crowns. And when we take them off, a light will wrap around our head. We will also praise God. We will meet Adam and Eve, the great Samson, King David, Moses, Esther, Ruth, Joseph, Mary, etc. We will visit other worlds that never distrusted God and live happily. Everything in heaven will be joy and happiness!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19</a:t>
            </a:fld>
            <a:endParaRPr lang="es-ES"/>
          </a:p>
        </p:txBody>
      </p:sp>
    </p:spTree>
    <p:extLst>
      <p:ext uri="{BB962C8B-B14F-4D97-AF65-F5344CB8AC3E}">
        <p14:creationId xmlns:p14="http://schemas.microsoft.com/office/powerpoint/2010/main" val="4040690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n-US" dirty="0"/>
              <a:t>We will be on vacation in heaven, reigning with Jesus for a thousand years (Revelation 21:6). Then, we will return to a new heavens and new earth. It is there that we will farm our land, but not as we do now, with strength and sweat. We will cultivate the land with joy. </a:t>
            </a:r>
          </a:p>
          <a:p>
            <a:pPr rtl="0"/>
            <a:r>
              <a:rPr lang="en-US" dirty="0"/>
              <a:t>There will also be fields full of flowers. We will pick the flowers, and they will never fade, because there will be no more death. How wonderful!</a:t>
            </a:r>
          </a:p>
          <a:p>
            <a:pPr rtl="0"/>
            <a:r>
              <a:rPr lang="en-US" dirty="0"/>
              <a:t>Can you imagine how long such a wonderful place like this would last here on earth? Surely, in minutes everything would end because others would steal it. Evil reigns in this world… but in heaven, evil will no longer exist.</a:t>
            </a:r>
          </a:p>
          <a:p>
            <a:pPr rtl="0"/>
            <a:r>
              <a:rPr lang="en-US" dirty="0"/>
              <a:t>Sin cannot get into heaven. There will be no more pain or death.</a:t>
            </a:r>
          </a:p>
          <a:p>
            <a:pPr rtl="0"/>
            <a:r>
              <a:rPr lang="en-US" dirty="0"/>
              <a:t>In Revelation 21:4 we read, “And God shall wipe away all tears from their eyes; and there shall be no more death, neither sorrow, nor crying, neither shall there be any more pain: for the former things are passed away.”</a:t>
            </a:r>
          </a:p>
          <a:p>
            <a:pPr rtl="0"/>
            <a:r>
              <a:rPr lang="en-US" dirty="0"/>
              <a:t>No one will die anymore, not a single human. That’s why the flowers no longer wither. And no one else will ever suffer. There will be no pain or loss. Isaiah 33:24 says, “And the inhabitant shall not say, I am sick: the people that dwell therein shall be forgiven their iniquity.” Nor will we get sick because sin will no longer exist.</a:t>
            </a:r>
          </a:p>
          <a:p>
            <a:pPr rtl="0"/>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20</a:t>
            </a:fld>
            <a:endParaRPr lang="es-ES"/>
          </a:p>
        </p:txBody>
      </p:sp>
    </p:spTree>
    <p:extLst>
      <p:ext uri="{BB962C8B-B14F-4D97-AF65-F5344CB8AC3E}">
        <p14:creationId xmlns:p14="http://schemas.microsoft.com/office/powerpoint/2010/main" val="303389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Many children suffer on this earth from illnesses or from losing a loved one. But in the new heaven and new earth that will not exist. We will no longer have cancer, no coronavirus, no colds, or diseases. </a:t>
            </a:r>
          </a:p>
          <a:p>
            <a:r>
              <a:rPr lang="en-US" dirty="0"/>
              <a:t>It will be so wonderful, because we can just enjoy the company of Jesus and all of his creation. </a:t>
            </a:r>
          </a:p>
          <a:p>
            <a:r>
              <a:rPr lang="en-US" dirty="0"/>
              <a:t>We may get so sad today when we lose something we love so much! But when we get to heaven, we will have a transformed body, and will never get sick anymore. Also, if we’ve ever lost a loved one, and if they believed in Jesus as their savior, then they will be resurrected when Jesus comes and will go to live with Him forever. So, all the sadness we have here, will no longer exist in heaven. Don’t you think that’s so great?</a:t>
            </a:r>
          </a:p>
          <a:p>
            <a:r>
              <a:rPr lang="en-US" dirty="0"/>
              <a:t>Alright, let’s keep learning about the new heaven and new earth!</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21</a:t>
            </a:fld>
            <a:endParaRPr lang="es-ES"/>
          </a:p>
        </p:txBody>
      </p:sp>
    </p:spTree>
    <p:extLst>
      <p:ext uri="{BB962C8B-B14F-4D97-AF65-F5344CB8AC3E}">
        <p14:creationId xmlns:p14="http://schemas.microsoft.com/office/powerpoint/2010/main" val="1773302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fields will be green, full of bright reflections like silver and gold. There will be all kinds of animals in heaven. Lions, lambs, leopards and wolves will all live together in harmony and in perfect union. </a:t>
            </a:r>
          </a:p>
          <a:p>
            <a:r>
              <a:rPr lang="en-US" dirty="0"/>
              <a:t>Every child will also be able to play with all the animals without getting harmed by them. </a:t>
            </a:r>
          </a:p>
          <a:p>
            <a:r>
              <a:rPr lang="en-US" dirty="0"/>
              <a:t>Can you imagine running with a lion? Or that the lion is your playmate or friend?</a:t>
            </a:r>
          </a:p>
          <a:p>
            <a:r>
              <a:rPr lang="en-US" dirty="0"/>
              <a:t>Here on earth, we can’t get close to a lion because otherwise, it will eat us up in one bite. </a:t>
            </a:r>
          </a:p>
          <a:p>
            <a:r>
              <a:rPr lang="en-US" dirty="0"/>
              <a:t>That’s the result of sin. There are poisonous and very dangerous animals here on earth. They will no longer exist in heaven. Heaven will only have love and joy. There will also be many green trees, full of leaves in heaven. Forests that we will never be scared to walk through. Rivers will be crystal clear. Trees will have mighty shadows to sit under. We’ll have majestic hills and mountains to visit. Everything will be beautiful!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22</a:t>
            </a:fld>
            <a:endParaRPr lang="es-ES"/>
          </a:p>
        </p:txBody>
      </p:sp>
    </p:spTree>
    <p:extLst>
      <p:ext uri="{BB962C8B-B14F-4D97-AF65-F5344CB8AC3E}">
        <p14:creationId xmlns:p14="http://schemas.microsoft.com/office/powerpoint/2010/main" val="209099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Program Development</a:t>
            </a:r>
          </a:p>
          <a:p>
            <a:r>
              <a:rPr lang="en-US" dirty="0"/>
              <a:t>1. Welcome: Welcome everyone in a friendly, cheerful, and fun way, greeting all children in a group and general way. Introduce yourself and all the teachers who will be in charge during the activity to the children.</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5</a:t>
            </a:fld>
            <a:endParaRPr lang="es-ES"/>
          </a:p>
        </p:txBody>
      </p:sp>
    </p:spTree>
    <p:extLst>
      <p:ext uri="{BB962C8B-B14F-4D97-AF65-F5344CB8AC3E}">
        <p14:creationId xmlns:p14="http://schemas.microsoft.com/office/powerpoint/2010/main" val="47033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And God’s people will have the privilege of having direct communion with God and Jesus. </a:t>
            </a:r>
          </a:p>
          <a:p>
            <a:r>
              <a:rPr lang="en-US" dirty="0"/>
              <a:t>“For now we see through a glass, darkly, But then face to face” says 1 Corinthians 13:12, Now we see the image of God reflected as in mirror, without a veil to hide him from us. We will be in his presence and behold the glory of his face.</a:t>
            </a:r>
          </a:p>
          <a:p>
            <a:r>
              <a:rPr lang="en-US" dirty="0"/>
              <a:t>You know what? There will no longer be temptations in heaven, and therefore, we will no longer sin. Nothing will offer the opportunity of temptation. There is no temptation or possibility of injustice in heaven. All have triumphed by the blood of Jesus. It’s wonderful! Satan will no longer be able to harm us!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23</a:t>
            </a:fld>
            <a:endParaRPr lang="es-ES"/>
          </a:p>
        </p:txBody>
      </p:sp>
    </p:spTree>
    <p:extLst>
      <p:ext uri="{BB962C8B-B14F-4D97-AF65-F5344CB8AC3E}">
        <p14:creationId xmlns:p14="http://schemas.microsoft.com/office/powerpoint/2010/main" val="3767208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But there is something else we will do in heaven. </a:t>
            </a:r>
          </a:p>
          <a:p>
            <a:r>
              <a:rPr lang="en-US" dirty="0"/>
              <a:t>We will have so many opportunities to learn in heaven. We will have like a school to learn about all the treasures of the universe. </a:t>
            </a:r>
          </a:p>
          <a:p>
            <a:r>
              <a:rPr lang="en-US" dirty="0"/>
              <a:t>We will be able to travel to the far-off worlds, where we will learn the treasures of knowledge about God’s works. What a great time we will have studying—studying God’s creation where evil has never set foot.</a:t>
            </a:r>
          </a:p>
          <a:p>
            <a:r>
              <a:rPr lang="en-US" dirty="0"/>
              <a:t>Now, we cannot contemplate so much beauty, for sin does not allow us to open our minds to so much beauty. Imagine creation without any ugly, dead, or destroyed thing! </a:t>
            </a:r>
          </a:p>
          <a:p>
            <a:r>
              <a:rPr lang="en-US" dirty="0"/>
              <a:t>But do you know who our teacher will be? Christ, our heavenly teacher, will guide us through every lesson. Jesus will be our great teacher.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24</a:t>
            </a:fld>
            <a:endParaRPr lang="es-ES"/>
          </a:p>
        </p:txBody>
      </p:sp>
    </p:spTree>
    <p:extLst>
      <p:ext uri="{BB962C8B-B14F-4D97-AF65-F5344CB8AC3E}">
        <p14:creationId xmlns:p14="http://schemas.microsoft.com/office/powerpoint/2010/main" val="196210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 can ask him anything we want. We will learn all the mysteries about salvation. We will learn of the journey He took to come to Bethlehem to be born on earth. We will learn about how he healed the sick, what it felt like to be crucified, how he gave his life for us, and how he arose from the dead.</a:t>
            </a:r>
          </a:p>
          <a:p>
            <a:r>
              <a:rPr lang="en-US" dirty="0"/>
              <a:t>From his very own words, we will find out what it was like for him to die for us. And all we will have is gratitude for that great sacrifice. </a:t>
            </a:r>
          </a:p>
          <a:p>
            <a:r>
              <a:rPr lang="en-US" dirty="0"/>
              <a:t>You know what? In heaven, we will get to know all about God and his power. Jesus will reveal what he is to us and what we are to him. We will get to know the truth that we know don’t understand because of our limitations. In heaven we will learn about the great truths that God has for us. </a:t>
            </a:r>
          </a:p>
          <a:p>
            <a:r>
              <a:rPr lang="en-US" dirty="0"/>
              <a:t>The Bible says, “He that </a:t>
            </a:r>
            <a:r>
              <a:rPr lang="en-US" dirty="0" err="1"/>
              <a:t>overcometh</a:t>
            </a:r>
            <a:r>
              <a:rPr lang="en-US" dirty="0"/>
              <a:t> shall inherit all things; and I will be his God, and he shall be my son” (Revelation 21:7).</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25</a:t>
            </a:fld>
            <a:endParaRPr lang="es-ES"/>
          </a:p>
        </p:txBody>
      </p:sp>
    </p:spTree>
    <p:extLst>
      <p:ext uri="{BB962C8B-B14F-4D97-AF65-F5344CB8AC3E}">
        <p14:creationId xmlns:p14="http://schemas.microsoft.com/office/powerpoint/2010/main" val="695867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We are God’s heirs, because through Jesus, we can overcome! Thanks to the death of Christ, we can once again be children of God. </a:t>
            </a:r>
          </a:p>
          <a:p>
            <a:r>
              <a:rPr lang="en-US" dirty="0"/>
              <a:t>I can’t wait to start that great and special journey! </a:t>
            </a:r>
          </a:p>
          <a:p>
            <a:r>
              <a:rPr lang="en-US" dirty="0"/>
              <a:t>I can’t wait to see Jesus in the clouds! </a:t>
            </a:r>
          </a:p>
          <a:p>
            <a:r>
              <a:rPr lang="en-US" dirty="0"/>
              <a:t>I already want to know what gifts God has for me in heaven! </a:t>
            </a:r>
          </a:p>
          <a:p>
            <a:r>
              <a:rPr lang="en-US" dirty="0"/>
              <a:t>I already want to know about the new land he has prepared for me! </a:t>
            </a:r>
          </a:p>
          <a:p>
            <a:r>
              <a:rPr lang="en-US" dirty="0"/>
              <a:t>I want to get to heaven to see all that the Lord has prepared for us!</a:t>
            </a:r>
          </a:p>
          <a:p>
            <a:r>
              <a:rPr lang="en-US" dirty="0"/>
              <a:t>And you, do you want to join me in this experience? </a:t>
            </a:r>
          </a:p>
          <a:p>
            <a:r>
              <a:rPr lang="en-US" dirty="0"/>
              <a:t>Well, don’t wait any longer! Prepare yourself each day to meet Jesus!</a:t>
            </a:r>
          </a:p>
          <a:p>
            <a:r>
              <a:rPr lang="en-US" dirty="0"/>
              <a:t>If you know someone who already knows Jesus, then join them so that together you can go on “The Great Journey to Heaven!”, but don’t forget to tell others to join you in this great experience. Amen.</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26</a:t>
            </a:fld>
            <a:endParaRPr lang="es-ES"/>
          </a:p>
        </p:txBody>
      </p:sp>
    </p:spTree>
    <p:extLst>
      <p:ext uri="{BB962C8B-B14F-4D97-AF65-F5344CB8AC3E}">
        <p14:creationId xmlns:p14="http://schemas.microsoft.com/office/powerpoint/2010/main" val="4294259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4. Teaching the Memory Verse </a:t>
            </a:r>
          </a:p>
          <a:p>
            <a:r>
              <a:rPr lang="en-US" dirty="0"/>
              <a:t>(Learning the memory verse can be done before or after the lesson.)</a:t>
            </a:r>
          </a:p>
          <a:p>
            <a:r>
              <a:rPr lang="en-US" dirty="0"/>
              <a:t>Prepare the visual presentation of the verse beforehand. You can do a word for every poster/paper or a phrase per poster/paper. This will help the kids memorize the verse by repetition through this “puzzle”. </a:t>
            </a:r>
          </a:p>
          <a:p>
            <a:r>
              <a:rPr lang="en-US" dirty="0"/>
              <a:t>Memory Verse: </a:t>
            </a:r>
          </a:p>
          <a:p>
            <a:r>
              <a:rPr lang="en-US" dirty="0"/>
              <a:t>•	He that </a:t>
            </a:r>
            <a:r>
              <a:rPr lang="en-US" dirty="0" err="1"/>
              <a:t>overcometh</a:t>
            </a:r>
            <a:r>
              <a:rPr lang="en-US" dirty="0"/>
              <a:t> </a:t>
            </a:r>
          </a:p>
          <a:p>
            <a:r>
              <a:rPr lang="en-US" dirty="0"/>
              <a:t>•	shall inherit all things; </a:t>
            </a:r>
          </a:p>
          <a:p>
            <a:r>
              <a:rPr lang="en-US" dirty="0"/>
              <a:t>•	and I will be his God, </a:t>
            </a:r>
          </a:p>
          <a:p>
            <a:r>
              <a:rPr lang="en-US" dirty="0"/>
              <a:t>•	and he shall be my son.</a:t>
            </a:r>
          </a:p>
          <a:p>
            <a:r>
              <a:rPr lang="en-US" dirty="0"/>
              <a:t>•	Revelation 21:7.</a:t>
            </a:r>
          </a:p>
          <a:p>
            <a:endParaRPr lang="en-US" dirty="0"/>
          </a:p>
          <a:p>
            <a:r>
              <a:rPr lang="en-US" dirty="0"/>
              <a:t>Introduction: Do you know what it’s like to win? You can give an example of what winning is by winning a small tug of war with a rope. We will now see that all of us who overcome here on earth will gain something wonderful. </a:t>
            </a:r>
          </a:p>
          <a:p>
            <a:r>
              <a:rPr lang="en-US" dirty="0"/>
              <a:t>Presentation: Allow the children to read the Bible verse. The teacher will read aloud to accompany the children in the reading. </a:t>
            </a:r>
          </a:p>
          <a:p>
            <a:r>
              <a:rPr lang="en-US" dirty="0"/>
              <a:t>Explanation: In this step explain the most difficult words in the verse. Overcome- Inherit. </a:t>
            </a:r>
          </a:p>
          <a:p>
            <a:r>
              <a:rPr lang="en-US" dirty="0"/>
              <a:t>Application: Talk about what God wants the child to learn about this verse. Explain the verse by applying it to the children’s lives. What is winning? How can we win? Explain that thanks to the sacrifice of Jesus, we are conquerors. It is because he died on the cross in our place that we can once again be children of God.  </a:t>
            </a:r>
          </a:p>
          <a:p>
            <a:r>
              <a:rPr lang="en-US" dirty="0"/>
              <a:t>Repetition: be innovative and creative in this step.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27</a:t>
            </a:fld>
            <a:endParaRPr lang="es-ES"/>
          </a:p>
        </p:txBody>
      </p:sp>
    </p:spTree>
    <p:extLst>
      <p:ext uri="{BB962C8B-B14F-4D97-AF65-F5344CB8AC3E}">
        <p14:creationId xmlns:p14="http://schemas.microsoft.com/office/powerpoint/2010/main" val="3387633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He </a:t>
            </a:r>
            <a:r>
              <a:rPr lang="es-ES" dirty="0" err="1"/>
              <a:t>that</a:t>
            </a:r>
            <a:r>
              <a:rPr lang="es-ES" dirty="0"/>
              <a:t> </a:t>
            </a:r>
            <a:r>
              <a:rPr lang="es-ES" dirty="0" err="1"/>
              <a:t>overcometh</a:t>
            </a:r>
            <a:r>
              <a:rPr lang="es-ES" dirty="0"/>
              <a:t>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28</a:t>
            </a:fld>
            <a:endParaRPr lang="es-ES"/>
          </a:p>
        </p:txBody>
      </p:sp>
    </p:spTree>
    <p:extLst>
      <p:ext uri="{BB962C8B-B14F-4D97-AF65-F5344CB8AC3E}">
        <p14:creationId xmlns:p14="http://schemas.microsoft.com/office/powerpoint/2010/main" val="558605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shall</a:t>
            </a:r>
            <a:r>
              <a:rPr lang="es-ES" dirty="0"/>
              <a:t> </a:t>
            </a:r>
            <a:r>
              <a:rPr lang="es-ES" dirty="0" err="1"/>
              <a:t>inherit</a:t>
            </a:r>
            <a:r>
              <a:rPr lang="es-ES" dirty="0"/>
              <a:t> </a:t>
            </a:r>
            <a:r>
              <a:rPr lang="es-ES" dirty="0" err="1"/>
              <a:t>all</a:t>
            </a:r>
            <a:r>
              <a:rPr lang="es-ES" dirty="0"/>
              <a:t> </a:t>
            </a:r>
            <a:r>
              <a:rPr lang="es-ES" dirty="0" err="1"/>
              <a:t>things</a:t>
            </a:r>
            <a:r>
              <a:rPr lang="es-ES" dirty="0"/>
              <a:t>;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29</a:t>
            </a:fld>
            <a:endParaRPr lang="es-ES"/>
          </a:p>
        </p:txBody>
      </p:sp>
    </p:spTree>
    <p:extLst>
      <p:ext uri="{BB962C8B-B14F-4D97-AF65-F5344CB8AC3E}">
        <p14:creationId xmlns:p14="http://schemas.microsoft.com/office/powerpoint/2010/main" val="1595423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and I will be his God,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30</a:t>
            </a:fld>
            <a:endParaRPr lang="es-ES"/>
          </a:p>
        </p:txBody>
      </p:sp>
    </p:spTree>
    <p:extLst>
      <p:ext uri="{BB962C8B-B14F-4D97-AF65-F5344CB8AC3E}">
        <p14:creationId xmlns:p14="http://schemas.microsoft.com/office/powerpoint/2010/main" val="3225084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and he shall be my son.</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31</a:t>
            </a:fld>
            <a:endParaRPr lang="es-ES"/>
          </a:p>
        </p:txBody>
      </p:sp>
    </p:spTree>
    <p:extLst>
      <p:ext uri="{BB962C8B-B14F-4D97-AF65-F5344CB8AC3E}">
        <p14:creationId xmlns:p14="http://schemas.microsoft.com/office/powerpoint/2010/main" val="1313761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5. Moment of Prayer</a:t>
            </a:r>
          </a:p>
          <a:p>
            <a:r>
              <a:rPr lang="en-US" dirty="0"/>
              <a:t>Let’s talk to God. Since we’ve already been talking about prayer, then today we will give a child the opportunity to pray alone, talking to God about what their heart desires.</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32</a:t>
            </a:fld>
            <a:endParaRPr lang="es-ES"/>
          </a:p>
        </p:txBody>
      </p:sp>
    </p:spTree>
    <p:extLst>
      <p:ext uri="{BB962C8B-B14F-4D97-AF65-F5344CB8AC3E}">
        <p14:creationId xmlns:p14="http://schemas.microsoft.com/office/powerpoint/2010/main" val="6478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2. Musical moment:</a:t>
            </a:r>
          </a:p>
          <a:p>
            <a:r>
              <a:rPr lang="en-US" dirty="0"/>
              <a:t>Start teaching cheerful songs that can motivate the group. You may use a greeting song for this occasion. You can review the songs from previous years </a:t>
            </a:r>
          </a:p>
          <a:p>
            <a:r>
              <a:rPr lang="en-US" dirty="0"/>
              <a:t>Some options to teach are “We’re Happy”, “Oh, What Joy”, “Hallelujah” etc. </a:t>
            </a:r>
          </a:p>
          <a:p>
            <a:r>
              <a:rPr lang="en-US" dirty="0"/>
              <a:t>Remember to find a moment during class to teach today’s new song. “I Want to Go”</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6</a:t>
            </a:fld>
            <a:endParaRPr lang="es-ES"/>
          </a:p>
        </p:txBody>
      </p:sp>
    </p:spTree>
    <p:extLst>
      <p:ext uri="{BB962C8B-B14F-4D97-AF65-F5344CB8AC3E}">
        <p14:creationId xmlns:p14="http://schemas.microsoft.com/office/powerpoint/2010/main" val="980174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6. Activities: </a:t>
            </a:r>
          </a:p>
          <a:p>
            <a:r>
              <a:rPr lang="en-US" dirty="0"/>
              <a:t>Children Ages + 8: </a:t>
            </a:r>
          </a:p>
          <a:p>
            <a:r>
              <a:rPr lang="en-US" dirty="0"/>
              <a:t>1.	We will go to live with Jesus very soon. Draw the great city of gold that God is preparing for us.</a:t>
            </a:r>
          </a:p>
          <a:p>
            <a:r>
              <a:rPr lang="en-US" dirty="0"/>
              <a:t>2.	Crossword puzzle. Follow the arrows and write what you discover on the lines below.</a:t>
            </a:r>
          </a:p>
          <a:p>
            <a:r>
              <a:rPr lang="en-US" dirty="0"/>
              <a:t>Children Ages 0-7: Let them draw what they imagine heaven to be like. Can you draw yourself with a lion?</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33</a:t>
            </a:fld>
            <a:endParaRPr lang="es-ES"/>
          </a:p>
        </p:txBody>
      </p:sp>
    </p:spTree>
    <p:extLst>
      <p:ext uri="{BB962C8B-B14F-4D97-AF65-F5344CB8AC3E}">
        <p14:creationId xmlns:p14="http://schemas.microsoft.com/office/powerpoint/2010/main" val="636879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UNTIL NEXT TIME! </a:t>
            </a:r>
            <a:br>
              <a:rPr lang="en-US" sz="1200" dirty="0">
                <a:solidFill>
                  <a:srgbClr val="0070C0"/>
                </a:solidFill>
              </a:rPr>
            </a:br>
            <a:r>
              <a:rPr lang="en-US" sz="1200" dirty="0">
                <a:solidFill>
                  <a:srgbClr val="0070C0"/>
                </a:solidFill>
              </a:rPr>
              <a:t>GOD BLESS YOU!</a:t>
            </a:r>
            <a:endParaRPr lang="es-ES" sz="1200" dirty="0">
              <a:solidFill>
                <a:srgbClr val="0070C0"/>
              </a:solidFill>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34</a:t>
            </a:fld>
            <a:endParaRPr lang="es-ES"/>
          </a:p>
        </p:txBody>
      </p:sp>
    </p:spTree>
    <p:extLst>
      <p:ext uri="{BB962C8B-B14F-4D97-AF65-F5344CB8AC3E}">
        <p14:creationId xmlns:p14="http://schemas.microsoft.com/office/powerpoint/2010/main" val="1437314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God’s preparing now for me,</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Building me a special home.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7</a:t>
            </a:fld>
            <a:endParaRPr lang="es-ES"/>
          </a:p>
        </p:txBody>
      </p:sp>
    </p:spTree>
    <p:extLst>
      <p:ext uri="{BB962C8B-B14F-4D97-AF65-F5344CB8AC3E}">
        <p14:creationId xmlns:p14="http://schemas.microsoft.com/office/powerpoint/2010/main" val="3863873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 golden city shining brightly,</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Traveling there I want to go.</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8</a:t>
            </a:fld>
            <a:endParaRPr lang="es-ES"/>
          </a:p>
        </p:txBody>
      </p:sp>
    </p:spTree>
    <p:extLst>
      <p:ext uri="{BB962C8B-B14F-4D97-AF65-F5344CB8AC3E}">
        <p14:creationId xmlns:p14="http://schemas.microsoft.com/office/powerpoint/2010/main" val="1412165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I will have a golden crown,</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Where the harps in chorus sound.</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9</a:t>
            </a:fld>
            <a:endParaRPr lang="es-ES"/>
          </a:p>
        </p:txBody>
      </p:sp>
    </p:spTree>
    <p:extLst>
      <p:ext uri="{BB962C8B-B14F-4D97-AF65-F5344CB8AC3E}">
        <p14:creationId xmlns:p14="http://schemas.microsoft.com/office/powerpoint/2010/main" val="101840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And with my God then I will be,</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Standing by the crystal sea.</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10</a:t>
            </a:fld>
            <a:endParaRPr lang="es-ES"/>
          </a:p>
        </p:txBody>
      </p:sp>
    </p:spTree>
    <p:extLst>
      <p:ext uri="{BB962C8B-B14F-4D97-AF65-F5344CB8AC3E}">
        <p14:creationId xmlns:p14="http://schemas.microsoft.com/office/powerpoint/2010/main" val="280812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I’ll play, have fun with the lions and with wolves,</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11</a:t>
            </a:fld>
            <a:endParaRPr lang="es-ES"/>
          </a:p>
        </p:txBody>
      </p:sp>
    </p:spTree>
    <p:extLst>
      <p:ext uri="{BB962C8B-B14F-4D97-AF65-F5344CB8AC3E}">
        <p14:creationId xmlns:p14="http://schemas.microsoft.com/office/powerpoint/2010/main" val="412475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A baby lamb will leap right by our side,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12</a:t>
            </a:fld>
            <a:endParaRPr lang="es-ES"/>
          </a:p>
        </p:txBody>
      </p:sp>
    </p:spTree>
    <p:extLst>
      <p:ext uri="{BB962C8B-B14F-4D97-AF65-F5344CB8AC3E}">
        <p14:creationId xmlns:p14="http://schemas.microsoft.com/office/powerpoint/2010/main" val="420854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8/7/2021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202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8028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6194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4116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8/7/2021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9070839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1686762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8046760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86388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8/7/2021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7837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8/7/2021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511123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8/7/2021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75722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8/7/2021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9352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A3259-842C-436D-A577-46CF8E8B32E7}"/>
              </a:ext>
            </a:extLst>
          </p:cNvPr>
          <p:cNvSpPr>
            <a:spLocks noGrp="1"/>
          </p:cNvSpPr>
          <p:nvPr>
            <p:ph type="title"/>
          </p:nvPr>
        </p:nvSpPr>
        <p:spPr/>
        <p:txBody>
          <a:bodyPr/>
          <a:lstStyle/>
          <a:p>
            <a:r>
              <a:rPr lang="es-ES" dirty="0"/>
              <a:t>j</a:t>
            </a:r>
          </a:p>
        </p:txBody>
      </p:sp>
      <p:sp>
        <p:nvSpPr>
          <p:cNvPr id="11" name="Marcador de contenido 10">
            <a:extLst>
              <a:ext uri="{FF2B5EF4-FFF2-40B4-BE49-F238E27FC236}">
                <a16:creationId xmlns:a16="http://schemas.microsoft.com/office/drawing/2014/main" id="{0E42E14D-E6E6-4E25-BF98-1324EECE92E3}"/>
              </a:ext>
            </a:extLst>
          </p:cNvPr>
          <p:cNvSpPr>
            <a:spLocks noGrp="1"/>
          </p:cNvSpPr>
          <p:nvPr>
            <p:ph idx="1"/>
          </p:nvPr>
        </p:nvSpPr>
        <p:spPr/>
        <p:txBody>
          <a:bodyPr/>
          <a:lstStyle/>
          <a:p>
            <a:endParaRPr lang="es-ES"/>
          </a:p>
        </p:txBody>
      </p:sp>
      <p:sp>
        <p:nvSpPr>
          <p:cNvPr id="12" name="Rectángulo 11">
            <a:extLst>
              <a:ext uri="{FF2B5EF4-FFF2-40B4-BE49-F238E27FC236}">
                <a16:creationId xmlns:a16="http://schemas.microsoft.com/office/drawing/2014/main" id="{8C24FF42-2D3F-4006-A8E9-C5D684C38B53}"/>
              </a:ext>
            </a:extLst>
          </p:cNvPr>
          <p:cNvSpPr/>
          <p:nvPr/>
        </p:nvSpPr>
        <p:spPr>
          <a:xfrm>
            <a:off x="0" y="19878"/>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sp>
        <p:nvSpPr>
          <p:cNvPr id="13" name="Título 1">
            <a:extLst>
              <a:ext uri="{FF2B5EF4-FFF2-40B4-BE49-F238E27FC236}">
                <a16:creationId xmlns:a16="http://schemas.microsoft.com/office/drawing/2014/main" id="{00C82A48-AF73-45F6-AB7E-E86F2F633AEF}"/>
              </a:ext>
            </a:extLst>
          </p:cNvPr>
          <p:cNvSpPr txBox="1">
            <a:spLocks/>
          </p:cNvSpPr>
          <p:nvPr/>
        </p:nvSpPr>
        <p:spPr>
          <a:xfrm>
            <a:off x="1006839" y="1874517"/>
            <a:ext cx="10178322" cy="30385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29600" dirty="0">
                <a:solidFill>
                  <a:schemeClr val="accent1">
                    <a:lumMod val="60000"/>
                    <a:lumOff val="40000"/>
                  </a:schemeClr>
                </a:solidFill>
              </a:rPr>
              <a:t>7</a:t>
            </a:r>
          </a:p>
        </p:txBody>
      </p:sp>
    </p:spTree>
    <p:extLst>
      <p:ext uri="{BB962C8B-B14F-4D97-AF65-F5344CB8AC3E}">
        <p14:creationId xmlns:p14="http://schemas.microsoft.com/office/powerpoint/2010/main" val="344194728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étete en el Río de Dios y No Salgás Más | Avanza Por Más">
            <a:extLst>
              <a:ext uri="{FF2B5EF4-FFF2-40B4-BE49-F238E27FC236}">
                <a16:creationId xmlns:a16="http://schemas.microsoft.com/office/drawing/2014/main" id="{4B84A2DE-4494-42FE-97B7-F1B010319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98" y="0"/>
            <a:ext cx="11697501"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87695" y="4551723"/>
            <a:ext cx="10652033" cy="25695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And with my God then I will be,</a:t>
            </a: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standing by the crystal sea.</a:t>
            </a:r>
          </a:p>
        </p:txBody>
      </p:sp>
      <p:pic>
        <p:nvPicPr>
          <p:cNvPr id="9" name="Imagen 8">
            <a:extLst>
              <a:ext uri="{FF2B5EF4-FFF2-40B4-BE49-F238E27FC236}">
                <a16:creationId xmlns:a16="http://schemas.microsoft.com/office/drawing/2014/main" id="{F284FA38-11D0-4963-A9F0-B50F35BD2C56}"/>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93165576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La provincia de León acoge a 433 lobos y la Junta establece un cupo de caza  de 51 hasta el año 2022 | Leonoticias">
            <a:extLst>
              <a:ext uri="{FF2B5EF4-FFF2-40B4-BE49-F238E27FC236}">
                <a16:creationId xmlns:a16="http://schemas.microsoft.com/office/drawing/2014/main" id="{E58D6695-2D2B-4D47-A4FE-5E7652F3B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164" y="320036"/>
            <a:ext cx="7592155" cy="46841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3891F242-7371-4D56-AA8F-5CF915D799C6}"/>
              </a:ext>
            </a:extLst>
          </p:cNvPr>
          <p:cNvPicPr>
            <a:picLocks noChangeAspect="1"/>
          </p:cNvPicPr>
          <p:nvPr/>
        </p:nvPicPr>
        <p:blipFill>
          <a:blip r:embed="rId4"/>
          <a:stretch>
            <a:fillRect/>
          </a:stretch>
        </p:blipFill>
        <p:spPr>
          <a:xfrm flipH="1">
            <a:off x="-260265" y="161637"/>
            <a:ext cx="6403658" cy="6858000"/>
          </a:xfrm>
          <a:prstGeom prst="rect">
            <a:avLst/>
          </a:prstGeom>
          <a:effectLst>
            <a:softEdge rad="63500"/>
          </a:effec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68243" y="4649821"/>
            <a:ext cx="10869283" cy="22329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I’ll play, have fun with the lions and with wolves,</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2" name="Imagen 11">
            <a:extLst>
              <a:ext uri="{FF2B5EF4-FFF2-40B4-BE49-F238E27FC236}">
                <a16:creationId xmlns:a16="http://schemas.microsoft.com/office/drawing/2014/main" id="{A5F9FA9A-C320-4BEF-8BEA-BE7EFE45ED51}"/>
              </a:ext>
            </a:extLst>
          </p:cNvPr>
          <p:cNvPicPr>
            <a:picLocks noChangeAspect="1"/>
          </p:cNvPicPr>
          <p:nvPr/>
        </p:nvPicPr>
        <p:blipFill>
          <a:blip r:embed="rId6"/>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33804457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Beautiful Animals - The Best Animal Photos Of 2019">
            <a:extLst>
              <a:ext uri="{FF2B5EF4-FFF2-40B4-BE49-F238E27FC236}">
                <a16:creationId xmlns:a16="http://schemas.microsoft.com/office/drawing/2014/main" id="{71EA7003-8C8C-472F-A585-39D002FAD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 y="0"/>
            <a:ext cx="102743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23892" y="4319801"/>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A baby lamb will leap right by our side,</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D658895C-4825-4533-9950-6D20D608256C}"/>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79352034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F1018E7-C5EB-41AB-A1C4-5C7CDB8A97EB}"/>
              </a:ext>
            </a:extLst>
          </p:cNvPr>
          <p:cNvGrpSpPr/>
          <p:nvPr/>
        </p:nvGrpSpPr>
        <p:grpSpPr>
          <a:xfrm>
            <a:off x="3810000" y="32350"/>
            <a:ext cx="4572000" cy="6858000"/>
            <a:chOff x="3810000" y="32350"/>
            <a:chExt cx="4572000" cy="6858000"/>
          </a:xfrm>
        </p:grpSpPr>
        <p:pic>
          <p:nvPicPr>
            <p:cNvPr id="3" name="Imagen 2">
              <a:extLst>
                <a:ext uri="{FF2B5EF4-FFF2-40B4-BE49-F238E27FC236}">
                  <a16:creationId xmlns:a16="http://schemas.microsoft.com/office/drawing/2014/main" id="{E536F102-2976-4C20-94D3-E6AD58E639DB}"/>
                </a:ext>
              </a:extLst>
            </p:cNvPr>
            <p:cNvPicPr>
              <a:picLocks noChangeAspect="1"/>
            </p:cNvPicPr>
            <p:nvPr/>
          </p:nvPicPr>
          <p:blipFill>
            <a:blip r:embed="rId3"/>
            <a:stretch>
              <a:fillRect/>
            </a:stretch>
          </p:blipFill>
          <p:spPr>
            <a:xfrm>
              <a:off x="3810000" y="32350"/>
              <a:ext cx="4572000" cy="6858000"/>
            </a:xfrm>
            <a:prstGeom prst="rect">
              <a:avLst/>
            </a:prstGeom>
          </p:spPr>
        </p:pic>
        <p:sp>
          <p:nvSpPr>
            <p:cNvPr id="4" name="Elipse 3">
              <a:extLst>
                <a:ext uri="{FF2B5EF4-FFF2-40B4-BE49-F238E27FC236}">
                  <a16:creationId xmlns:a16="http://schemas.microsoft.com/office/drawing/2014/main" id="{BFA8854A-748B-484B-9969-4D488AC511B4}"/>
                </a:ext>
              </a:extLst>
            </p:cNvPr>
            <p:cNvSpPr/>
            <p:nvPr/>
          </p:nvSpPr>
          <p:spPr>
            <a:xfrm>
              <a:off x="7989094" y="3814764"/>
              <a:ext cx="57149" cy="55244"/>
            </a:xfrm>
            <a:prstGeom prst="ellipse">
              <a:avLst/>
            </a:prstGeom>
            <a:solidFill>
              <a:srgbClr val="E59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18754ED9-0E17-4CDD-B36C-D2B8062E4F62}"/>
                </a:ext>
              </a:extLst>
            </p:cNvPr>
            <p:cNvSpPr/>
            <p:nvPr/>
          </p:nvSpPr>
          <p:spPr>
            <a:xfrm>
              <a:off x="4229100" y="1090150"/>
              <a:ext cx="57149" cy="55244"/>
            </a:xfrm>
            <a:prstGeom prst="ellipse">
              <a:avLst/>
            </a:prstGeom>
            <a:solidFill>
              <a:srgbClr val="F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Título 1">
            <a:extLst>
              <a:ext uri="{FF2B5EF4-FFF2-40B4-BE49-F238E27FC236}">
                <a16:creationId xmlns:a16="http://schemas.microsoft.com/office/drawing/2014/main" id="{2C920FFE-9E9F-49A3-99B7-BEB9824FF877}"/>
              </a:ext>
            </a:extLst>
          </p:cNvPr>
          <p:cNvSpPr txBox="1">
            <a:spLocks/>
          </p:cNvSpPr>
          <p:nvPr/>
        </p:nvSpPr>
        <p:spPr>
          <a:xfrm>
            <a:off x="914397" y="4476437"/>
            <a:ext cx="10116769" cy="2569553"/>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800" b="1" cap="none" spc="0" dirty="0">
                <a:ln w="6600">
                  <a:solidFill>
                    <a:schemeClr val="accent2"/>
                  </a:solidFill>
                  <a:prstDash val="solid"/>
                </a:ln>
                <a:solidFill>
                  <a:srgbClr val="FFFFFF"/>
                </a:solidFill>
                <a:effectLst>
                  <a:outerShdw dist="38100" dir="2700000" algn="tl" rotWithShape="0">
                    <a:schemeClr val="accent2"/>
                  </a:outerShdw>
                </a:effectLst>
              </a:rPr>
              <a:t>I’ll have white robes, and wings ready for flight.</a:t>
            </a:r>
            <a:endParaRPr lang="es-ES" sz="8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E101D60C-2F8F-446D-86B3-672D320BA020}"/>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94348113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LOOK! YOUR KING IS COMING TO YOU | Jehovah&amp;#39;s Watchman">
            <a:extLst>
              <a:ext uri="{FF2B5EF4-FFF2-40B4-BE49-F238E27FC236}">
                <a16:creationId xmlns:a16="http://schemas.microsoft.com/office/drawing/2014/main" id="{E1B03E91-BF2F-42EF-A002-C5CBF6686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51" y="0"/>
            <a:ext cx="94392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04429" y="3696516"/>
            <a:ext cx="10706320" cy="32180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Oh, I can’t wait to be there,</a:t>
            </a:r>
          </a:p>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In that home so </a:t>
            </a:r>
            <a:br>
              <a:rPr lang="en-US" sz="72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bright and fair,</a:t>
            </a:r>
          </a:p>
        </p:txBody>
      </p:sp>
      <p:pic>
        <p:nvPicPr>
          <p:cNvPr id="7" name="Imagen 6">
            <a:extLst>
              <a:ext uri="{FF2B5EF4-FFF2-40B4-BE49-F238E27FC236}">
                <a16:creationId xmlns:a16="http://schemas.microsoft.com/office/drawing/2014/main" id="{ADD487B5-E62D-49C1-BAB0-D5185DE32E64}"/>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06264992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arcelo Morano (marceloadrianmorano) - Perfil | Pinterest">
            <a:extLst>
              <a:ext uri="{FF2B5EF4-FFF2-40B4-BE49-F238E27FC236}">
                <a16:creationId xmlns:a16="http://schemas.microsoft.com/office/drawing/2014/main" id="{5DC4BD97-36CA-4AFE-89DA-A1C078A14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620" y="298012"/>
            <a:ext cx="6251864"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200" name="Picture 8" descr="Amazon.co.jp: aipipl  大人のための5DDIYダイヤモンド絵画キット宗教イエスによる数字キットダイヤモンドでペイントアート壁の装飾フルドリルモザイク家の装飾、12x16インチ  : ホビー">
            <a:extLst>
              <a:ext uri="{FF2B5EF4-FFF2-40B4-BE49-F238E27FC236}">
                <a16:creationId xmlns:a16="http://schemas.microsoft.com/office/drawing/2014/main" id="{CAFC87E1-9F6E-4487-81CE-A2932B5F0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145" y="207036"/>
            <a:ext cx="523081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708187"/>
            <a:ext cx="10185103" cy="208080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Face to Face with Him </a:t>
            </a:r>
            <a:br>
              <a:rPr lang="en-US" sz="80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who cared. </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146AD698-8402-46EA-A589-FB3159121C34}"/>
              </a:ext>
            </a:extLst>
          </p:cNvPr>
          <p:cNvPicPr>
            <a:picLocks noChangeAspect="1"/>
          </p:cNvPicPr>
          <p:nvPr/>
        </p:nvPicPr>
        <p:blipFill>
          <a:blip r:embed="rId6"/>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171878034"/>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500"/>
                                  </p:stCondLst>
                                  <p:childTnLst>
                                    <p:animEffect transition="out" filter="fade">
                                      <p:cBhvr>
                                        <p:cTn id="6" dur="1500"/>
                                        <p:tgtEl>
                                          <p:spTgt spid="8194"/>
                                        </p:tgtEl>
                                      </p:cBhvr>
                                    </p:animEffect>
                                    <p:set>
                                      <p:cBhvr>
                                        <p:cTn id="7" dur="1" fill="hold">
                                          <p:stCondLst>
                                            <p:cond delay="1499"/>
                                          </p:stCondLst>
                                        </p:cTn>
                                        <p:tgtEl>
                                          <p:spTgt spid="8194"/>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8200"/>
                                        </p:tgtEl>
                                        <p:attrNameLst>
                                          <p:attrName>style.visibility</p:attrName>
                                        </p:attrNameLst>
                                      </p:cBhvr>
                                      <p:to>
                                        <p:strVal val="visible"/>
                                      </p:to>
                                    </p:set>
                                    <p:animEffect transition="in" filter="fade">
                                      <p:cBhvr>
                                        <p:cTn id="10" dur="3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Earn Extra Points on Travel with Marriott Bonvoy American Express Cards">
            <a:extLst>
              <a:ext uri="{FF2B5EF4-FFF2-40B4-BE49-F238E27FC236}">
                <a16:creationId xmlns:a16="http://schemas.microsoft.com/office/drawing/2014/main" id="{73E439F1-7CB0-49D2-8E01-514EF3906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099" y="19455"/>
            <a:ext cx="102901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Introduction</a:t>
            </a:r>
            <a:endParaRPr lang="es-ES" sz="3600" b="1" dirty="0">
              <a:solidFill>
                <a:srgbClr val="FFC000"/>
              </a:solidFill>
            </a:endParaRPr>
          </a:p>
        </p:txBody>
      </p:sp>
      <p:pic>
        <p:nvPicPr>
          <p:cNvPr id="5" name="Imagen 4">
            <a:extLst>
              <a:ext uri="{FF2B5EF4-FFF2-40B4-BE49-F238E27FC236}">
                <a16:creationId xmlns:a16="http://schemas.microsoft.com/office/drawing/2014/main" id="{8EFE321D-D3D5-49B0-BD91-4E9283510817}"/>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795271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OMO SERA LA NUEVA TIERRA QUE NUESTRO DIOS - [PDF Document]">
            <a:extLst>
              <a:ext uri="{FF2B5EF4-FFF2-40B4-BE49-F238E27FC236}">
                <a16:creationId xmlns:a16="http://schemas.microsoft.com/office/drawing/2014/main" id="{9E88BDB5-EE6E-46B9-98EA-AAB699523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37" y="311728"/>
            <a:ext cx="8312727"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D9D916A5-F623-4454-A21E-46E9F758D3A7}"/>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480504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9ACB5C9-D865-41D8-A2D3-44B8B3FE695A}"/>
              </a:ext>
            </a:extLst>
          </p:cNvPr>
          <p:cNvPicPr>
            <a:picLocks noChangeAspect="1"/>
          </p:cNvPicPr>
          <p:nvPr/>
        </p:nvPicPr>
        <p:blipFill>
          <a:blip r:embed="rId3"/>
          <a:stretch>
            <a:fillRect/>
          </a:stretch>
        </p:blipFill>
        <p:spPr>
          <a:xfrm>
            <a:off x="4717467" y="1527244"/>
            <a:ext cx="7792304" cy="5665005"/>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9" name="Picture 4" descr="COMO SERA LA NUEVA TIERRA QUE NUESTRO DIOS - [PDF Document]">
            <a:extLst>
              <a:ext uri="{FF2B5EF4-FFF2-40B4-BE49-F238E27FC236}">
                <a16:creationId xmlns:a16="http://schemas.microsoft.com/office/drawing/2014/main" id="{E1D73EDD-63BF-4E80-AED5-6CD3E3F87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754" y="-129967"/>
            <a:ext cx="4196761" cy="314756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7FB2164B-0E59-4702-AF2E-2EB3DBAF18AC}"/>
              </a:ext>
            </a:extLst>
          </p:cNvPr>
          <p:cNvSpPr txBox="1"/>
          <p:nvPr/>
        </p:nvSpPr>
        <p:spPr>
          <a:xfrm>
            <a:off x="1392418" y="920621"/>
            <a:ext cx="3744701" cy="5016758"/>
          </a:xfrm>
          <a:prstGeom prst="rect">
            <a:avLst/>
          </a:prstGeom>
          <a:noFill/>
        </p:spPr>
        <p:txBody>
          <a:bodyPr wrap="square">
            <a:spAutoFit/>
          </a:bodyPr>
          <a:lstStyle/>
          <a:p>
            <a:r>
              <a:rPr lang="en-US" sz="3200" b="1" i="1" dirty="0">
                <a:solidFill>
                  <a:srgbClr val="0070C0"/>
                </a:solidFill>
              </a:rPr>
              <a:t>“Things that the eye did not see, nor heard, and that never entered into human thought, are the great things that God has prepared for those who love him.”</a:t>
            </a:r>
            <a:br>
              <a:rPr lang="es-ES" sz="3200" b="1" i="1" dirty="0">
                <a:solidFill>
                  <a:srgbClr val="0070C0"/>
                </a:solidFill>
              </a:rPr>
            </a:br>
            <a:r>
              <a:rPr lang="es-ES" sz="3200" b="1" i="1" dirty="0">
                <a:solidFill>
                  <a:srgbClr val="0070C0"/>
                </a:solidFill>
              </a:rPr>
              <a:t>1. </a:t>
            </a:r>
            <a:r>
              <a:rPr lang="es-ES" sz="3200" b="1" i="1" dirty="0" err="1">
                <a:solidFill>
                  <a:srgbClr val="0070C0"/>
                </a:solidFill>
              </a:rPr>
              <a:t>Corinthians</a:t>
            </a:r>
            <a:r>
              <a:rPr lang="es-ES" sz="3200" b="1" i="1" dirty="0">
                <a:solidFill>
                  <a:srgbClr val="0070C0"/>
                </a:solidFill>
              </a:rPr>
              <a:t> 2:9</a:t>
            </a:r>
          </a:p>
        </p:txBody>
      </p:sp>
      <p:pic>
        <p:nvPicPr>
          <p:cNvPr id="8" name="Imagen 7">
            <a:extLst>
              <a:ext uri="{FF2B5EF4-FFF2-40B4-BE49-F238E27FC236}">
                <a16:creationId xmlns:a16="http://schemas.microsoft.com/office/drawing/2014/main" id="{1948D37E-4EFB-4E47-9023-484854EAA068}"/>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847634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B361D8C-BAB3-41A4-8746-F92C4BBAA3E7}"/>
              </a:ext>
            </a:extLst>
          </p:cNvPr>
          <p:cNvPicPr>
            <a:picLocks noChangeAspect="1"/>
          </p:cNvPicPr>
          <p:nvPr/>
        </p:nvPicPr>
        <p:blipFill>
          <a:blip r:embed="rId3"/>
          <a:stretch>
            <a:fillRect/>
          </a:stretch>
        </p:blipFill>
        <p:spPr>
          <a:xfrm>
            <a:off x="953504" y="661481"/>
            <a:ext cx="10284991"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C08E1301-FB20-493C-9BA6-BD36B8E8F021}"/>
              </a:ext>
            </a:extLst>
          </p:cNvPr>
          <p:cNvPicPr>
            <a:picLocks noChangeAspect="1"/>
          </p:cNvPicPr>
          <p:nvPr/>
        </p:nvPicPr>
        <p:blipFill>
          <a:blip r:embed="rId4"/>
          <a:stretch>
            <a:fillRect/>
          </a:stretch>
        </p:blipFill>
        <p:spPr>
          <a:xfrm>
            <a:off x="4891100" y="3263854"/>
            <a:ext cx="5278388" cy="3871161"/>
          </a:xfrm>
          <a:prstGeom prst="rect">
            <a:avLst/>
          </a:prstGeom>
        </p:spPr>
      </p:pic>
      <p:pic>
        <p:nvPicPr>
          <p:cNvPr id="8" name="Imagen 7">
            <a:extLst>
              <a:ext uri="{FF2B5EF4-FFF2-40B4-BE49-F238E27FC236}">
                <a16:creationId xmlns:a16="http://schemas.microsoft.com/office/drawing/2014/main" id="{C8CE5A35-F640-4E11-A9F3-CF3E140113AD}"/>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84440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8">
            <a:extLst>
              <a:ext uri="{FF2B5EF4-FFF2-40B4-BE49-F238E27FC236}">
                <a16:creationId xmlns:a16="http://schemas.microsoft.com/office/drawing/2014/main" id="{A3021FCB-58ED-4FFF-B772-FEF5D495F2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0265" y1="18190" x2="20265" y2="18190"/>
                        <a14:backgroundMark x1="94368" y1="63869" x2="94368" y2="63869"/>
                        <a14:backgroundMark x1="91361" y1="9322" x2="91361" y2="9322"/>
                      </a14:backgroundRemoval>
                    </a14:imgEffect>
                  </a14:imgLayer>
                </a14:imgProps>
              </a:ext>
            </a:extLst>
          </a:blip>
          <a:stretch>
            <a:fillRect/>
          </a:stretch>
        </p:blipFill>
        <p:spPr>
          <a:xfrm>
            <a:off x="1428477" y="-731358"/>
            <a:ext cx="8553805" cy="7559378"/>
          </a:xfrm>
          <a:prstGeom prst="rect">
            <a:avLst/>
          </a:prstGeom>
        </p:spPr>
      </p:pic>
      <p:sp>
        <p:nvSpPr>
          <p:cNvPr id="6" name="Rectángulo 5">
            <a:extLst>
              <a:ext uri="{FF2B5EF4-FFF2-40B4-BE49-F238E27FC236}">
                <a16:creationId xmlns:a16="http://schemas.microsoft.com/office/drawing/2014/main" id="{839A1D22-9A91-454B-94FD-E36594661117}"/>
              </a:ext>
            </a:extLst>
          </p:cNvPr>
          <p:cNvSpPr/>
          <p:nvPr/>
        </p:nvSpPr>
        <p:spPr>
          <a:xfrm>
            <a:off x="2000249" y="6128828"/>
            <a:ext cx="8534401" cy="1272143"/>
          </a:xfrm>
          <a:prstGeom prst="rect">
            <a:avLst/>
          </a:prstGeom>
        </p:spPr>
        <p:txBody>
          <a:bodyPr wrap="square" anchor="ctr">
            <a:spAutoFit/>
          </a:bodyPr>
          <a:lstStyle/>
          <a:p>
            <a:pPr algn="ctr"/>
            <a:r>
              <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mj-lt"/>
              </a:rPr>
              <a:t>PRESENTS:</a:t>
            </a:r>
          </a:p>
        </p:txBody>
      </p:sp>
      <p:pic>
        <p:nvPicPr>
          <p:cNvPr id="3" name="Imagen 2">
            <a:extLst>
              <a:ext uri="{FF2B5EF4-FFF2-40B4-BE49-F238E27FC236}">
                <a16:creationId xmlns:a16="http://schemas.microsoft.com/office/drawing/2014/main" id="{3CF4790F-D98A-4A38-BBDC-83D54D0B15CD}"/>
              </a:ext>
            </a:extLst>
          </p:cNvPr>
          <p:cNvPicPr>
            <a:picLocks noChangeAspect="1"/>
          </p:cNvPicPr>
          <p:nvPr/>
        </p:nvPicPr>
        <p:blipFill>
          <a:blip r:embed="rId4"/>
          <a:stretch>
            <a:fillRect/>
          </a:stretch>
        </p:blipFill>
        <p:spPr>
          <a:xfrm>
            <a:off x="5082928" y="1143716"/>
            <a:ext cx="2185169" cy="2185169"/>
          </a:xfrm>
          <a:prstGeom prst="rect">
            <a:avLst/>
          </a:prstGeom>
        </p:spPr>
      </p:pic>
      <p:pic>
        <p:nvPicPr>
          <p:cNvPr id="9" name="Imagen 8">
            <a:extLst>
              <a:ext uri="{FF2B5EF4-FFF2-40B4-BE49-F238E27FC236}">
                <a16:creationId xmlns:a16="http://schemas.microsoft.com/office/drawing/2014/main" id="{8A723694-C39B-4B5B-B52B-BD14757BB31D}"/>
              </a:ext>
            </a:extLst>
          </p:cNvPr>
          <p:cNvPicPr>
            <a:picLocks noChangeAspect="1"/>
          </p:cNvPicPr>
          <p:nvPr/>
        </p:nvPicPr>
        <p:blipFill>
          <a:blip r:embed="rId5"/>
          <a:stretch>
            <a:fillRect/>
          </a:stretch>
        </p:blipFill>
        <p:spPr>
          <a:xfrm>
            <a:off x="4914251" y="3067381"/>
            <a:ext cx="2439697" cy="2439697"/>
          </a:xfrm>
          <a:prstGeom prst="rect">
            <a:avLst/>
          </a:prstGeom>
        </p:spPr>
      </p:pic>
      <p:pic>
        <p:nvPicPr>
          <p:cNvPr id="11" name="Imagen 10">
            <a:extLst>
              <a:ext uri="{FF2B5EF4-FFF2-40B4-BE49-F238E27FC236}">
                <a16:creationId xmlns:a16="http://schemas.microsoft.com/office/drawing/2014/main" id="{EB9C9742-560D-499B-9781-6522CDACEAC2}"/>
              </a:ext>
            </a:extLst>
          </p:cNvPr>
          <p:cNvPicPr>
            <a:picLocks noChangeAspect="1"/>
          </p:cNvPicPr>
          <p:nvPr/>
        </p:nvPicPr>
        <p:blipFill rotWithShape="1">
          <a:blip r:embed="rId6"/>
          <a:srcRect l="39441"/>
          <a:stretch/>
        </p:blipFill>
        <p:spPr>
          <a:xfrm>
            <a:off x="5360327" y="4618411"/>
            <a:ext cx="1566593" cy="595075"/>
          </a:xfrm>
          <a:prstGeom prst="rect">
            <a:avLst/>
          </a:prstGeom>
        </p:spPr>
      </p:pic>
    </p:spTree>
    <p:extLst>
      <p:ext uri="{BB962C8B-B14F-4D97-AF65-F5344CB8AC3E}">
        <p14:creationId xmlns:p14="http://schemas.microsoft.com/office/powerpoint/2010/main" val="693101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Луиза Тимершина, Россия">
            <a:extLst>
              <a:ext uri="{FF2B5EF4-FFF2-40B4-BE49-F238E27FC236}">
                <a16:creationId xmlns:a16="http://schemas.microsoft.com/office/drawing/2014/main" id="{0DCB0CAC-6DD9-496C-969F-36CC3C36B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419" y="0"/>
            <a:ext cx="1028541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90C27E12-A074-4868-A210-652F7A449A5C}"/>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72891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6E690A6-322C-43B6-B289-D819FB708DCF}"/>
              </a:ext>
            </a:extLst>
          </p:cNvPr>
          <p:cNvPicPr>
            <a:picLocks noChangeAspect="1"/>
          </p:cNvPicPr>
          <p:nvPr/>
        </p:nvPicPr>
        <p:blipFill>
          <a:blip r:embed="rId3"/>
          <a:stretch>
            <a:fillRect/>
          </a:stretch>
        </p:blipFill>
        <p:spPr>
          <a:xfrm>
            <a:off x="381000" y="214312"/>
            <a:ext cx="11430000" cy="6429375"/>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6564731B-2927-4C51-BEF4-6351307FBB2C}"/>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978733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46098B0-9445-413C-B47B-D82609359FA7}"/>
              </a:ext>
            </a:extLst>
          </p:cNvPr>
          <p:cNvPicPr>
            <a:picLocks noChangeAspect="1"/>
          </p:cNvPicPr>
          <p:nvPr/>
        </p:nvPicPr>
        <p:blipFill>
          <a:blip r:embed="rId3"/>
          <a:stretch>
            <a:fillRect/>
          </a:stretch>
        </p:blipFill>
        <p:spPr>
          <a:xfrm>
            <a:off x="917965" y="0"/>
            <a:ext cx="10784079"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2815970F-D224-4C56-B3AA-6D459F47A9F1}"/>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57980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CCE4756-14DD-4BF9-AA55-5C77FCCC5061}"/>
              </a:ext>
            </a:extLst>
          </p:cNvPr>
          <p:cNvPicPr>
            <a:picLocks noChangeAspect="1"/>
          </p:cNvPicPr>
          <p:nvPr/>
        </p:nvPicPr>
        <p:blipFill>
          <a:blip r:embed="rId3"/>
          <a:stretch>
            <a:fillRect/>
          </a:stretch>
        </p:blipFill>
        <p:spPr>
          <a:xfrm>
            <a:off x="1223962" y="176212"/>
            <a:ext cx="9744075" cy="6505575"/>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34013F5F-C59B-4DF7-82D9-3E5198D993FF}"/>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577696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La MEJOR enciclopedia del universo | Todos los secretos del universo">
            <a:extLst>
              <a:ext uri="{FF2B5EF4-FFF2-40B4-BE49-F238E27FC236}">
                <a16:creationId xmlns:a16="http://schemas.microsoft.com/office/drawing/2014/main" id="{155D8332-0969-4892-B471-3426D4FED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92" y="184642"/>
            <a:ext cx="11525250" cy="64887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7B04D366-4A61-4CBF-8540-9E795B9F2098}"/>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274161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sp>
        <p:nvSpPr>
          <p:cNvPr id="8" name="CuadroTexto 7">
            <a:extLst>
              <a:ext uri="{FF2B5EF4-FFF2-40B4-BE49-F238E27FC236}">
                <a16:creationId xmlns:a16="http://schemas.microsoft.com/office/drawing/2014/main" id="{6EBA1022-615B-46F4-9F6E-5463C968C48D}"/>
              </a:ext>
            </a:extLst>
          </p:cNvPr>
          <p:cNvSpPr txBox="1"/>
          <p:nvPr/>
        </p:nvSpPr>
        <p:spPr>
          <a:xfrm>
            <a:off x="7699945" y="1348818"/>
            <a:ext cx="3740284" cy="3970318"/>
          </a:xfrm>
          <a:prstGeom prst="rect">
            <a:avLst/>
          </a:prstGeom>
          <a:noFill/>
        </p:spPr>
        <p:txBody>
          <a:bodyPr wrap="square">
            <a:spAutoFit/>
          </a:bodyPr>
          <a:lstStyle/>
          <a:p>
            <a:pPr algn="r"/>
            <a:r>
              <a:rPr lang="en-US" sz="3600" b="1" i="1" dirty="0"/>
              <a:t>“He that </a:t>
            </a:r>
            <a:r>
              <a:rPr lang="en-US" sz="3600" b="1" i="1" dirty="0" err="1"/>
              <a:t>overcometh</a:t>
            </a:r>
            <a:r>
              <a:rPr lang="en-US" sz="3600" b="1" i="1" dirty="0"/>
              <a:t> shall inherit all things; and I will be his God, and he shall be my son” (Revelation 21:7)</a:t>
            </a:r>
          </a:p>
        </p:txBody>
      </p:sp>
      <p:pic>
        <p:nvPicPr>
          <p:cNvPr id="15364" name="Picture 4" descr="Daily Bible Verse 101: Do you want to be like the little one? Ask Jesus.">
            <a:extLst>
              <a:ext uri="{FF2B5EF4-FFF2-40B4-BE49-F238E27FC236}">
                <a16:creationId xmlns:a16="http://schemas.microsoft.com/office/drawing/2014/main" id="{9B88CCAD-2DB3-4A53-B1E0-B482AB701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770" y="0"/>
            <a:ext cx="66071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DDD9041E-6F5B-4A17-85F9-0877FF27193C}"/>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191847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7DF129D-4B52-4D63-BEFD-81794BF5C1FC}"/>
              </a:ext>
            </a:extLst>
          </p:cNvPr>
          <p:cNvPicPr>
            <a:picLocks noChangeAspect="1"/>
          </p:cNvPicPr>
          <p:nvPr/>
        </p:nvPicPr>
        <p:blipFill>
          <a:blip r:embed="rId3"/>
          <a:stretch>
            <a:fillRect/>
          </a:stretch>
        </p:blipFill>
        <p:spPr>
          <a:xfrm>
            <a:off x="1199681" y="1617"/>
            <a:ext cx="10142220" cy="6465666"/>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Development</a:t>
            </a:r>
            <a:endParaRPr lang="es-ES" sz="3600" b="1" dirty="0">
              <a:solidFill>
                <a:srgbClr val="FFC000"/>
              </a:solidFill>
            </a:endParaRPr>
          </a:p>
        </p:txBody>
      </p:sp>
      <p:pic>
        <p:nvPicPr>
          <p:cNvPr id="5" name="Imagen 4">
            <a:extLst>
              <a:ext uri="{FF2B5EF4-FFF2-40B4-BE49-F238E27FC236}">
                <a16:creationId xmlns:a16="http://schemas.microsoft.com/office/drawing/2014/main" id="{1422D50E-043D-497D-82DD-B7F125CA94C1}"/>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935317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4" name="Picture 6" descr="California Legislation Goes After “Fundamentalist Christian” Views of  Sexuality: Libertarian">
            <a:extLst>
              <a:ext uri="{FF2B5EF4-FFF2-40B4-BE49-F238E27FC236}">
                <a16:creationId xmlns:a16="http://schemas.microsoft.com/office/drawing/2014/main" id="{3C47E3F0-9878-47DA-ACA1-2AB1FB4F6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885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2196207"/>
            <a:ext cx="10178322" cy="1311994"/>
          </a:xfrm>
        </p:spPr>
        <p:txBody>
          <a:bodyPr>
            <a:noAutofit/>
          </a:bodyPr>
          <a:lstStyle/>
          <a:p>
            <a:pPr algn="ctr"/>
            <a:r>
              <a:rPr lang="en-US" sz="8800" dirty="0">
                <a:ln>
                  <a:solidFill>
                    <a:schemeClr val="tx1"/>
                  </a:solidFill>
                </a:ln>
                <a:solidFill>
                  <a:srgbClr val="FFC000"/>
                </a:solidFill>
              </a:rPr>
              <a:t>Revelation 21:7</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7" name="Imagen 6">
            <a:extLst>
              <a:ext uri="{FF2B5EF4-FFF2-40B4-BE49-F238E27FC236}">
                <a16:creationId xmlns:a16="http://schemas.microsoft.com/office/drawing/2014/main" id="{6A1ADF58-8D85-42E4-A0A8-98BE75010E8D}"/>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763730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alifornia Legislation Goes After “Fundamentalist Christian” Views of  Sexuality: Libertarian">
            <a:extLst>
              <a:ext uri="{FF2B5EF4-FFF2-40B4-BE49-F238E27FC236}">
                <a16:creationId xmlns:a16="http://schemas.microsoft.com/office/drawing/2014/main" id="{82381AED-532E-4DDB-BF82-7C2088A86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885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945531"/>
            <a:ext cx="10178322" cy="2362170"/>
          </a:xfrm>
        </p:spPr>
        <p:txBody>
          <a:bodyPr>
            <a:noAutofit/>
          </a:bodyPr>
          <a:lstStyle/>
          <a:p>
            <a:pPr algn="ctr"/>
            <a:r>
              <a:rPr lang="es-ES" sz="8800" dirty="0">
                <a:ln>
                  <a:solidFill>
                    <a:schemeClr val="tx1"/>
                  </a:solidFill>
                </a:ln>
                <a:solidFill>
                  <a:schemeClr val="tx2">
                    <a:lumMod val="50000"/>
                    <a:lumOff val="50000"/>
                  </a:schemeClr>
                </a:solidFill>
              </a:rPr>
              <a:t>He </a:t>
            </a:r>
            <a:r>
              <a:rPr lang="es-ES" sz="8800" dirty="0" err="1">
                <a:ln>
                  <a:solidFill>
                    <a:schemeClr val="tx1"/>
                  </a:solidFill>
                </a:ln>
                <a:solidFill>
                  <a:schemeClr val="tx2">
                    <a:lumMod val="50000"/>
                    <a:lumOff val="50000"/>
                  </a:schemeClr>
                </a:solidFill>
              </a:rPr>
              <a:t>that</a:t>
            </a:r>
            <a:r>
              <a:rPr lang="es-ES" sz="8800" dirty="0">
                <a:ln>
                  <a:solidFill>
                    <a:schemeClr val="tx1"/>
                  </a:solidFill>
                </a:ln>
                <a:solidFill>
                  <a:schemeClr val="tx2">
                    <a:lumMod val="50000"/>
                    <a:lumOff val="50000"/>
                  </a:schemeClr>
                </a:solidFill>
              </a:rPr>
              <a:t> </a:t>
            </a:r>
            <a:r>
              <a:rPr lang="es-ES" sz="8800" dirty="0" err="1">
                <a:ln>
                  <a:solidFill>
                    <a:schemeClr val="tx1"/>
                  </a:solidFill>
                </a:ln>
                <a:solidFill>
                  <a:schemeClr val="tx2">
                    <a:lumMod val="50000"/>
                    <a:lumOff val="50000"/>
                  </a:schemeClr>
                </a:solidFill>
              </a:rPr>
              <a:t>overcometh</a:t>
            </a:r>
            <a:r>
              <a:rPr lang="es-ES" sz="8800" dirty="0">
                <a:ln>
                  <a:solidFill>
                    <a:schemeClr val="tx1"/>
                  </a:solidFill>
                </a:ln>
                <a:solidFill>
                  <a:schemeClr val="tx2">
                    <a:lumMod val="50000"/>
                    <a:lumOff val="50000"/>
                  </a:schemeClr>
                </a:solidFill>
              </a:rPr>
              <a:t> </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6" name="Imagen 5">
            <a:extLst>
              <a:ext uri="{FF2B5EF4-FFF2-40B4-BE49-F238E27FC236}">
                <a16:creationId xmlns:a16="http://schemas.microsoft.com/office/drawing/2014/main" id="{726D4C12-9F34-4254-BBCD-A2938A6C4627}"/>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288261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alifornia Legislation Goes After “Fundamentalist Christian” Views of  Sexuality: Libertarian">
            <a:extLst>
              <a:ext uri="{FF2B5EF4-FFF2-40B4-BE49-F238E27FC236}">
                <a16:creationId xmlns:a16="http://schemas.microsoft.com/office/drawing/2014/main" id="{F309D028-0E02-484F-9F9F-0953172C2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885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084330"/>
            <a:ext cx="10178322" cy="3228539"/>
          </a:xfrm>
        </p:spPr>
        <p:txBody>
          <a:bodyPr>
            <a:noAutofit/>
          </a:bodyPr>
          <a:lstStyle/>
          <a:p>
            <a:pPr algn="ctr"/>
            <a:r>
              <a:rPr lang="es-ES" sz="8800" dirty="0" err="1">
                <a:ln>
                  <a:solidFill>
                    <a:schemeClr val="tx1"/>
                  </a:solidFill>
                </a:ln>
                <a:solidFill>
                  <a:schemeClr val="tx2">
                    <a:lumMod val="50000"/>
                    <a:lumOff val="50000"/>
                  </a:schemeClr>
                </a:solidFill>
              </a:rPr>
              <a:t>shall</a:t>
            </a:r>
            <a:r>
              <a:rPr lang="es-ES" sz="8800" dirty="0">
                <a:ln>
                  <a:solidFill>
                    <a:schemeClr val="tx1"/>
                  </a:solidFill>
                </a:ln>
                <a:solidFill>
                  <a:schemeClr val="tx2">
                    <a:lumMod val="50000"/>
                    <a:lumOff val="50000"/>
                  </a:schemeClr>
                </a:solidFill>
              </a:rPr>
              <a:t> </a:t>
            </a:r>
            <a:r>
              <a:rPr lang="es-ES" sz="8800" dirty="0" err="1">
                <a:ln>
                  <a:solidFill>
                    <a:schemeClr val="tx1"/>
                  </a:solidFill>
                </a:ln>
                <a:solidFill>
                  <a:schemeClr val="tx2">
                    <a:lumMod val="50000"/>
                    <a:lumOff val="50000"/>
                  </a:schemeClr>
                </a:solidFill>
              </a:rPr>
              <a:t>inherit</a:t>
            </a:r>
            <a:r>
              <a:rPr lang="es-ES" sz="8800" dirty="0">
                <a:ln>
                  <a:solidFill>
                    <a:schemeClr val="tx1"/>
                  </a:solidFill>
                </a:ln>
                <a:solidFill>
                  <a:schemeClr val="tx2">
                    <a:lumMod val="50000"/>
                    <a:lumOff val="50000"/>
                  </a:schemeClr>
                </a:solidFill>
              </a:rPr>
              <a:t> </a:t>
            </a:r>
            <a:r>
              <a:rPr lang="es-ES" sz="8800" dirty="0" err="1">
                <a:ln>
                  <a:solidFill>
                    <a:schemeClr val="tx1"/>
                  </a:solidFill>
                </a:ln>
                <a:solidFill>
                  <a:schemeClr val="tx2">
                    <a:lumMod val="50000"/>
                    <a:lumOff val="50000"/>
                  </a:schemeClr>
                </a:solidFill>
              </a:rPr>
              <a:t>all</a:t>
            </a:r>
            <a:r>
              <a:rPr lang="es-ES" sz="8800" dirty="0">
                <a:ln>
                  <a:solidFill>
                    <a:schemeClr val="tx1"/>
                  </a:solidFill>
                </a:ln>
                <a:solidFill>
                  <a:schemeClr val="tx2">
                    <a:lumMod val="50000"/>
                    <a:lumOff val="50000"/>
                  </a:schemeClr>
                </a:solidFill>
              </a:rPr>
              <a:t> </a:t>
            </a:r>
            <a:r>
              <a:rPr lang="es-ES" sz="8800" dirty="0" err="1">
                <a:ln>
                  <a:solidFill>
                    <a:schemeClr val="tx1"/>
                  </a:solidFill>
                </a:ln>
                <a:solidFill>
                  <a:schemeClr val="tx2">
                    <a:lumMod val="50000"/>
                    <a:lumOff val="50000"/>
                  </a:schemeClr>
                </a:solidFill>
              </a:rPr>
              <a:t>things</a:t>
            </a:r>
            <a:r>
              <a:rPr lang="es-ES" sz="8800" dirty="0">
                <a:ln>
                  <a:solidFill>
                    <a:schemeClr val="tx1"/>
                  </a:solidFill>
                </a:ln>
                <a:solidFill>
                  <a:schemeClr val="tx2">
                    <a:lumMod val="50000"/>
                    <a:lumOff val="50000"/>
                  </a:schemeClr>
                </a:solidFill>
              </a:rPr>
              <a:t>; </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9" name="Imagen 8">
            <a:extLst>
              <a:ext uri="{FF2B5EF4-FFF2-40B4-BE49-F238E27FC236}">
                <a16:creationId xmlns:a16="http://schemas.microsoft.com/office/drawing/2014/main" id="{44F10F3C-29D0-470C-8F48-C9651428BBA9}"/>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80701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contenido 13">
            <a:extLst>
              <a:ext uri="{FF2B5EF4-FFF2-40B4-BE49-F238E27FC236}">
                <a16:creationId xmlns:a16="http://schemas.microsoft.com/office/drawing/2014/main" id="{42E01A02-9767-444E-BD01-BF556833398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36501"/>
          <a:stretch/>
        </p:blipFill>
        <p:spPr>
          <a:xfrm>
            <a:off x="2113187" y="-165379"/>
            <a:ext cx="8057017" cy="7162528"/>
          </a:xfrm>
          <a:effectLst>
            <a:softEdge rad="635000"/>
          </a:effectLst>
        </p:spPr>
      </p:pic>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1581461" y="4805899"/>
            <a:ext cx="10178322" cy="1492132"/>
          </a:xfrm>
        </p:spPr>
        <p:txBody>
          <a:bodyPr>
            <a:normAutofit fontScale="90000"/>
          </a:bodyPr>
          <a:lstStyle/>
          <a:p>
            <a:pPr algn="r"/>
            <a:r>
              <a:rPr lang="es-ES" dirty="0"/>
              <a:t>7 </a:t>
            </a:r>
            <a:r>
              <a:rPr lang="en-US" dirty="0"/>
              <a:t>Days of </a:t>
            </a:r>
            <a:br>
              <a:rPr lang="en-US" dirty="0"/>
            </a:br>
            <a:r>
              <a:rPr lang="en-US" dirty="0"/>
              <a:t>Programs </a:t>
            </a:r>
            <a:br>
              <a:rPr lang="en-US" dirty="0"/>
            </a:br>
            <a:r>
              <a:rPr lang="en-US" dirty="0"/>
              <a:t>for Children</a:t>
            </a:r>
            <a:endParaRPr lang="es-ES" dirty="0"/>
          </a:p>
        </p:txBody>
      </p:sp>
      <p:pic>
        <p:nvPicPr>
          <p:cNvPr id="9" name="Imagen 8">
            <a:extLst>
              <a:ext uri="{FF2B5EF4-FFF2-40B4-BE49-F238E27FC236}">
                <a16:creationId xmlns:a16="http://schemas.microsoft.com/office/drawing/2014/main" id="{78D97949-A026-4E93-8E5C-9ED59B9C7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728332" y="-231188"/>
            <a:ext cx="1941688" cy="1941688"/>
          </a:xfrm>
          <a:prstGeom prst="rect">
            <a:avLst/>
          </a:prstGeom>
        </p:spPr>
      </p:pic>
      <p:sp>
        <p:nvSpPr>
          <p:cNvPr id="10" name="CuadroTexto 9">
            <a:extLst>
              <a:ext uri="{FF2B5EF4-FFF2-40B4-BE49-F238E27FC236}">
                <a16:creationId xmlns:a16="http://schemas.microsoft.com/office/drawing/2014/main" id="{40E5ADDA-422E-40A6-A02E-C6ED535315E2}"/>
              </a:ext>
            </a:extLst>
          </p:cNvPr>
          <p:cNvSpPr txBox="1"/>
          <p:nvPr/>
        </p:nvSpPr>
        <p:spPr>
          <a:xfrm rot="21569223">
            <a:off x="709172" y="1153684"/>
            <a:ext cx="2108836" cy="369332"/>
          </a:xfrm>
          <a:prstGeom prst="rect">
            <a:avLst/>
          </a:prstGeom>
          <a:noFill/>
        </p:spPr>
        <p:txBody>
          <a:bodyPr wrap="square" rtlCol="0">
            <a:spAutoFit/>
          </a:bodyPr>
          <a:lstStyle/>
          <a:p>
            <a:pPr algn="ctr"/>
            <a:r>
              <a:rPr lang="es-ES" dirty="0">
                <a:latin typeface="Abel" panose="02000506030000020004" pitchFamily="2" charset="0"/>
              </a:rPr>
              <a:t>biblewell.org</a:t>
            </a:r>
          </a:p>
        </p:txBody>
      </p:sp>
      <p:pic>
        <p:nvPicPr>
          <p:cNvPr id="8" name="Imagen 7">
            <a:extLst>
              <a:ext uri="{FF2B5EF4-FFF2-40B4-BE49-F238E27FC236}">
                <a16:creationId xmlns:a16="http://schemas.microsoft.com/office/drawing/2014/main" id="{DFC281D2-EFC9-4CB9-804F-8D8C1EFD9C98}"/>
              </a:ext>
            </a:extLst>
          </p:cNvPr>
          <p:cNvPicPr>
            <a:picLocks noChangeAspect="1"/>
          </p:cNvPicPr>
          <p:nvPr/>
        </p:nvPicPr>
        <p:blipFill>
          <a:blip r:embed="rId5"/>
          <a:stretch>
            <a:fillRect/>
          </a:stretch>
        </p:blipFill>
        <p:spPr>
          <a:xfrm>
            <a:off x="10476851" y="130119"/>
            <a:ext cx="1233471" cy="1233471"/>
          </a:xfrm>
          <a:prstGeom prst="rect">
            <a:avLst/>
          </a:prstGeom>
        </p:spPr>
      </p:pic>
    </p:spTree>
    <p:extLst>
      <p:ext uri="{BB962C8B-B14F-4D97-AF65-F5344CB8AC3E}">
        <p14:creationId xmlns:p14="http://schemas.microsoft.com/office/powerpoint/2010/main" val="2187297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alifornia Legislation Goes After “Fundamentalist Christian” Views of  Sexuality: Libertarian">
            <a:extLst>
              <a:ext uri="{FF2B5EF4-FFF2-40B4-BE49-F238E27FC236}">
                <a16:creationId xmlns:a16="http://schemas.microsoft.com/office/drawing/2014/main" id="{3248488C-459D-43B8-860B-6F9F50223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885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264592"/>
            <a:ext cx="10178322" cy="1506136"/>
          </a:xfrm>
        </p:spPr>
        <p:txBody>
          <a:bodyPr>
            <a:noAutofit/>
          </a:bodyPr>
          <a:lstStyle/>
          <a:p>
            <a:pPr algn="ctr"/>
            <a:r>
              <a:rPr lang="en-US" sz="8800" dirty="0">
                <a:ln>
                  <a:solidFill>
                    <a:schemeClr val="tx1"/>
                  </a:solidFill>
                </a:ln>
                <a:solidFill>
                  <a:schemeClr val="tx2">
                    <a:lumMod val="50000"/>
                    <a:lumOff val="50000"/>
                  </a:schemeClr>
                </a:solidFill>
              </a:rPr>
              <a:t>and I will be </a:t>
            </a:r>
            <a:br>
              <a:rPr lang="en-US" sz="8800" dirty="0">
                <a:ln>
                  <a:solidFill>
                    <a:schemeClr val="tx1"/>
                  </a:solidFill>
                </a:ln>
                <a:solidFill>
                  <a:schemeClr val="tx2">
                    <a:lumMod val="50000"/>
                    <a:lumOff val="50000"/>
                  </a:schemeClr>
                </a:solidFill>
              </a:rPr>
            </a:br>
            <a:r>
              <a:rPr lang="en-US" sz="8800" dirty="0">
                <a:ln>
                  <a:solidFill>
                    <a:schemeClr val="tx1"/>
                  </a:solidFill>
                </a:ln>
                <a:solidFill>
                  <a:schemeClr val="tx2">
                    <a:lumMod val="50000"/>
                    <a:lumOff val="50000"/>
                  </a:schemeClr>
                </a:solidFill>
              </a:rPr>
              <a:t>his God, </a:t>
            </a:r>
            <a:endParaRPr lang="es-ES" sz="88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9" name="Imagen 8">
            <a:extLst>
              <a:ext uri="{FF2B5EF4-FFF2-40B4-BE49-F238E27FC236}">
                <a16:creationId xmlns:a16="http://schemas.microsoft.com/office/drawing/2014/main" id="{E276770A-9373-4A98-9468-32CA408F43C2}"/>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82633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alifornia Legislation Goes After “Fundamentalist Christian” Views of  Sexuality: Libertarian">
            <a:extLst>
              <a:ext uri="{FF2B5EF4-FFF2-40B4-BE49-F238E27FC236}">
                <a16:creationId xmlns:a16="http://schemas.microsoft.com/office/drawing/2014/main" id="{D5E8B709-A35C-4FD2-B02C-037973E03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885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206230"/>
            <a:ext cx="10178322" cy="2654000"/>
          </a:xfrm>
        </p:spPr>
        <p:txBody>
          <a:bodyPr>
            <a:noAutofit/>
          </a:bodyPr>
          <a:lstStyle/>
          <a:p>
            <a:pPr algn="ctr"/>
            <a:r>
              <a:rPr lang="en-US" sz="8800" dirty="0">
                <a:ln>
                  <a:solidFill>
                    <a:schemeClr val="tx1"/>
                  </a:solidFill>
                </a:ln>
                <a:solidFill>
                  <a:schemeClr val="tx2">
                    <a:lumMod val="50000"/>
                    <a:lumOff val="50000"/>
                  </a:schemeClr>
                </a:solidFill>
              </a:rPr>
              <a:t>and he shall be </a:t>
            </a:r>
            <a:br>
              <a:rPr lang="en-US" sz="8800" dirty="0">
                <a:ln>
                  <a:solidFill>
                    <a:schemeClr val="tx1"/>
                  </a:solidFill>
                </a:ln>
                <a:solidFill>
                  <a:schemeClr val="tx2">
                    <a:lumMod val="50000"/>
                    <a:lumOff val="50000"/>
                  </a:schemeClr>
                </a:solidFill>
              </a:rPr>
            </a:br>
            <a:r>
              <a:rPr lang="en-US" sz="8800" dirty="0">
                <a:ln>
                  <a:solidFill>
                    <a:schemeClr val="tx1"/>
                  </a:solidFill>
                </a:ln>
                <a:solidFill>
                  <a:schemeClr val="tx2">
                    <a:lumMod val="50000"/>
                    <a:lumOff val="50000"/>
                  </a:schemeClr>
                </a:solidFill>
              </a:rPr>
              <a:t>my son.</a:t>
            </a:r>
            <a:endParaRPr lang="es-ES" sz="88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Memory</a:t>
            </a:r>
            <a:r>
              <a:rPr lang="es-ES" sz="3600" b="1" dirty="0">
                <a:solidFill>
                  <a:srgbClr val="FFC000"/>
                </a:solidFill>
              </a:rPr>
              <a:t> Verse</a:t>
            </a:r>
          </a:p>
        </p:txBody>
      </p:sp>
      <p:pic>
        <p:nvPicPr>
          <p:cNvPr id="9" name="Imagen 8">
            <a:extLst>
              <a:ext uri="{FF2B5EF4-FFF2-40B4-BE49-F238E27FC236}">
                <a16:creationId xmlns:a16="http://schemas.microsoft.com/office/drawing/2014/main" id="{A495CC2F-86C9-43F1-9985-7D207D10A401}"/>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2129157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EF07C1E-6E93-4923-80D7-3553B9F35C40}"/>
              </a:ext>
            </a:extLst>
          </p:cNvPr>
          <p:cNvPicPr>
            <a:picLocks noChangeAspect="1"/>
          </p:cNvPicPr>
          <p:nvPr/>
        </p:nvPicPr>
        <p:blipFill>
          <a:blip r:embed="rId3"/>
          <a:stretch>
            <a:fillRect/>
          </a:stretch>
        </p:blipFill>
        <p:spPr>
          <a:xfrm>
            <a:off x="2599196" y="0"/>
            <a:ext cx="6837967" cy="6858000"/>
          </a:xfrm>
          <a:prstGeom prst="rect">
            <a:avLst/>
          </a:prstGeom>
          <a:effectLst>
            <a:softEdge rad="127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Prayer</a:t>
            </a:r>
            <a:endParaRPr lang="es-ES" sz="3600" b="1" dirty="0">
              <a:solidFill>
                <a:srgbClr val="FFC000"/>
              </a:solidFill>
            </a:endParaRPr>
          </a:p>
        </p:txBody>
      </p:sp>
      <p:pic>
        <p:nvPicPr>
          <p:cNvPr id="8" name="Imagen 7">
            <a:extLst>
              <a:ext uri="{FF2B5EF4-FFF2-40B4-BE49-F238E27FC236}">
                <a16:creationId xmlns:a16="http://schemas.microsoft.com/office/drawing/2014/main" id="{7A27A0E1-927E-4182-BF00-3802E8E4FBB6}"/>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94196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0B5BB65-AA40-4153-9557-7F53CDDFC9CB}"/>
              </a:ext>
            </a:extLst>
          </p:cNvPr>
          <p:cNvPicPr>
            <a:picLocks noChangeAspect="1"/>
          </p:cNvPicPr>
          <p:nvPr/>
        </p:nvPicPr>
        <p:blipFill>
          <a:blip r:embed="rId3"/>
          <a:stretch>
            <a:fillRect/>
          </a:stretch>
        </p:blipFill>
        <p:spPr>
          <a:xfrm>
            <a:off x="958921" y="0"/>
            <a:ext cx="10274157" cy="6858000"/>
          </a:xfrm>
          <a:prstGeom prst="rect">
            <a:avLst/>
          </a:prstGeom>
          <a:effectLst>
            <a:softEdge rad="635000"/>
          </a:effectLst>
        </p:spPr>
      </p:pic>
      <p:sp>
        <p:nvSpPr>
          <p:cNvPr id="4" name="CuadroTexto 3">
            <a:extLst>
              <a:ext uri="{FF2B5EF4-FFF2-40B4-BE49-F238E27FC236}">
                <a16:creationId xmlns:a16="http://schemas.microsoft.com/office/drawing/2014/main" id="{28C1C1EB-0898-43FF-9E43-F2D6F544FC7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Activities</a:t>
            </a:r>
            <a:endParaRPr lang="es-ES" sz="3600" b="1" dirty="0">
              <a:solidFill>
                <a:srgbClr val="FFC000"/>
              </a:solidFill>
            </a:endParaRPr>
          </a:p>
        </p:txBody>
      </p:sp>
      <p:pic>
        <p:nvPicPr>
          <p:cNvPr id="7" name="Imagen 6">
            <a:extLst>
              <a:ext uri="{FF2B5EF4-FFF2-40B4-BE49-F238E27FC236}">
                <a16:creationId xmlns:a16="http://schemas.microsoft.com/office/drawing/2014/main" id="{C4BFC135-B6A0-4643-B1BF-D527498C8ADE}"/>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50801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4B35AAF9-DCED-4ACF-BE66-463A90D61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569223">
            <a:off x="728331" y="5132593"/>
            <a:ext cx="1941688" cy="1941688"/>
          </a:xfrm>
          <a:prstGeom prst="rect">
            <a:avLst/>
          </a:prstGeom>
        </p:spPr>
      </p:pic>
      <p:sp>
        <p:nvSpPr>
          <p:cNvPr id="13" name="CuadroTexto 12">
            <a:extLst>
              <a:ext uri="{FF2B5EF4-FFF2-40B4-BE49-F238E27FC236}">
                <a16:creationId xmlns:a16="http://schemas.microsoft.com/office/drawing/2014/main" id="{A1E6B838-920E-49A3-8CE8-4A8873C90477}"/>
              </a:ext>
            </a:extLst>
          </p:cNvPr>
          <p:cNvSpPr txBox="1"/>
          <p:nvPr/>
        </p:nvSpPr>
        <p:spPr>
          <a:xfrm rot="21569223">
            <a:off x="709171" y="6517465"/>
            <a:ext cx="2108836" cy="369332"/>
          </a:xfrm>
          <a:prstGeom prst="rect">
            <a:avLst/>
          </a:prstGeom>
          <a:noFill/>
        </p:spPr>
        <p:txBody>
          <a:bodyPr wrap="square" rtlCol="0">
            <a:spAutoFit/>
          </a:bodyPr>
          <a:lstStyle/>
          <a:p>
            <a:pPr algn="ctr"/>
            <a:r>
              <a:rPr lang="es-ES" dirty="0">
                <a:latin typeface="Abel" panose="02000506030000020004" pitchFamily="2" charset="0"/>
              </a:rPr>
              <a:t>biblewell.org</a:t>
            </a:r>
          </a:p>
        </p:txBody>
      </p:sp>
      <p:pic>
        <p:nvPicPr>
          <p:cNvPr id="14" name="Imagen 13">
            <a:extLst>
              <a:ext uri="{FF2B5EF4-FFF2-40B4-BE49-F238E27FC236}">
                <a16:creationId xmlns:a16="http://schemas.microsoft.com/office/drawing/2014/main" id="{44166479-D86F-4EF3-8298-57DA0EF4862D}"/>
              </a:ext>
            </a:extLst>
          </p:cNvPr>
          <p:cNvPicPr>
            <a:picLocks noChangeAspect="1"/>
          </p:cNvPicPr>
          <p:nvPr/>
        </p:nvPicPr>
        <p:blipFill>
          <a:blip r:embed="rId4"/>
          <a:stretch>
            <a:fillRect/>
          </a:stretch>
        </p:blipFill>
        <p:spPr>
          <a:xfrm>
            <a:off x="10476850" y="5493900"/>
            <a:ext cx="1233471" cy="1233471"/>
          </a:xfrm>
          <a:prstGeom prst="rect">
            <a:avLst/>
          </a:prstGeom>
        </p:spPr>
      </p:pic>
      <p:pic>
        <p:nvPicPr>
          <p:cNvPr id="11" name="Marcador de contenido 13">
            <a:extLst>
              <a:ext uri="{FF2B5EF4-FFF2-40B4-BE49-F238E27FC236}">
                <a16:creationId xmlns:a16="http://schemas.microsoft.com/office/drawing/2014/main" id="{B50FB876-305B-474B-964B-6423872735D3}"/>
              </a:ext>
            </a:extLst>
          </p:cNvPr>
          <p:cNvPicPr>
            <a:picLocks noGrp="1" noChangeAspect="1"/>
          </p:cNvPicPr>
          <p:nvPr>
            <p:ph idx="1"/>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b="36501"/>
          <a:stretch/>
        </p:blipFill>
        <p:spPr>
          <a:xfrm>
            <a:off x="3039025" y="-93967"/>
            <a:ext cx="6658692" cy="5919445"/>
          </a:xfrm>
          <a:effectLst>
            <a:softEdge rad="635000"/>
          </a:effectLst>
        </p:spPr>
      </p:pic>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2225615" y="5311302"/>
            <a:ext cx="8507388" cy="1552546"/>
          </a:xfrm>
        </p:spPr>
        <p:txBody>
          <a:bodyPr>
            <a:normAutofit/>
          </a:bodyPr>
          <a:lstStyle/>
          <a:p>
            <a:pPr algn="ctr"/>
            <a:r>
              <a:rPr lang="en-US">
                <a:solidFill>
                  <a:srgbClr val="002060"/>
                </a:solidFill>
              </a:rPr>
              <a:t>SEE YOU </a:t>
            </a:r>
            <a:r>
              <a:rPr lang="en-US" dirty="0">
                <a:solidFill>
                  <a:srgbClr val="002060"/>
                </a:solidFill>
              </a:rPr>
              <a:t>NEXT TIME! </a:t>
            </a:r>
            <a:br>
              <a:rPr lang="en-US" dirty="0">
                <a:solidFill>
                  <a:srgbClr val="002060"/>
                </a:solidFill>
              </a:rPr>
            </a:br>
            <a:r>
              <a:rPr lang="en-US" dirty="0">
                <a:solidFill>
                  <a:srgbClr val="002060"/>
                </a:solidFill>
              </a:rPr>
              <a:t>GOD BLESS YOU!</a:t>
            </a:r>
          </a:p>
        </p:txBody>
      </p:sp>
    </p:spTree>
    <p:extLst>
      <p:ext uri="{BB962C8B-B14F-4D97-AF65-F5344CB8AC3E}">
        <p14:creationId xmlns:p14="http://schemas.microsoft.com/office/powerpoint/2010/main" val="42300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D23A2B-21AE-44C0-BB75-B13AB5A0F688}"/>
              </a:ext>
            </a:extLst>
          </p:cNvPr>
          <p:cNvPicPr>
            <a:picLocks noChangeAspect="1"/>
          </p:cNvPicPr>
          <p:nvPr/>
        </p:nvPicPr>
        <p:blipFill>
          <a:blip r:embed="rId3"/>
          <a:stretch>
            <a:fillRect/>
          </a:stretch>
        </p:blipFill>
        <p:spPr>
          <a:xfrm>
            <a:off x="622570" y="-97275"/>
            <a:ext cx="11569430" cy="6858000"/>
          </a:xfrm>
          <a:prstGeom prst="rect">
            <a:avLst/>
          </a:prstGeom>
          <a:effectLst>
            <a:softEdge rad="635000"/>
          </a:effectLst>
        </p:spPr>
      </p:pic>
      <p:sp>
        <p:nvSpPr>
          <p:cNvPr id="2" name="Título 1">
            <a:extLst>
              <a:ext uri="{FF2B5EF4-FFF2-40B4-BE49-F238E27FC236}">
                <a16:creationId xmlns:a16="http://schemas.microsoft.com/office/drawing/2014/main" id="{21395CDC-4C52-4161-ABED-11608D52EB23}"/>
              </a:ext>
            </a:extLst>
          </p:cNvPr>
          <p:cNvSpPr>
            <a:spLocks noGrp="1"/>
          </p:cNvSpPr>
          <p:nvPr>
            <p:ph type="title"/>
          </p:nvPr>
        </p:nvSpPr>
        <p:spPr>
          <a:xfrm>
            <a:off x="875489" y="5650535"/>
            <a:ext cx="10155677" cy="1049530"/>
          </a:xfrm>
        </p:spPr>
        <p:txBody>
          <a:bodyPr>
            <a:normAutofit/>
          </a:bodyPr>
          <a:lstStyle/>
          <a:p>
            <a:pPr algn="ctr"/>
            <a:r>
              <a:rPr lang="es-ES" sz="6600" b="1" cap="none" spc="0"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THE GREAT HEAVENLY CITY  </a:t>
            </a:r>
          </a:p>
        </p:txBody>
      </p:sp>
      <p:pic>
        <p:nvPicPr>
          <p:cNvPr id="5" name="Imagen 4">
            <a:extLst>
              <a:ext uri="{FF2B5EF4-FFF2-40B4-BE49-F238E27FC236}">
                <a16:creationId xmlns:a16="http://schemas.microsoft.com/office/drawing/2014/main" id="{70C15EE4-BB43-4745-87B9-8F8C48D97A4B}"/>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45033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2E8832-90DA-4528-9510-CA318E6AB981}"/>
              </a:ext>
            </a:extLst>
          </p:cNvPr>
          <p:cNvPicPr>
            <a:picLocks noChangeAspect="1"/>
          </p:cNvPicPr>
          <p:nvPr/>
        </p:nvPicPr>
        <p:blipFill>
          <a:blip r:embed="rId3"/>
          <a:stretch>
            <a:fillRect/>
          </a:stretch>
        </p:blipFill>
        <p:spPr>
          <a:xfrm>
            <a:off x="951244" y="175098"/>
            <a:ext cx="10289512" cy="6858000"/>
          </a:xfrm>
          <a:prstGeom prst="rect">
            <a:avLst/>
          </a:prstGeom>
          <a:effectLst>
            <a:softEdge rad="635000"/>
          </a:effectLst>
        </p:spPr>
      </p:pic>
      <p:sp>
        <p:nvSpPr>
          <p:cNvPr id="8" name="Título 1">
            <a:extLst>
              <a:ext uri="{FF2B5EF4-FFF2-40B4-BE49-F238E27FC236}">
                <a16:creationId xmlns:a16="http://schemas.microsoft.com/office/drawing/2014/main" id="{041AAE34-6A66-40E3-B84C-C144A537CECF}"/>
              </a:ext>
            </a:extLst>
          </p:cNvPr>
          <p:cNvSpPr txBox="1">
            <a:spLocks/>
          </p:cNvSpPr>
          <p:nvPr/>
        </p:nvSpPr>
        <p:spPr>
          <a:xfrm>
            <a:off x="983410" y="690747"/>
            <a:ext cx="10869283" cy="1754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WELCOME!</a:t>
            </a:r>
          </a:p>
        </p:txBody>
      </p:sp>
      <p:sp>
        <p:nvSpPr>
          <p:cNvPr id="9" name="CuadroTexto 8">
            <a:extLst>
              <a:ext uri="{FF2B5EF4-FFF2-40B4-BE49-F238E27FC236}">
                <a16:creationId xmlns:a16="http://schemas.microsoft.com/office/drawing/2014/main" id="{6A83A697-DA42-4F0C-AEC4-AB7DD8DC2BEB}"/>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Welcome</a:t>
            </a:r>
            <a:endParaRPr lang="es-ES" sz="4400" b="1" dirty="0">
              <a:solidFill>
                <a:srgbClr val="FFC000"/>
              </a:solidFill>
            </a:endParaRPr>
          </a:p>
        </p:txBody>
      </p:sp>
      <p:pic>
        <p:nvPicPr>
          <p:cNvPr id="11" name="Imagen 10">
            <a:extLst>
              <a:ext uri="{FF2B5EF4-FFF2-40B4-BE49-F238E27FC236}">
                <a16:creationId xmlns:a16="http://schemas.microsoft.com/office/drawing/2014/main" id="{A024B264-4E86-4160-BC7F-B7166C0C9C7E}"/>
              </a:ext>
            </a:extLst>
          </p:cNvPr>
          <p:cNvPicPr>
            <a:picLocks noChangeAspect="1"/>
          </p:cNvPicPr>
          <p:nvPr/>
        </p:nvPicPr>
        <p:blipFill>
          <a:blip r:embed="rId4"/>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92454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8F6EF16-29FD-424A-A3CA-C1C9F7A64AFB}"/>
              </a:ext>
            </a:extLst>
          </p:cNvPr>
          <p:cNvPicPr>
            <a:picLocks noChangeAspect="1"/>
          </p:cNvPicPr>
          <p:nvPr/>
        </p:nvPicPr>
        <p:blipFill>
          <a:blip r:embed="rId3"/>
          <a:stretch>
            <a:fillRect/>
          </a:stretch>
        </p:blipFill>
        <p:spPr>
          <a:xfrm>
            <a:off x="441723" y="311286"/>
            <a:ext cx="10287000" cy="6858000"/>
          </a:xfrm>
          <a:prstGeom prst="rect">
            <a:avLst/>
          </a:prstGeom>
          <a:effectLst>
            <a:softEdge rad="635000"/>
          </a:effec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1438594" y="492463"/>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sp>
        <p:nvSpPr>
          <p:cNvPr id="10" name="Título 1">
            <a:extLst>
              <a:ext uri="{FF2B5EF4-FFF2-40B4-BE49-F238E27FC236}">
                <a16:creationId xmlns:a16="http://schemas.microsoft.com/office/drawing/2014/main" id="{2C920FFE-9E9F-49A3-99B7-BEB9824FF877}"/>
              </a:ext>
            </a:extLst>
          </p:cNvPr>
          <p:cNvSpPr txBox="1">
            <a:spLocks/>
          </p:cNvSpPr>
          <p:nvPr/>
        </p:nvSpPr>
        <p:spPr>
          <a:xfrm>
            <a:off x="715621" y="5227979"/>
            <a:ext cx="10381578" cy="16655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I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Want</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to</a:t>
            </a:r>
            <a:r>
              <a:rPr lang="es-ES" sz="96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Go</a:t>
            </a:r>
            <a:endParaRPr lang="es-ES" sz="9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943" y="-92668"/>
            <a:ext cx="3333750" cy="4381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9C95FC76-94AB-4362-97E6-617024EF38DA}"/>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1214873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fluencia del autoconcepto en el rendimiento académico - Eres Mamá">
            <a:extLst>
              <a:ext uri="{FF2B5EF4-FFF2-40B4-BE49-F238E27FC236}">
                <a16:creationId xmlns:a16="http://schemas.microsoft.com/office/drawing/2014/main" id="{B65E86C4-1E50-4D96-BA2C-B194A72E4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34" y="207036"/>
            <a:ext cx="10287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52525" y="4824919"/>
            <a:ext cx="10178641" cy="2256170"/>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God’s preparing now for me,</a:t>
            </a:r>
          </a:p>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building me a special home.</a:t>
            </a: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4740BCF0-7621-421D-BE62-17A795FDF48C}"/>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846629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А.П. Девятов Ой, Вэй!: Политика Newsland – комментарии, дискуссии и  обсуждения новости.">
            <a:extLst>
              <a:ext uri="{FF2B5EF4-FFF2-40B4-BE49-F238E27FC236}">
                <a16:creationId xmlns:a16="http://schemas.microsoft.com/office/drawing/2014/main" id="{E683FFC7-4775-4523-9D28-CE83DF9B1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2" y="311728"/>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17123" y="4591456"/>
            <a:ext cx="10622605" cy="21109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A golden city shining brightly,</a:t>
            </a: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traveling there I want to go.</a:t>
            </a:r>
          </a:p>
        </p:txBody>
      </p:sp>
      <p:pic>
        <p:nvPicPr>
          <p:cNvPr id="9" name="Imagen 8">
            <a:extLst>
              <a:ext uri="{FF2B5EF4-FFF2-40B4-BE49-F238E27FC236}">
                <a16:creationId xmlns:a16="http://schemas.microsoft.com/office/drawing/2014/main" id="{E6B542D8-2744-49DF-98AA-7F16ADAD548D}"/>
              </a:ext>
            </a:extLst>
          </p:cNvPr>
          <p:cNvPicPr>
            <a:picLocks noChangeAspect="1"/>
          </p:cNvPicPr>
          <p:nvPr/>
        </p:nvPicPr>
        <p:blipFill>
          <a:blip r:embed="rId5"/>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4173978932"/>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A9E85EF-0FC0-4F67-A013-299E3B88133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5789230" y="-282887"/>
            <a:ext cx="4122014" cy="5152516"/>
          </a:xfrm>
          <a:prstGeom prst="rect">
            <a:avLst/>
          </a:prstGeom>
        </p:spPr>
      </p:pic>
      <p:pic>
        <p:nvPicPr>
          <p:cNvPr id="3" name="Imagen 2">
            <a:extLst>
              <a:ext uri="{FF2B5EF4-FFF2-40B4-BE49-F238E27FC236}">
                <a16:creationId xmlns:a16="http://schemas.microsoft.com/office/drawing/2014/main" id="{7DA3A8F6-1FCD-4FCB-A1A1-4AED4F41D070}"/>
              </a:ext>
            </a:extLst>
          </p:cNvPr>
          <p:cNvPicPr>
            <a:picLocks noChangeAspect="1"/>
          </p:cNvPicPr>
          <p:nvPr/>
        </p:nvPicPr>
        <p:blipFill>
          <a:blip r:embed="rId5"/>
          <a:stretch>
            <a:fillRect/>
          </a:stretch>
        </p:blipFill>
        <p:spPr>
          <a:xfrm>
            <a:off x="1395594" y="1300810"/>
            <a:ext cx="4562475" cy="3419475"/>
          </a:xfrm>
          <a:prstGeom prst="rect">
            <a:avLst/>
          </a:prstGeom>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a:solidFill>
                  <a:srgbClr val="0070C0"/>
                </a:solidFill>
              </a:rPr>
              <a:t>Musical </a:t>
            </a:r>
            <a:r>
              <a:rPr lang="es-ES" sz="3600" dirty="0" err="1">
                <a:solidFill>
                  <a:srgbClr val="0070C0"/>
                </a:solidFill>
              </a:rPr>
              <a:t>moment</a:t>
            </a:r>
            <a:endParaRPr lang="es-ES" sz="3600" dirty="0">
              <a:solidFill>
                <a:srgbClr val="0070C0"/>
              </a:solidFill>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046707"/>
            <a:ext cx="10970333" cy="29123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I will have a golden crown,</a:t>
            </a: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where the harps </a:t>
            </a:r>
            <a:br>
              <a:rPr lang="en-US" sz="66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in chorus sound</a:t>
            </a:r>
          </a:p>
        </p:txBody>
      </p:sp>
      <p:pic>
        <p:nvPicPr>
          <p:cNvPr id="11" name="Imagen 10">
            <a:extLst>
              <a:ext uri="{FF2B5EF4-FFF2-40B4-BE49-F238E27FC236}">
                <a16:creationId xmlns:a16="http://schemas.microsoft.com/office/drawing/2014/main" id="{02B99D57-58AA-43AC-9B0B-1DC9457D940C}"/>
              </a:ext>
            </a:extLst>
          </p:cNvPr>
          <p:cNvPicPr>
            <a:picLocks noChangeAspect="1"/>
          </p:cNvPicPr>
          <p:nvPr/>
        </p:nvPicPr>
        <p:blipFill>
          <a:blip r:embed="rId7"/>
          <a:stretch>
            <a:fillRect/>
          </a:stretch>
        </p:blipFill>
        <p:spPr>
          <a:xfrm>
            <a:off x="10816453" y="5816041"/>
            <a:ext cx="1019398" cy="1019398"/>
          </a:xfrm>
          <a:prstGeom prst="rect">
            <a:avLst/>
          </a:prstGeom>
        </p:spPr>
      </p:pic>
    </p:spTree>
    <p:extLst>
      <p:ext uri="{BB962C8B-B14F-4D97-AF65-F5344CB8AC3E}">
        <p14:creationId xmlns:p14="http://schemas.microsoft.com/office/powerpoint/2010/main" val="334959391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theme/theme1.xml><?xml version="1.0" encoding="utf-8"?>
<a:theme xmlns:a="http://schemas.openxmlformats.org/drawingml/2006/main" name="Distintivo">
  <a:themeElements>
    <a:clrScheme name="Distintivo">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TM10001106[[fn=Distintivo]]</Template>
  <TotalTime>6787</TotalTime>
  <Words>3286</Words>
  <Application>Microsoft Office PowerPoint</Application>
  <PresentationFormat>Widescreen</PresentationFormat>
  <Paragraphs>218</Paragraphs>
  <Slides>34</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Abel</vt:lpstr>
      <vt:lpstr>Arial</vt:lpstr>
      <vt:lpstr>Calibri</vt:lpstr>
      <vt:lpstr>Gill Sans MT</vt:lpstr>
      <vt:lpstr>Impact</vt:lpstr>
      <vt:lpstr>Distintivo</vt:lpstr>
      <vt:lpstr>j</vt:lpstr>
      <vt:lpstr>PowerPoint Presentation</vt:lpstr>
      <vt:lpstr>7 Days of  Programs  for Children</vt:lpstr>
      <vt:lpstr>THE GREAT HEAVENLY CITY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 21:7</vt:lpstr>
      <vt:lpstr>He that overcometh </vt:lpstr>
      <vt:lpstr>shall inherit all things; </vt:lpstr>
      <vt:lpstr>and I will be  his God, </vt:lpstr>
      <vt:lpstr>and he shall be  my son.</vt:lpstr>
      <vt:lpstr>PowerPoint Presentation</vt:lpstr>
      <vt:lpstr>PowerPoint Presentation</vt:lpstr>
      <vt:lpstr>SEE YOU NEXT TIME!  GOD BLESS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Damaris Hunger</cp:lastModifiedBy>
  <cp:revision>146</cp:revision>
  <dcterms:created xsi:type="dcterms:W3CDTF">2021-07-26T13:33:32Z</dcterms:created>
  <dcterms:modified xsi:type="dcterms:W3CDTF">2021-08-08T03:07:17Z</dcterms:modified>
</cp:coreProperties>
</file>