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36"/>
  </p:notesMasterIdLst>
  <p:sldIdLst>
    <p:sldId id="258" r:id="rId2"/>
    <p:sldId id="346" r:id="rId3"/>
    <p:sldId id="320" r:id="rId4"/>
    <p:sldId id="259" r:id="rId5"/>
    <p:sldId id="261" r:id="rId6"/>
    <p:sldId id="260" r:id="rId7"/>
    <p:sldId id="262" r:id="rId8"/>
    <p:sldId id="263" r:id="rId9"/>
    <p:sldId id="264" r:id="rId10"/>
    <p:sldId id="265" r:id="rId11"/>
    <p:sldId id="301" r:id="rId12"/>
    <p:sldId id="302" r:id="rId13"/>
    <p:sldId id="305" r:id="rId14"/>
    <p:sldId id="306" r:id="rId15"/>
    <p:sldId id="331" r:id="rId16"/>
    <p:sldId id="276" r:id="rId17"/>
    <p:sldId id="277" r:id="rId18"/>
    <p:sldId id="278" r:id="rId19"/>
    <p:sldId id="281" r:id="rId20"/>
    <p:sldId id="282" r:id="rId21"/>
    <p:sldId id="319" r:id="rId22"/>
    <p:sldId id="316" r:id="rId23"/>
    <p:sldId id="317" r:id="rId24"/>
    <p:sldId id="285" r:id="rId25"/>
    <p:sldId id="325" r:id="rId26"/>
    <p:sldId id="343" r:id="rId27"/>
    <p:sldId id="287" r:id="rId28"/>
    <p:sldId id="288" r:id="rId29"/>
    <p:sldId id="289" r:id="rId30"/>
    <p:sldId id="341" r:id="rId31"/>
    <p:sldId id="342" r:id="rId32"/>
    <p:sldId id="292" r:id="rId33"/>
    <p:sldId id="293" r:id="rId34"/>
    <p:sldId id="29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9BB"/>
    <a:srgbClr val="E59B7E"/>
    <a:srgbClr val="C09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63" autoAdjust="0"/>
    <p:restoredTop sz="67587" autoAdjust="0"/>
  </p:normalViewPr>
  <p:slideViewPr>
    <p:cSldViewPr snapToGrid="0">
      <p:cViewPr varScale="1">
        <p:scale>
          <a:sx n="49" d="100"/>
          <a:sy n="49" d="100"/>
        </p:scale>
        <p:origin x="112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24/08/2021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‹Nº›</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Leçon Biblique No. 7</a:t>
            </a:r>
          </a:p>
          <a:p>
            <a:r>
              <a:rPr lang="fr-FR" dirty="0"/>
              <a:t>La grande cité céleste </a:t>
            </a:r>
          </a:p>
          <a:p>
            <a:endParaRPr lang="fr-FR" dirty="0"/>
          </a:p>
          <a:p>
            <a:r>
              <a:rPr lang="fr-FR" dirty="0"/>
              <a:t>Référence biblique : Apocalypse 21 ; 1 Corinthiens 2:9 ; 1 Corinthiens 13 :12 ; Ésaïe 11 :6-9 ; Ciel, ch. 15 ; Le regard vers le haut, p. 76 ; Conseils sur l’intendance, 363.</a:t>
            </a:r>
          </a:p>
          <a:p>
            <a:r>
              <a:rPr lang="fr-FR" dirty="0"/>
              <a:t>Leçon principale : « Le Seigneur fait préparer une nouvelle maison pour chacun de ses enfants ». </a:t>
            </a:r>
          </a:p>
          <a:p>
            <a:endParaRPr lang="fr-FR" dirty="0"/>
          </a:p>
          <a:p>
            <a:r>
              <a:rPr lang="fr-FR" dirty="0"/>
              <a:t>Objectifs spécifiques :</a:t>
            </a:r>
          </a:p>
          <a:p>
            <a:r>
              <a:rPr lang="fr-FR" dirty="0"/>
              <a:t>A la fin de ce sujet, les enfants seront capables :</a:t>
            </a:r>
          </a:p>
          <a:p>
            <a:r>
              <a:rPr lang="fr-FR" dirty="0"/>
              <a:t>D’apprendre à quoi ressemblera le paradis quand nous y vivrons.</a:t>
            </a:r>
          </a:p>
          <a:p>
            <a:r>
              <a:rPr lang="fr-FR" dirty="0"/>
              <a:t>De comprendre que Dieu veut nous donner le meilleur du ciel.</a:t>
            </a:r>
          </a:p>
          <a:p>
            <a:r>
              <a:rPr lang="fr-FR" dirty="0"/>
              <a:t>De ressentir le désir de vivre avec Jésus dans cette nouvelle terre céleste.</a:t>
            </a:r>
          </a:p>
          <a:p>
            <a:endParaRPr lang="fr-FR" dirty="0"/>
          </a:p>
          <a:p>
            <a:r>
              <a:rPr lang="fr-FR" dirty="0"/>
              <a:t>Verset à mémoriser : « Celui qui vaincra héritera toutes choses; et je serai son Dieu, et il sera mon fils » Apocalypse 21 :7.</a:t>
            </a:r>
          </a:p>
          <a:p>
            <a:endParaRPr lang="fr-FR" dirty="0"/>
          </a:p>
          <a:p>
            <a:r>
              <a:rPr lang="fr-FR" dirty="0"/>
              <a:t>Matériels :</a:t>
            </a:r>
          </a:p>
          <a:p>
            <a:r>
              <a:rPr lang="fr-FR" dirty="0"/>
              <a:t>1. Dessins pour la leçon.</a:t>
            </a:r>
          </a:p>
          <a:p>
            <a:r>
              <a:rPr lang="fr-FR" dirty="0"/>
              <a:t>2. Chanson thème du jour et vers à mémoriser en images illustratives.</a:t>
            </a:r>
          </a:p>
          <a:p>
            <a:r>
              <a:rPr lang="fr-FR" dirty="0"/>
              <a:t>3. Matériel d’illustration pour le moment de la prière.</a:t>
            </a:r>
          </a:p>
          <a:p>
            <a:r>
              <a:rPr lang="fr-FR" dirty="0"/>
              <a:t>4. Souvenirs avec le verset du jour que chaque enfant emportera à la maison.</a:t>
            </a:r>
          </a:p>
          <a:p>
            <a:r>
              <a:rPr lang="fr-FR" dirty="0"/>
              <a:t>5. Matériel pour les activités manuelles.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I’ll have white robes, and wings ready for flight.</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196775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yo allí quiero estar</a:t>
            </a:r>
          </a:p>
          <a:p>
            <a:pPr algn="ct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en aquel bello lugar</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213454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Face to Face with Him who cared.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68357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Leçon </a:t>
            </a:r>
          </a:p>
          <a:p>
            <a:r>
              <a:rPr lang="fr-FR" dirty="0"/>
              <a:t>3. 1.  Introduction : </a:t>
            </a:r>
          </a:p>
          <a:p>
            <a:r>
              <a:rPr lang="fr-FR" dirty="0"/>
              <a:t>Bonjour les garçons et les filles, n’est-ce pas si merveilleux quand arrivent les vacances ! Et encore plus, si maman et papa disent que nous allons voyager dans un endroit que nous aimons le plus ?!? Et ne sommes-nous pas si heureux quand nous avons le droit de choisir le lieu et le pays ? Alors, où irions-nous ? (Montrez des photos d’endroits merveilleux de différentes parties du monde et parlez un peu des beaux endroits de cette planète). Quels beaux endroits !</a:t>
            </a:r>
          </a:p>
          <a:p>
            <a:r>
              <a:rPr lang="fr-FR" dirty="0"/>
              <a:t>Oh, j’aimerais tellement être un oiseau et voler à travers tous ces beaux endroits de la planète !</a:t>
            </a:r>
          </a:p>
          <a:p>
            <a:r>
              <a:rPr lang="fr-FR" dirty="0"/>
              <a:t>Avez-vous vu les beaux endroits?</a:t>
            </a:r>
          </a:p>
          <a:p>
            <a:r>
              <a:rPr lang="fr-FR" dirty="0"/>
              <a:t>Y a-t-il un endroit où tu préfères aller ?</a:t>
            </a:r>
          </a:p>
          <a:p>
            <a:r>
              <a:rPr lang="fr-FR" dirty="0"/>
              <a:t>Vous savez quels enfants ? Il y a un endroit bien plus joli et plus beau que ces photos que je vous ai montrées plus tôt. C’est plus beau que n’importe quel endroit sur terre ! Plus jolie que cette planète !</a:t>
            </a:r>
          </a:p>
          <a:p>
            <a:r>
              <a:rPr lang="fr-FR" dirty="0"/>
              <a:t>Et nous sommes invités à y aller, le voyage est gratuit, car Jésus a déjà payé le prix. C’est quel endroit ? C’est la nouvelle terre !!!</a:t>
            </a:r>
          </a:p>
          <a:p>
            <a:r>
              <a:rPr lang="fr-FR" dirty="0"/>
              <a:t>Aujourd’hui, nous allons étudier : à quoi ressemblera la nouvelle terre ?</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2. Développement de la leçon</a:t>
            </a:r>
          </a:p>
          <a:p>
            <a:r>
              <a:rPr lang="fr-FR" dirty="0"/>
              <a:t>La Bible révèle à quoi ressembleront le ciel et la nouvelle terre. Dans Apocalypse 21 :18, Dieu nous donne quelques détails sur ce à quoi ressemblera ce lieu merveilleux : « Et la construction de sa muraille était de jaspe ; et la ville était d’or pur, comme du verre clair. »</a:t>
            </a:r>
          </a:p>
          <a:p>
            <a:r>
              <a:rPr lang="fr-FR" dirty="0"/>
              <a:t>Pouvez-vous imaginer, une ville d’or? Et transparent ?</a:t>
            </a:r>
          </a:p>
          <a:p>
            <a:r>
              <a:rPr lang="fr-FR" dirty="0"/>
              <a:t>La Bible nous dit aussi que la ville a des murs de jaspe. Et qu’est-ce que Jasper ? Le jaspe est une roche tendre qui est rouge ou grise sur noir. Il peut parfois aussi être vert, jaune, marron et un mélange de couleurs.</a:t>
            </a:r>
          </a:p>
          <a:p>
            <a:r>
              <a:rPr lang="fr-FR" dirty="0"/>
              <a:t>Tout au paradis est beau et impossible à imaginer !</a:t>
            </a:r>
          </a:p>
          <a:p>
            <a:r>
              <a:rPr lang="fr-FR" dirty="0"/>
              <a:t>«Les douze portes étaient douze perles; chaque porte était d’une seule perle. La place de la ville était d’or pur, comme du verre transparent. » (Apocalypse 21 :21). </a:t>
            </a:r>
          </a:p>
          <a:p>
            <a:r>
              <a:rPr lang="fr-FR" dirty="0"/>
              <a:t>Ainsi, la cité céleste a des portes de perles… ce qui signifie que chaque porte est une perle géante !</a:t>
            </a:r>
          </a:p>
          <a:p>
            <a:r>
              <a:rPr lang="fr-FR" dirty="0"/>
              <a:t>Si vous lisez tout le chapitre d’Apocalypse 21, vous pourrez découvrir d’autres caractéristiques de ce à quoi ressemblera cette ville.</a:t>
            </a:r>
          </a:p>
          <a:p>
            <a:r>
              <a:rPr lang="fr-FR" dirty="0"/>
              <a:t>L’apôtre Jean vit cette ville et nous dit dans la Bible : « Puis je vis un nouveau ciel et une nouvelle terre; car le premier ciel et la première terre avaient disparu, et la mer n’était plus. Et je vis descendre du ciel, d’auprès de Dieu, la ville sainte, la nouvelle Jérusalem, préparée comme une épouse qui s’est parée pour son époux. » (Apocalypse 21 :1-2).</a:t>
            </a:r>
          </a:p>
          <a:p>
            <a:r>
              <a:rPr lang="fr-FR" dirty="0"/>
              <a:t>Et quelque chose d’autre! Ses portes ne seront jamais fermées. Tous les enfants de Dieu y vivront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(Pense)</a:t>
            </a:r>
          </a:p>
          <a:p>
            <a:r>
              <a:rPr lang="fr-FR" dirty="0"/>
              <a:t>Difficile d’imaginer une telle ville !</a:t>
            </a:r>
          </a:p>
          <a:p>
            <a:r>
              <a:rPr lang="fr-FR" dirty="0"/>
              <a:t>Il y a de très beaux endroits ici sur terre aujourd’hui, mais rien de tout cela n’est comparable au ciel et à la nouvelle terre, parce qu’ils seront extraordinairement beaux !!... Tellement plus que notre planète maintenant. Dans 1 Corinthiens 2:9, il est dit : « Mais, comme il est écrit, ce sont des choses que l’œil n’a point vues, que l’oreille n’a point entendues, et qui ne sont point montées au cœur de l’homme, des choses que Dieu a préparées pour ceux qui l’aiment. »</a:t>
            </a:r>
          </a:p>
          <a:p>
            <a:r>
              <a:rPr lang="fr-FR" dirty="0"/>
              <a:t>Maintenant, je vous invite à fermer les yeux et à imaginer la beauté du paradis (attendez quelques secondes que les enfants imaginent le paradis) Voyez-vous sa beauté ? Pourtant, ce sera tellement plus beau qu’on ne peut l’imaginer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Dieu continue de nous dire que la ville, « Son éclat était semblable à celui d’une pierre très précieuse, d’une pierre de jaspe transparente comme du cristal. » (Apocalypse 21:11).</a:t>
            </a:r>
          </a:p>
          <a:p>
            <a:r>
              <a:rPr lang="fr-FR" dirty="0"/>
              <a:t>Merveilleux! La gloire de Dieu brillera partout !</a:t>
            </a:r>
          </a:p>
          <a:p>
            <a:r>
              <a:rPr lang="fr-FR" dirty="0"/>
              <a:t>Au paradis, il y aura aussi de belles maisons qui ressemblent à de l’argent et seront soutenues par des colonnes de perles. C’est dans ces maisons que vivront tous ceux qui vont au ciel.</a:t>
            </a:r>
          </a:p>
          <a:p>
            <a:r>
              <a:rPr lang="fr-FR" dirty="0"/>
              <a:t>Comme nous l’avons déjà dit, lorsque nous atteindrons le ciel, nous recevrons une couronne en récompense avec une harpe en or, vous vous souvenez ? Bien sûr, vous le faites! Eh bien, dans chaque maison, nous aurons une étagère dorée pour laisser nos couronnes. Et lorsque nous les enlevons, une lumière s’enroule autour de notre tête. Nous louerons aussi Dieu. Nous rencontrerons Adam et Eve, le grand Samson, le roi David, Moïse, Esther, Ruth, Joseph, Marie, etc. Nous visiterons d’autres mondes qui n’ont jamais eu confiance en Dieu et vivrons heureux. Tout au paradis sera joie et bonheur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fr-FR" dirty="0"/>
              <a:t>Nous serons en vacances au ciel, régnant avec Jésus pendant mille ans (Apocalypse 21 :6). Ensuite, nous retournerons dans de nouveaux cieux et une nouvelle terre. C’est là que nous cultiverons notre terre, mais pas comme nous le faisons maintenant, avec force et sueur. Nous cultiverons la terre avec joie.</a:t>
            </a:r>
          </a:p>
          <a:p>
            <a:pPr rtl="0"/>
            <a:r>
              <a:rPr lang="fr-FR" dirty="0"/>
              <a:t>Il y aura aussi des champs pleins de fleurs. Nous cueillerons les fleurs, et elles ne se faneront jamais, car il n’y aura plus de mort. Merveilleux!</a:t>
            </a:r>
          </a:p>
          <a:p>
            <a:pPr rtl="0"/>
            <a:r>
              <a:rPr lang="fr-FR" dirty="0"/>
              <a:t>Pouvez-vous imaginer combien de temps un endroit aussi merveilleux comme celui-ci durerait ici sur terre ? Sûrement, en quelques minutes tout finirait parce que d’autres le voleraient. Le mal règne dans ce monde… mais au ciel, le mal n’existera plus.</a:t>
            </a:r>
          </a:p>
          <a:p>
            <a:pPr rtl="0"/>
            <a:r>
              <a:rPr lang="fr-FR" dirty="0"/>
              <a:t>Le péché ne peut pas entrer au ciel. Il n’y aura plus ni douleur ni mort.</a:t>
            </a:r>
          </a:p>
          <a:p>
            <a:pPr rtl="0"/>
            <a:r>
              <a:rPr lang="fr-FR" dirty="0"/>
              <a:t>Dans Apocalypse 21 :4, nous lisons : « Il essuiera toute larme de leurs yeux, et la mort ne sera plus, et il n’y aura plus ni deuil, ni cri, ni douleur, car les premières choses ont disparu. »</a:t>
            </a:r>
          </a:p>
          <a:p>
            <a:pPr rtl="0"/>
            <a:r>
              <a:rPr lang="fr-FR" dirty="0"/>
              <a:t>Plus personne ne mourra, pas un seul humain. C’est pourquoi les fleurs ne se fanent plus. Et personne d’autre ne souffrira jamais. Il n’y aura ni douleur ni perte. Ésaïe 33 :24 dit : « Aucun habitant ne dit: Je suis malade! Le peuple de Jérusalem reçoit le pardon de ses iniquités. »</a:t>
            </a:r>
          </a:p>
          <a:p>
            <a:pPr rtl="0"/>
            <a:r>
              <a:rPr lang="fr-FR" dirty="0"/>
              <a:t> Nous ne tomberons pas non plus malades parce que le péché n’existera plus.</a:t>
            </a:r>
          </a:p>
          <a:p>
            <a:pPr rtl="0"/>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De nombreux enfants souffrent sur cette terre de maladies ou de la perte d’un être cher. Mais dans le nouveau ciel et la nouvelle terre qui n’existera pas. Nous n’aurons plus de cancer, plus de coronavirus, plus de rhume ou de maladie.</a:t>
            </a:r>
          </a:p>
          <a:p>
            <a:r>
              <a:rPr lang="fr-FR" dirty="0"/>
              <a:t>Ce sera tellement merveilleux, parce que nous pouvons simplement profiter de la compagnie de Jésus et de toute sa création.</a:t>
            </a:r>
          </a:p>
          <a:p>
            <a:r>
              <a:rPr lang="fr-FR" dirty="0"/>
              <a:t>Nous pouvons être si tristes aujourd’hui lorsque nous perdons quelque chose que nous aimons tant ! Mais quand nous arriverons au ciel, nous aurons un corps transformé et ne tomberons plus jamais malades. De plus, si nous avons déjà perdu un être cher, et s’il croyait en Jésus comme son sauveur, alors il ressuscitera quand Jésus viendra et ira vivre avec lui pour toujours. Ainsi, toute la tristesse que nous avons ici n’existera plus au paradis. Ne pensez-vous pas que c’est si génial?</a:t>
            </a:r>
          </a:p>
          <a:p>
            <a:r>
              <a:rPr lang="fr-FR" dirty="0"/>
              <a:t>D’accord, continuons à en apprendre davantage sur le nouveau ciel et la nouvelle terre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1773302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Les champs seront verts, pleins de reflets brillants comme l’argent et l’or. Il y aura toutes sortes d’animaux au paradis. Lions, agneaux, léopards et loups vivront tous ensemble en harmonie et en parfaite union.</a:t>
            </a:r>
          </a:p>
          <a:p>
            <a:r>
              <a:rPr lang="fr-FR" dirty="0"/>
              <a:t>Chaque enfant pourra également jouer avec tous les animaux sans se faire blesser par eux.</a:t>
            </a:r>
          </a:p>
          <a:p>
            <a:r>
              <a:rPr lang="fr-FR" dirty="0"/>
              <a:t>Pouvez-vous imaginer courir avec un lion? Ou que le lion est votre compagnon de jeu ou ami ?</a:t>
            </a:r>
          </a:p>
          <a:p>
            <a:r>
              <a:rPr lang="fr-FR" dirty="0"/>
              <a:t>Ici sur terre, on ne peut pas s’approcher d’un lion car sinon, il nous dévorera en une bouchée.</a:t>
            </a:r>
          </a:p>
          <a:p>
            <a:r>
              <a:rPr lang="fr-FR" dirty="0"/>
              <a:t>C’est le résultat du péché. Il y a des animaux venimeux et très dangereux ici sur terre. Ils n’existeront plus au paradis. Le ciel n’aura que de l’amour et de la joie. Il y aura aussi beaucoup d’arbres verts, pleins de feuilles au paradis. Des forêts que nous n’aurons jamais peur de traverser. Les rivières seront limpides. Les arbres auront des ombres puissantes sous lesquelles s’asseoir. Nous aurons des collines et des montagnes majestueuses à visiter. Tout sera beau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209099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Développement du programme</a:t>
            </a:r>
          </a:p>
          <a:p>
            <a:r>
              <a:rPr lang="fr-FR" dirty="0"/>
              <a:t>1. Accueil : accueillez tout le monde de manière amicale, joyeuse et amusante, en saluant tous les enfants en groupe et de manière générale. Présentez-vous ainsi que tous les enseignants qui seront en charge pendant l’activité aux enfants.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le peuple de Dieu aura le privilège d’avoir une communion directe avec Dieu et Jésus.</a:t>
            </a:r>
          </a:p>
          <a:p>
            <a:r>
              <a:rPr lang="fr-FR" dirty="0"/>
              <a:t>« Aujourd’hui nous voyons au moyen d’un miroir, d’une manière obscure, mais alors nous verrons face à face. » dit 1 Corinthiens 13:12,</a:t>
            </a:r>
          </a:p>
          <a:p>
            <a:r>
              <a:rPr lang="fr-FR" dirty="0"/>
              <a:t> Maintenant nous voyons l’image de Dieu reflétée comme dans un miroir, sans voile pour le cacher de nous. Nous serons dans son présence et contemple la gloire de son visage.</a:t>
            </a:r>
          </a:p>
          <a:p>
            <a:r>
              <a:rPr lang="fr-FR" dirty="0"/>
              <a:t>Vous savez quoi? Il n’y aura plus de tentations au ciel, et par conséquent, nous ne pécherons plus. Rien n’offrira l’occasion de la tentation. Il n’y a aucune tentation ou possibilité d’injustice dans le ciel. Tous ont triomphé par le sang de Jésus. C’est merveilleux! Satan ne pourra plus nous faire de mal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3767208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Mais il y a autre chose que nous ferons au paradis.</a:t>
            </a:r>
          </a:p>
          <a:p>
            <a:r>
              <a:rPr lang="fr-FR" dirty="0"/>
              <a:t>Nous aurons tant d’occasions d’apprendre au paradis. Nous aurons comme une école pour connaître tous les trésors de l’univers.</a:t>
            </a:r>
          </a:p>
          <a:p>
            <a:r>
              <a:rPr lang="fr-FR" dirty="0"/>
              <a:t>Nous pourrons voyager dans les mondes lointains, où nous apprendrons les trésors de la connaissance sur les œuvres de Dieu. Quel bon moment nous aurons à étudier, à étudier la création de Dieu là où le mal n’a jamais mis les pieds.</a:t>
            </a:r>
          </a:p>
          <a:p>
            <a:r>
              <a:rPr lang="fr-FR" dirty="0"/>
              <a:t>Or, nous ne pouvons contempler tant de beauté, car le péché ne nous permet pas d’ouvrir notre esprit à tant de beauté. Imaginez la création sans aucune chose laide, morte ou détruite !</a:t>
            </a:r>
          </a:p>
          <a:p>
            <a:r>
              <a:rPr lang="fr-FR" dirty="0"/>
              <a:t>Mais savez-vous qui sera notre professeur ? Christ, notre enseignant céleste, nous guidera à travers chaque leçon. Jésus sera notre grand maître.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On peut lui demander tout ce qu’on veut. Nous apprendrons tous les mystères du salut. Nous apprendrons le voyage qu’il a fait pour venir à Bethléem naître sur terre. Nous apprendrons comment il a guéri les malades, ce que c’était que d’être crucifié, comment il a donné sa vie pour nous et comment il est ressuscité des morts.</a:t>
            </a:r>
          </a:p>
          <a:p>
            <a:r>
              <a:rPr lang="fr-FR" dirty="0"/>
              <a:t>À partir de ses propres mots, nous découvrirons ce que c’était pour lui de mourir pour nous. Et tout ce que nous aurons, c’est de la gratitude pour ce grand sacrifice.</a:t>
            </a:r>
          </a:p>
          <a:p>
            <a:r>
              <a:rPr lang="fr-FR" dirty="0"/>
              <a:t>Vous savez quoi? Au ciel, nous apprendrons tout sur Dieu et sa puissance. Jésus révélera ce qu’il est pour nous et ce que nous sommes pour lui. Nous apprendrons à connaître la vérité que nous savons ne pas comprendre à cause de nos limites. Au ciel, nous apprendrons les grandes vérités que Dieu a pour nous.</a:t>
            </a:r>
          </a:p>
          <a:p>
            <a:r>
              <a:rPr lang="fr-FR" dirty="0"/>
              <a:t>La Bible dit : « Celui qui vaincra héritera ces choses; je serai son Dieu, et il sera mon fils. » (Apocalypse 21 :7).</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695867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Nous sommes les héritiers de Dieu, car par Jésus, nous pouvons vaincre ! Grâce à la mort du Christ, nous pouvons redevenir enfants de Dieu.</a:t>
            </a:r>
          </a:p>
          <a:p>
            <a:r>
              <a:rPr lang="fr-FR" dirty="0"/>
              <a:t>J’ai hâte de commencer ce grand et spécial voyage!</a:t>
            </a:r>
          </a:p>
          <a:p>
            <a:r>
              <a:rPr lang="fr-FR" dirty="0"/>
              <a:t>J’ai hâte de voir Jésus dans les nuages !</a:t>
            </a:r>
          </a:p>
          <a:p>
            <a:r>
              <a:rPr lang="fr-FR" dirty="0"/>
              <a:t>Je veux déjà savoir quels dons Dieu a pour moi au ciel !</a:t>
            </a:r>
          </a:p>
          <a:p>
            <a:r>
              <a:rPr lang="fr-FR" dirty="0"/>
              <a:t>Je veux déjà connaître le nouveau terrain qu’il m’a préparé !</a:t>
            </a:r>
          </a:p>
          <a:p>
            <a:r>
              <a:rPr lang="fr-FR" dirty="0"/>
              <a:t>Je veux aller au ciel pour voir tout ce que le Seigneur a préparé pour nous !</a:t>
            </a:r>
          </a:p>
          <a:p>
            <a:r>
              <a:rPr lang="fr-FR" dirty="0"/>
              <a:t>Et vous, vous souhaitez vous joindre à moi dans cette expérience ?</a:t>
            </a:r>
          </a:p>
          <a:p>
            <a:r>
              <a:rPr lang="fr-FR" dirty="0"/>
              <a:t>Eh bien, n’attendez plus ! Préparez-vous chaque jour à rencontrer Jésus !</a:t>
            </a:r>
          </a:p>
          <a:p>
            <a:r>
              <a:rPr lang="fr-FR" dirty="0"/>
              <a:t>Si vous connaissez quelqu’un qui connaît déjà Jésus, alors rejoignez-le pour qu’ensemble vous puissiez continuer « Le Grand Voyage au Ciel! », mais n’oubliez pas de dire aux autres de vous rejoindre dans cette grande expérience. Amen.</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429425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4.	Enseigner le verset à mémoriser </a:t>
            </a:r>
          </a:p>
          <a:p>
            <a:r>
              <a:rPr lang="fr-FR" dirty="0"/>
              <a:t>(L’apprentissage du verset à mémoriser peut être fait avant ou après la leçon.)</a:t>
            </a:r>
          </a:p>
          <a:p>
            <a:r>
              <a:rPr lang="fr-FR" dirty="0"/>
              <a:t>Préparez la présentation visuelle du verset à l’avance. Vous pouvez créer un mot pour chaque affiche/article ou une phrase par affiche/article. Cela aidera les enfants à mémoriser le verset par répétition à travers ce «puzzle».</a:t>
            </a:r>
          </a:p>
          <a:p>
            <a:r>
              <a:rPr lang="fr-FR" dirty="0"/>
              <a:t>Verset à mémoriser :</a:t>
            </a:r>
          </a:p>
          <a:p>
            <a:r>
              <a:rPr lang="fr-FR" dirty="0"/>
              <a:t>• 	Celui qui vaincra</a:t>
            </a:r>
          </a:p>
          <a:p>
            <a:r>
              <a:rPr lang="fr-FR" dirty="0"/>
              <a:t>• 	héritera de ces choses ;</a:t>
            </a:r>
          </a:p>
          <a:p>
            <a:r>
              <a:rPr lang="fr-FR" dirty="0"/>
              <a:t>• 	et je serai son Dieu,</a:t>
            </a:r>
          </a:p>
          <a:p>
            <a:r>
              <a:rPr lang="fr-FR" dirty="0"/>
              <a:t>• 	et il sera mon fils.</a:t>
            </a:r>
          </a:p>
          <a:p>
            <a:r>
              <a:rPr lang="fr-FR" dirty="0"/>
              <a:t>• 	Apocalypse 21:7</a:t>
            </a:r>
          </a:p>
          <a:p>
            <a:endParaRPr lang="fr-FR" dirty="0"/>
          </a:p>
          <a:p>
            <a:r>
              <a:rPr lang="fr-FR" dirty="0"/>
              <a:t>Introduction : Savez-vous ce que c’est que de gagner ? Vous pouvez donner un exemple de ce qu’est gagné en remportant un petit tir à la corde avec une corde. Nous allons maintenant voir que nous tous qui vainquons ici sur terre gagnerons quelque chose de merveilleux.</a:t>
            </a:r>
          </a:p>
          <a:p>
            <a:r>
              <a:rPr lang="fr-FR" dirty="0"/>
              <a:t>Présentation : Permettez aux enfants de lire le verset de la Bible. L’enseignante lira à haute voix pour accompagner les enfants dans la lecture.</a:t>
            </a:r>
          </a:p>
          <a:p>
            <a:r>
              <a:rPr lang="fr-FR" dirty="0"/>
              <a:t>Explication : Dans cette étape, expliquez les mots les plus difficiles du verset. Surmonter - hériter.</a:t>
            </a:r>
          </a:p>
          <a:p>
            <a:r>
              <a:rPr lang="fr-FR" dirty="0"/>
              <a:t>Application : Parlez de ce que Dieu veut que l’enfant apprenne à propos de ce verset. Expliquez le verset en l’appliquant à la vie des enfants. Qu’est-ce que gagner? Comment peut-on gagner ? Expliquez que grâce au sacrifice de Jésus, nous sommes vainqueurs. C’est parce qu’il est mort sur la croix à notre place que nous pouvons redevenir enfants de Dieu.</a:t>
            </a:r>
          </a:p>
          <a:p>
            <a:r>
              <a:rPr lang="fr-FR" dirty="0"/>
              <a:t>Répétition : soyez innovant et créatif dans cette étape.</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Celui qui vaincra</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héritera de ces choses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je serai son Dieu,</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322508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il sera mon fils.</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1313761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5. Moment de prière</a:t>
            </a:r>
          </a:p>
          <a:p>
            <a:r>
              <a:rPr lang="fr-FR" dirty="0"/>
              <a:t>Parlons à Dieu. Puisque nous avons déjà parlé de prière, aujourd’hui, nous allons donner à un enfant l’occasion de prier seul, en parlant à Dieu de ce que son cœur désire.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2. Moment musical :</a:t>
            </a:r>
          </a:p>
          <a:p>
            <a:r>
              <a:rPr lang="fr-FR" dirty="0"/>
              <a:t>Commencez à enseigner des chansons joyeuses qui peuvent motiver le groupe. Vous pouvez utiliser une chanson de salutation pour cette occasion. Vous pouvez revoir les chansons des années précédentes</a:t>
            </a:r>
          </a:p>
          <a:p>
            <a:r>
              <a:rPr lang="fr-FR" dirty="0"/>
              <a:t>Certaines options à enseigner sont « Nous sommes heureux », « Oh, quelle joie », « Alléluia », etc.</a:t>
            </a:r>
          </a:p>
          <a:p>
            <a:r>
              <a:rPr lang="fr-FR" dirty="0"/>
              <a:t>N’oubliez pas de trouver un moment pendant le cours pour enseigner la nouvelle chanson d’aujourd’hui. « Je veux y aller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6. Activités: </a:t>
            </a:r>
          </a:p>
          <a:p>
            <a:r>
              <a:rPr lang="fr-FR" dirty="0"/>
              <a:t>Enfants + 8 ans : </a:t>
            </a:r>
          </a:p>
          <a:p>
            <a:r>
              <a:rPr lang="fr-FR" dirty="0"/>
              <a:t>1. Nous irons vivre avec Jésus très bientôt. Dessine la grande cité d’or que Dieu nous prépare.</a:t>
            </a:r>
          </a:p>
          <a:p>
            <a:r>
              <a:rPr lang="fr-FR" dirty="0"/>
              <a:t>2. Mots croisés. Suivez les flèches et écrivez ce que vous découvrez sur les lignes ci-dessous.</a:t>
            </a:r>
          </a:p>
          <a:p>
            <a:r>
              <a:rPr lang="fr-FR" dirty="0"/>
              <a:t>Enfants de 0 à 7 ans : laissez-les dessiner ce à quoi ils imaginent le paradis. Pouvez-vous vous dessiner avec un lion?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solidFill>
                  <a:srgbClr val="002060"/>
                </a:solidFill>
              </a:rPr>
              <a:t>À LA PROCHAINE! </a:t>
            </a:r>
            <a:br>
              <a:rPr lang="fr-FR" dirty="0">
                <a:solidFill>
                  <a:srgbClr val="002060"/>
                </a:solidFill>
              </a:rPr>
            </a:br>
            <a:r>
              <a:rPr lang="fr-FR" dirty="0">
                <a:solidFill>
                  <a:srgbClr val="002060"/>
                </a:solidFill>
              </a:rPr>
              <a:t>QUE DIEU TE BÉNISSE!</a:t>
            </a:r>
            <a:endParaRPr lang="es-ES" sz="1200" dirty="0">
              <a:solidFill>
                <a:srgbClr val="0070C0"/>
              </a:solidFill>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God’s preparing now for me,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Building me a special home.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 golden city shining brightly,</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Traveling there I want to go.</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 will have a golden crown,</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Where the harps in chorus sound.</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with my God then I will be,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Standing by the crystal sea.</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I’ll play, have fun with the lions and with wolves,</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4124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 baby lamb will leap right by our side,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42085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8/24/2021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8/24/2021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8/24/2021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8/24/2021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8/24/2021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r>
              <a:rPr lang="es-ES" dirty="0"/>
              <a:t>j</a:t>
            </a:r>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19878"/>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7</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étete en el Río de Dios y No Salgás Más | Avanza Por Más">
            <a:extLst>
              <a:ext uri="{FF2B5EF4-FFF2-40B4-BE49-F238E27FC236}">
                <a16:creationId xmlns:a16="http://schemas.microsoft.com/office/drawing/2014/main" id="{4B84A2DE-4494-42FE-97B7-F1B010319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98" y="0"/>
            <a:ext cx="11697501"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7695" y="4551723"/>
            <a:ext cx="10652033" cy="25695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And with my God then I will be,</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standing by the crystal sea.</a:t>
            </a:r>
          </a:p>
        </p:txBody>
      </p:sp>
      <p:pic>
        <p:nvPicPr>
          <p:cNvPr id="7" name="Imagen 6">
            <a:extLst>
              <a:ext uri="{FF2B5EF4-FFF2-40B4-BE49-F238E27FC236}">
                <a16:creationId xmlns:a16="http://schemas.microsoft.com/office/drawing/2014/main" id="{3BE01B7B-4EF7-49FB-A95A-DDF2AD3DA0D1}"/>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a provincia de León acoge a 433 lobos y la Junta establece un cupo de caza  de 51 hasta el año 2022 | Leonoticias">
            <a:extLst>
              <a:ext uri="{FF2B5EF4-FFF2-40B4-BE49-F238E27FC236}">
                <a16:creationId xmlns:a16="http://schemas.microsoft.com/office/drawing/2014/main" id="{E58D6695-2D2B-4D47-A4FE-5E7652F3B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164" y="320036"/>
            <a:ext cx="7592155" cy="46841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891F242-7371-4D56-AA8F-5CF915D799C6}"/>
              </a:ext>
            </a:extLst>
          </p:cNvPr>
          <p:cNvPicPr>
            <a:picLocks noChangeAspect="1"/>
          </p:cNvPicPr>
          <p:nvPr/>
        </p:nvPicPr>
        <p:blipFill>
          <a:blip r:embed="rId4"/>
          <a:stretch>
            <a:fillRect/>
          </a:stretch>
        </p:blipFill>
        <p:spPr>
          <a:xfrm flipH="1">
            <a:off x="-260265" y="161637"/>
            <a:ext cx="6403658" cy="6858000"/>
          </a:xfrm>
          <a:prstGeom prst="rect">
            <a:avLst/>
          </a:prstGeom>
          <a:effectLst>
            <a:softEdge rad="63500"/>
          </a:effec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68243" y="4649821"/>
            <a:ext cx="10869283" cy="22329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I’ll play, have fun with the lions and with wolves,</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1" name="Imagen 10">
            <a:extLst>
              <a:ext uri="{FF2B5EF4-FFF2-40B4-BE49-F238E27FC236}">
                <a16:creationId xmlns:a16="http://schemas.microsoft.com/office/drawing/2014/main" id="{2E57C601-7B67-46B7-8331-C342E20EE615}"/>
              </a:ext>
            </a:extLst>
          </p:cNvPr>
          <p:cNvPicPr>
            <a:picLocks noChangeAspect="1"/>
          </p:cNvPicPr>
          <p:nvPr/>
        </p:nvPicPr>
        <p:blipFill>
          <a:blip r:embed="rId6"/>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3380445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Beautiful Animals - The Best Animal Photos Of 2019">
            <a:extLst>
              <a:ext uri="{FF2B5EF4-FFF2-40B4-BE49-F238E27FC236}">
                <a16:creationId xmlns:a16="http://schemas.microsoft.com/office/drawing/2014/main" id="{71EA7003-8C8C-472F-A585-39D002FAD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102743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92" y="4319801"/>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A baby lamb will leap right by our side,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2C72DD89-8EF7-411B-93DB-074A7398EAD8}"/>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35203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F1018E7-C5EB-41AB-A1C4-5C7CDB8A97EB}"/>
              </a:ext>
            </a:extLst>
          </p:cNvPr>
          <p:cNvGrpSpPr/>
          <p:nvPr/>
        </p:nvGrpSpPr>
        <p:grpSpPr>
          <a:xfrm>
            <a:off x="3810000" y="32350"/>
            <a:ext cx="4572000" cy="6858000"/>
            <a:chOff x="3810000" y="32350"/>
            <a:chExt cx="4572000" cy="6858000"/>
          </a:xfrm>
        </p:grpSpPr>
        <p:pic>
          <p:nvPicPr>
            <p:cNvPr id="3" name="Imagen 2">
              <a:extLst>
                <a:ext uri="{FF2B5EF4-FFF2-40B4-BE49-F238E27FC236}">
                  <a16:creationId xmlns:a16="http://schemas.microsoft.com/office/drawing/2014/main" id="{E536F102-2976-4C20-94D3-E6AD58E639DB}"/>
                </a:ext>
              </a:extLst>
            </p:cNvPr>
            <p:cNvPicPr>
              <a:picLocks noChangeAspect="1"/>
            </p:cNvPicPr>
            <p:nvPr/>
          </p:nvPicPr>
          <p:blipFill>
            <a:blip r:embed="rId3"/>
            <a:stretch>
              <a:fillRect/>
            </a:stretch>
          </p:blipFill>
          <p:spPr>
            <a:xfrm>
              <a:off x="3810000" y="32350"/>
              <a:ext cx="4572000" cy="6858000"/>
            </a:xfrm>
            <a:prstGeom prst="rect">
              <a:avLst/>
            </a:prstGeom>
          </p:spPr>
        </p:pic>
        <p:sp>
          <p:nvSpPr>
            <p:cNvPr id="4" name="Elipse 3">
              <a:extLst>
                <a:ext uri="{FF2B5EF4-FFF2-40B4-BE49-F238E27FC236}">
                  <a16:creationId xmlns:a16="http://schemas.microsoft.com/office/drawing/2014/main" id="{BFA8854A-748B-484B-9969-4D488AC511B4}"/>
                </a:ext>
              </a:extLst>
            </p:cNvPr>
            <p:cNvSpPr/>
            <p:nvPr/>
          </p:nvSpPr>
          <p:spPr>
            <a:xfrm>
              <a:off x="7989094" y="3814764"/>
              <a:ext cx="57149" cy="55244"/>
            </a:xfrm>
            <a:prstGeom prst="ellipse">
              <a:avLst/>
            </a:prstGeom>
            <a:solidFill>
              <a:srgbClr val="E59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18754ED9-0E17-4CDD-B36C-D2B8062E4F62}"/>
                </a:ext>
              </a:extLst>
            </p:cNvPr>
            <p:cNvSpPr/>
            <p:nvPr/>
          </p:nvSpPr>
          <p:spPr>
            <a:xfrm>
              <a:off x="4229100" y="1090150"/>
              <a:ext cx="57149" cy="55244"/>
            </a:xfrm>
            <a:prstGeom prst="ellipse">
              <a:avLst/>
            </a:prstGeom>
            <a:solidFill>
              <a:srgbClr val="F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Título 1">
            <a:extLst>
              <a:ext uri="{FF2B5EF4-FFF2-40B4-BE49-F238E27FC236}">
                <a16:creationId xmlns:a16="http://schemas.microsoft.com/office/drawing/2014/main" id="{2C920FFE-9E9F-49A3-99B7-BEB9824FF877}"/>
              </a:ext>
            </a:extLst>
          </p:cNvPr>
          <p:cNvSpPr txBox="1">
            <a:spLocks/>
          </p:cNvSpPr>
          <p:nvPr/>
        </p:nvSpPr>
        <p:spPr>
          <a:xfrm>
            <a:off x="914397" y="4476437"/>
            <a:ext cx="10116769" cy="2569553"/>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I’ll have white robes, and wings ready for flight.</a:t>
            </a:r>
            <a:endParaRPr lang="es-ES" sz="8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8709440-79F2-4418-BBCB-BBF0DB2DFCF9}"/>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4348113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LOOK! YOUR KING IS COMING TO YOU | Jehovah&amp;#39;s Watchman">
            <a:extLst>
              <a:ext uri="{FF2B5EF4-FFF2-40B4-BE49-F238E27FC236}">
                <a16:creationId xmlns:a16="http://schemas.microsoft.com/office/drawing/2014/main" id="{E1B03E91-BF2F-42EF-A002-C5CBF668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51" y="0"/>
            <a:ext cx="94392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04429" y="3696516"/>
            <a:ext cx="10706320" cy="32180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Oh, I can’t wait to be there,</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In that home so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bright and fair,</a:t>
            </a:r>
          </a:p>
        </p:txBody>
      </p:sp>
      <p:pic>
        <p:nvPicPr>
          <p:cNvPr id="9" name="Imagen 8">
            <a:extLst>
              <a:ext uri="{FF2B5EF4-FFF2-40B4-BE49-F238E27FC236}">
                <a16:creationId xmlns:a16="http://schemas.microsoft.com/office/drawing/2014/main" id="{69BB135F-443F-4C6D-9A5A-F396A3FBC7BF}"/>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062649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rcelo Morano (marceloadrianmorano) - Perfil | Pinterest">
            <a:extLst>
              <a:ext uri="{FF2B5EF4-FFF2-40B4-BE49-F238E27FC236}">
                <a16:creationId xmlns:a16="http://schemas.microsoft.com/office/drawing/2014/main" id="{5DC4BD97-36CA-4AFE-89DA-A1C078A14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620" y="298012"/>
            <a:ext cx="6251864"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200" name="Picture 8" descr="Amazon.co.jp: aipipl  大人のための5DDIYダイヤモンド絵画キット宗教イエスによる数字キットダイヤモンドでペイントアート壁の装飾フルドリルモザイク家の装飾、12x16インチ  : ホビー">
            <a:extLst>
              <a:ext uri="{FF2B5EF4-FFF2-40B4-BE49-F238E27FC236}">
                <a16:creationId xmlns:a16="http://schemas.microsoft.com/office/drawing/2014/main" id="{CAFC87E1-9F6E-4487-81CE-A2932B5F0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145" y="207036"/>
            <a:ext cx="523081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708187"/>
            <a:ext cx="10185103" cy="208080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Face to Face with Him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who cared. </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1" name="Imagen 10">
            <a:extLst>
              <a:ext uri="{FF2B5EF4-FFF2-40B4-BE49-F238E27FC236}">
                <a16:creationId xmlns:a16="http://schemas.microsoft.com/office/drawing/2014/main" id="{7C0B6B40-0B4D-48B8-8156-255605E7CE48}"/>
              </a:ext>
            </a:extLst>
          </p:cNvPr>
          <p:cNvPicPr>
            <a:picLocks noChangeAspect="1"/>
          </p:cNvPicPr>
          <p:nvPr/>
        </p:nvPicPr>
        <p:blipFill>
          <a:blip r:embed="rId6"/>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17187803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500"/>
                                  </p:stCondLst>
                                  <p:childTnLst>
                                    <p:animEffect transition="out" filter="fade">
                                      <p:cBhvr>
                                        <p:cTn id="6" dur="1500"/>
                                        <p:tgtEl>
                                          <p:spTgt spid="8194"/>
                                        </p:tgtEl>
                                      </p:cBhvr>
                                    </p:animEffect>
                                    <p:set>
                                      <p:cBhvr>
                                        <p:cTn id="7" dur="1" fill="hold">
                                          <p:stCondLst>
                                            <p:cond delay="1499"/>
                                          </p:stCondLst>
                                        </p:cTn>
                                        <p:tgtEl>
                                          <p:spTgt spid="8194"/>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8200"/>
                                        </p:tgtEl>
                                        <p:attrNameLst>
                                          <p:attrName>style.visibility</p:attrName>
                                        </p:attrNameLst>
                                      </p:cBhvr>
                                      <p:to>
                                        <p:strVal val="visible"/>
                                      </p:to>
                                    </p:set>
                                    <p:animEffect transition="in" filter="fade">
                                      <p:cBhvr>
                                        <p:cTn id="10" dur="3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Earn Extra Points on Travel with Marriott Bonvoy American Express Cards">
            <a:extLst>
              <a:ext uri="{FF2B5EF4-FFF2-40B4-BE49-F238E27FC236}">
                <a16:creationId xmlns:a16="http://schemas.microsoft.com/office/drawing/2014/main" id="{73E439F1-7CB0-49D2-8E01-514EF3906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099" y="19455"/>
            <a:ext cx="102901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6" name="Imagen 5">
            <a:extLst>
              <a:ext uri="{FF2B5EF4-FFF2-40B4-BE49-F238E27FC236}">
                <a16:creationId xmlns:a16="http://schemas.microsoft.com/office/drawing/2014/main" id="{99B9889C-486E-44BE-BA52-611BA1111584}"/>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OMO SERA LA NUEVA TIERRA QUE NUESTRO DIOS - [PDF Document]">
            <a:extLst>
              <a:ext uri="{FF2B5EF4-FFF2-40B4-BE49-F238E27FC236}">
                <a16:creationId xmlns:a16="http://schemas.microsoft.com/office/drawing/2014/main" id="{9E88BDB5-EE6E-46B9-98EA-AAB699523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7" y="311728"/>
            <a:ext cx="8312727"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33898977-27BE-415E-B6CC-D21A7EF7FEB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9ACB5C9-D865-41D8-A2D3-44B8B3FE695A}"/>
              </a:ext>
            </a:extLst>
          </p:cNvPr>
          <p:cNvPicPr>
            <a:picLocks noChangeAspect="1"/>
          </p:cNvPicPr>
          <p:nvPr/>
        </p:nvPicPr>
        <p:blipFill>
          <a:blip r:embed="rId3"/>
          <a:stretch>
            <a:fillRect/>
          </a:stretch>
        </p:blipFill>
        <p:spPr>
          <a:xfrm>
            <a:off x="4717467" y="1527244"/>
            <a:ext cx="7792304" cy="566500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9" name="Picture 4" descr="COMO SERA LA NUEVA TIERRA QUE NUESTRO DIOS - [PDF Document]">
            <a:extLst>
              <a:ext uri="{FF2B5EF4-FFF2-40B4-BE49-F238E27FC236}">
                <a16:creationId xmlns:a16="http://schemas.microsoft.com/office/drawing/2014/main" id="{E1D73EDD-63BF-4E80-AED5-6CD3E3F87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754" y="-129967"/>
            <a:ext cx="4196761" cy="314756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FB2164B-0E59-4702-AF2E-2EB3DBAF18AC}"/>
              </a:ext>
            </a:extLst>
          </p:cNvPr>
          <p:cNvSpPr txBox="1"/>
          <p:nvPr/>
        </p:nvSpPr>
        <p:spPr>
          <a:xfrm>
            <a:off x="1328550" y="583821"/>
            <a:ext cx="3905847" cy="6001643"/>
          </a:xfrm>
          <a:prstGeom prst="rect">
            <a:avLst/>
          </a:prstGeom>
          <a:noFill/>
        </p:spPr>
        <p:txBody>
          <a:bodyPr wrap="square">
            <a:spAutoFit/>
          </a:bodyPr>
          <a:lstStyle/>
          <a:p>
            <a:r>
              <a:rPr lang="fr-FR" sz="3200" b="1" i="1" dirty="0">
                <a:solidFill>
                  <a:srgbClr val="0070C0"/>
                </a:solidFill>
              </a:rPr>
              <a:t>« Mais, comme il est écrit, ce sont des choses que l’œil n’a point vues, que l’oreille n’a point entendues, et qui ne sont point montées au cœur de l’homme, des choses que Dieu a préparées pour ceux qui l’aiment. »</a:t>
            </a:r>
            <a:br>
              <a:rPr lang="es-ES" sz="3200" b="1" i="1" dirty="0">
                <a:solidFill>
                  <a:srgbClr val="0070C0"/>
                </a:solidFill>
              </a:rPr>
            </a:br>
            <a:r>
              <a:rPr lang="es-ES" sz="3200" b="1" i="1" dirty="0">
                <a:solidFill>
                  <a:srgbClr val="0070C0"/>
                </a:solidFill>
              </a:rPr>
              <a:t>1 </a:t>
            </a:r>
            <a:r>
              <a:rPr lang="es-ES" sz="3200" b="1" i="1" dirty="0" err="1">
                <a:solidFill>
                  <a:srgbClr val="0070C0"/>
                </a:solidFill>
              </a:rPr>
              <a:t>Corinthiens</a:t>
            </a:r>
            <a:r>
              <a:rPr lang="es-ES" sz="3200" b="1" i="1" dirty="0">
                <a:solidFill>
                  <a:srgbClr val="0070C0"/>
                </a:solidFill>
              </a:rPr>
              <a:t> 2 : 9.</a:t>
            </a:r>
          </a:p>
        </p:txBody>
      </p:sp>
      <p:pic>
        <p:nvPicPr>
          <p:cNvPr id="11" name="Imagen 10">
            <a:extLst>
              <a:ext uri="{FF2B5EF4-FFF2-40B4-BE49-F238E27FC236}">
                <a16:creationId xmlns:a16="http://schemas.microsoft.com/office/drawing/2014/main" id="{9D7F8217-13C4-4C1E-9A88-E3C92966D1D6}"/>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361D8C-BAB3-41A4-8746-F92C4BBAA3E7}"/>
              </a:ext>
            </a:extLst>
          </p:cNvPr>
          <p:cNvPicPr>
            <a:picLocks noChangeAspect="1"/>
          </p:cNvPicPr>
          <p:nvPr/>
        </p:nvPicPr>
        <p:blipFill>
          <a:blip r:embed="rId3"/>
          <a:stretch>
            <a:fillRect/>
          </a:stretch>
        </p:blipFill>
        <p:spPr>
          <a:xfrm>
            <a:off x="953504" y="661481"/>
            <a:ext cx="10284991"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5" name="Imagen 4">
            <a:extLst>
              <a:ext uri="{FF2B5EF4-FFF2-40B4-BE49-F238E27FC236}">
                <a16:creationId xmlns:a16="http://schemas.microsoft.com/office/drawing/2014/main" id="{C08E1301-FB20-493C-9BA6-BD36B8E8F021}"/>
              </a:ext>
            </a:extLst>
          </p:cNvPr>
          <p:cNvPicPr>
            <a:picLocks noChangeAspect="1"/>
          </p:cNvPicPr>
          <p:nvPr/>
        </p:nvPicPr>
        <p:blipFill>
          <a:blip r:embed="rId4"/>
          <a:stretch>
            <a:fillRect/>
          </a:stretch>
        </p:blipFill>
        <p:spPr>
          <a:xfrm>
            <a:off x="4891100" y="3263854"/>
            <a:ext cx="5278388" cy="3871161"/>
          </a:xfrm>
          <a:prstGeom prst="rect">
            <a:avLst/>
          </a:prstGeom>
        </p:spPr>
      </p:pic>
      <p:pic>
        <p:nvPicPr>
          <p:cNvPr id="6" name="Imagen 5">
            <a:extLst>
              <a:ext uri="{FF2B5EF4-FFF2-40B4-BE49-F238E27FC236}">
                <a16:creationId xmlns:a16="http://schemas.microsoft.com/office/drawing/2014/main" id="{B9CEC862-CE58-4AB6-8B15-456D053E842A}"/>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8" name="Rectángulo 7">
            <a:extLst>
              <a:ext uri="{FF2B5EF4-FFF2-40B4-BE49-F238E27FC236}">
                <a16:creationId xmlns:a16="http://schemas.microsoft.com/office/drawing/2014/main" id="{E8506518-DF15-4BF3-9FAB-98E4D0F7E0D4}"/>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PRÉSENTE :</a:t>
            </a:r>
          </a:p>
        </p:txBody>
      </p:sp>
      <p:pic>
        <p:nvPicPr>
          <p:cNvPr id="12" name="Imagen 11">
            <a:extLst>
              <a:ext uri="{FF2B5EF4-FFF2-40B4-BE49-F238E27FC236}">
                <a16:creationId xmlns:a16="http://schemas.microsoft.com/office/drawing/2014/main" id="{F02E22AE-B508-456C-9363-8FC3A078A460}"/>
              </a:ext>
            </a:extLst>
          </p:cNvPr>
          <p:cNvPicPr>
            <a:picLocks noChangeAspect="1"/>
          </p:cNvPicPr>
          <p:nvPr/>
        </p:nvPicPr>
        <p:blipFill>
          <a:blip r:embed="rId4"/>
          <a:stretch>
            <a:fillRect/>
          </a:stretch>
        </p:blipFill>
        <p:spPr>
          <a:xfrm>
            <a:off x="5071482" y="1442483"/>
            <a:ext cx="2397755" cy="1986517"/>
          </a:xfrm>
          <a:prstGeom prst="rect">
            <a:avLst/>
          </a:prstGeom>
        </p:spPr>
      </p:pic>
      <p:pic>
        <p:nvPicPr>
          <p:cNvPr id="5" name="Imagen 4">
            <a:extLst>
              <a:ext uri="{FF2B5EF4-FFF2-40B4-BE49-F238E27FC236}">
                <a16:creationId xmlns:a16="http://schemas.microsoft.com/office/drawing/2014/main" id="{69BE61BA-C95D-4E82-9865-5E273FD41625}"/>
              </a:ext>
            </a:extLst>
          </p:cNvPr>
          <p:cNvPicPr>
            <a:picLocks noChangeAspect="1"/>
          </p:cNvPicPr>
          <p:nvPr/>
        </p:nvPicPr>
        <p:blipFill>
          <a:blip r:embed="rId5"/>
          <a:stretch>
            <a:fillRect/>
          </a:stretch>
        </p:blipFill>
        <p:spPr>
          <a:xfrm>
            <a:off x="5101824" y="3719148"/>
            <a:ext cx="2158471" cy="1672033"/>
          </a:xfrm>
          <a:prstGeom prst="rect">
            <a:avLst/>
          </a:prstGeom>
        </p:spPr>
      </p:pic>
    </p:spTree>
    <p:extLst>
      <p:ext uri="{BB962C8B-B14F-4D97-AF65-F5344CB8AC3E}">
        <p14:creationId xmlns:p14="http://schemas.microsoft.com/office/powerpoint/2010/main" val="2597229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Луиза Тимершина, Россия">
            <a:extLst>
              <a:ext uri="{FF2B5EF4-FFF2-40B4-BE49-F238E27FC236}">
                <a16:creationId xmlns:a16="http://schemas.microsoft.com/office/drawing/2014/main" id="{0DCB0CAC-6DD9-496C-969F-36CC3C36B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419" y="0"/>
            <a:ext cx="1028541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3067ECD5-9168-4E2B-BC1D-4FD2396AB67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E690A6-322C-43B6-B289-D819FB708DCF}"/>
              </a:ext>
            </a:extLst>
          </p:cNvPr>
          <p:cNvPicPr>
            <a:picLocks noChangeAspect="1"/>
          </p:cNvPicPr>
          <p:nvPr/>
        </p:nvPicPr>
        <p:blipFill>
          <a:blip r:embed="rId3"/>
          <a:stretch>
            <a:fillRect/>
          </a:stretch>
        </p:blipFill>
        <p:spPr>
          <a:xfrm>
            <a:off x="381000" y="214312"/>
            <a:ext cx="11430000" cy="642937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F60217C5-900C-4BEA-B31B-F8E3310B130F}"/>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78733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6098B0-9445-413C-B47B-D82609359FA7}"/>
              </a:ext>
            </a:extLst>
          </p:cNvPr>
          <p:cNvPicPr>
            <a:picLocks noChangeAspect="1"/>
          </p:cNvPicPr>
          <p:nvPr/>
        </p:nvPicPr>
        <p:blipFill>
          <a:blip r:embed="rId3"/>
          <a:stretch>
            <a:fillRect/>
          </a:stretch>
        </p:blipFill>
        <p:spPr>
          <a:xfrm>
            <a:off x="917965" y="0"/>
            <a:ext cx="10784079"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A8A3DC08-22C6-42A3-AF24-DDF645FE310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980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CCE4756-14DD-4BF9-AA55-5C77FCCC5061}"/>
              </a:ext>
            </a:extLst>
          </p:cNvPr>
          <p:cNvPicPr>
            <a:picLocks noChangeAspect="1"/>
          </p:cNvPicPr>
          <p:nvPr/>
        </p:nvPicPr>
        <p:blipFill>
          <a:blip r:embed="rId3"/>
          <a:stretch>
            <a:fillRect/>
          </a:stretch>
        </p:blipFill>
        <p:spPr>
          <a:xfrm>
            <a:off x="1223962" y="176212"/>
            <a:ext cx="9744075" cy="650557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3B8EA59E-BDC4-43D7-A9F3-5E5851F65D3F}"/>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7696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La MEJOR enciclopedia del universo | Todos los secretos del universo">
            <a:extLst>
              <a:ext uri="{FF2B5EF4-FFF2-40B4-BE49-F238E27FC236}">
                <a16:creationId xmlns:a16="http://schemas.microsoft.com/office/drawing/2014/main" id="{155D8332-0969-4892-B471-3426D4FED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92" y="184642"/>
            <a:ext cx="11525250" cy="64887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D8EF1142-A398-453A-9B45-9AC944AC9AE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6EBA1022-615B-46F4-9F6E-5463C968C48D}"/>
              </a:ext>
            </a:extLst>
          </p:cNvPr>
          <p:cNvSpPr txBox="1"/>
          <p:nvPr/>
        </p:nvSpPr>
        <p:spPr>
          <a:xfrm>
            <a:off x="7373565" y="1720840"/>
            <a:ext cx="4222306" cy="3416320"/>
          </a:xfrm>
          <a:prstGeom prst="rect">
            <a:avLst/>
          </a:prstGeom>
          <a:noFill/>
        </p:spPr>
        <p:txBody>
          <a:bodyPr wrap="square">
            <a:spAutoFit/>
          </a:bodyPr>
          <a:lstStyle/>
          <a:p>
            <a:pPr algn="r"/>
            <a:r>
              <a:rPr lang="fr-FR" sz="3600" b="1" i="1" dirty="0"/>
              <a:t>« Celui qui </a:t>
            </a:r>
            <a:br>
              <a:rPr lang="fr-FR" sz="3600" b="1" i="1" dirty="0"/>
            </a:br>
            <a:r>
              <a:rPr lang="fr-FR" sz="3600" b="1" i="1" dirty="0"/>
              <a:t>vaincra héritera </a:t>
            </a:r>
            <a:br>
              <a:rPr lang="fr-FR" sz="3600" b="1" i="1" dirty="0"/>
            </a:br>
            <a:r>
              <a:rPr lang="fr-FR" sz="3600" b="1" i="1" dirty="0"/>
              <a:t>ces choses; </a:t>
            </a:r>
            <a:br>
              <a:rPr lang="fr-FR" sz="3600" b="1" i="1" dirty="0"/>
            </a:br>
            <a:r>
              <a:rPr lang="fr-FR" sz="3600" b="1" i="1" dirty="0"/>
              <a:t>je serai son Dieu, </a:t>
            </a:r>
            <a:br>
              <a:rPr lang="fr-FR" sz="3600" b="1" i="1" dirty="0"/>
            </a:br>
            <a:r>
              <a:rPr lang="fr-FR" sz="3600" b="1" i="1" dirty="0"/>
              <a:t>et il sera mon fils. » (Apocalypse 21 : 7).</a:t>
            </a:r>
          </a:p>
        </p:txBody>
      </p:sp>
      <p:pic>
        <p:nvPicPr>
          <p:cNvPr id="15364" name="Picture 4" descr="Daily Bible Verse 101: Do you want to be like the little one? Ask Jesus.">
            <a:extLst>
              <a:ext uri="{FF2B5EF4-FFF2-40B4-BE49-F238E27FC236}">
                <a16:creationId xmlns:a16="http://schemas.microsoft.com/office/drawing/2014/main" id="{9B88CCAD-2DB3-4A53-B1E0-B482AB701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770" y="0"/>
            <a:ext cx="66071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B58CFCF-0800-4C6D-B73E-FBBBCA3A5FC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9184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DF129D-4B52-4D63-BEFD-81794BF5C1FC}"/>
              </a:ext>
            </a:extLst>
          </p:cNvPr>
          <p:cNvPicPr>
            <a:picLocks noChangeAspect="1"/>
          </p:cNvPicPr>
          <p:nvPr/>
        </p:nvPicPr>
        <p:blipFill>
          <a:blip r:embed="rId3"/>
          <a:stretch>
            <a:fillRect/>
          </a:stretch>
        </p:blipFill>
        <p:spPr>
          <a:xfrm>
            <a:off x="1199681" y="1617"/>
            <a:ext cx="10142220" cy="6465666"/>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9846C3F3-C978-4475-8E01-2D3890E2E89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35317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4" name="Picture 6" descr="California Legislation Goes After “Fundamentalist Christian” Views of  Sexuality: Libertarian">
            <a:extLst>
              <a:ext uri="{FF2B5EF4-FFF2-40B4-BE49-F238E27FC236}">
                <a16:creationId xmlns:a16="http://schemas.microsoft.com/office/drawing/2014/main" id="{3C47E3F0-9878-47DA-ACA1-2AB1FB4F6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2196207"/>
            <a:ext cx="10178322" cy="1311994"/>
          </a:xfrm>
        </p:spPr>
        <p:txBody>
          <a:bodyPr>
            <a:noAutofit/>
          </a:bodyPr>
          <a:lstStyle/>
          <a:p>
            <a:pPr algn="ctr"/>
            <a:r>
              <a:rPr lang="en-US" sz="8800" dirty="0">
                <a:ln>
                  <a:solidFill>
                    <a:schemeClr val="tx1"/>
                  </a:solidFill>
                </a:ln>
                <a:solidFill>
                  <a:srgbClr val="FFC000"/>
                </a:solidFill>
              </a:rPr>
              <a:t>Apocalypse 21 : 7</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01A3BB62-0456-4B74-9277-2AAF5834F08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82381AED-532E-4DDB-BF82-7C2088A86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945531"/>
            <a:ext cx="10178322" cy="2362170"/>
          </a:xfrm>
        </p:spPr>
        <p:txBody>
          <a:bodyPr>
            <a:noAutofit/>
          </a:bodyPr>
          <a:lstStyle/>
          <a:p>
            <a:pPr algn="ctr"/>
            <a:r>
              <a:rPr lang="es-ES" sz="8800" dirty="0" err="1">
                <a:ln>
                  <a:solidFill>
                    <a:schemeClr val="tx1"/>
                  </a:solidFill>
                </a:ln>
                <a:solidFill>
                  <a:schemeClr val="tx2">
                    <a:lumMod val="50000"/>
                    <a:lumOff val="50000"/>
                  </a:schemeClr>
                </a:solidFill>
              </a:rPr>
              <a:t>Celui</a:t>
            </a:r>
            <a:r>
              <a:rPr lang="es-ES" sz="8800" dirty="0">
                <a:ln>
                  <a:solidFill>
                    <a:schemeClr val="tx1"/>
                  </a:solidFill>
                </a:ln>
                <a:solidFill>
                  <a:schemeClr val="tx2">
                    <a:lumMod val="50000"/>
                    <a:lumOff val="50000"/>
                  </a:schemeClr>
                </a:solidFill>
              </a:rPr>
              <a:t> qui </a:t>
            </a:r>
            <a:r>
              <a:rPr lang="es-ES" sz="8800" dirty="0" err="1">
                <a:ln>
                  <a:solidFill>
                    <a:schemeClr val="tx1"/>
                  </a:solidFill>
                </a:ln>
                <a:solidFill>
                  <a:schemeClr val="tx2">
                    <a:lumMod val="50000"/>
                    <a:lumOff val="50000"/>
                  </a:schemeClr>
                </a:solidFill>
              </a:rPr>
              <a:t>vaincra</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8" name="Imagen 7">
            <a:extLst>
              <a:ext uri="{FF2B5EF4-FFF2-40B4-BE49-F238E27FC236}">
                <a16:creationId xmlns:a16="http://schemas.microsoft.com/office/drawing/2014/main" id="{FA90479E-5E0B-4791-B06C-CA865BC24D01}"/>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F309D028-0E02-484F-9F9F-0953172C2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084330"/>
            <a:ext cx="10178322" cy="3228539"/>
          </a:xfrm>
        </p:spPr>
        <p:txBody>
          <a:bodyPr>
            <a:noAutofit/>
          </a:bodyPr>
          <a:lstStyle/>
          <a:p>
            <a:pPr algn="ctr"/>
            <a:r>
              <a:rPr lang="es-ES" sz="8800" dirty="0" err="1">
                <a:ln>
                  <a:solidFill>
                    <a:schemeClr val="tx1"/>
                  </a:solidFill>
                </a:ln>
                <a:solidFill>
                  <a:schemeClr val="tx2">
                    <a:lumMod val="50000"/>
                    <a:lumOff val="50000"/>
                  </a:schemeClr>
                </a:solidFill>
              </a:rPr>
              <a:t>héritera</a:t>
            </a:r>
            <a:r>
              <a:rPr lang="es-ES" sz="8800" dirty="0">
                <a:ln>
                  <a:solidFill>
                    <a:schemeClr val="tx1"/>
                  </a:solidFill>
                </a:ln>
                <a:solidFill>
                  <a:schemeClr val="tx2">
                    <a:lumMod val="50000"/>
                    <a:lumOff val="50000"/>
                  </a:schemeClr>
                </a:solidFill>
              </a:rPr>
              <a:t> de </a:t>
            </a:r>
            <a:br>
              <a:rPr lang="es-ES" sz="8800" dirty="0">
                <a:ln>
                  <a:solidFill>
                    <a:schemeClr val="tx1"/>
                  </a:solidFill>
                </a:ln>
                <a:solidFill>
                  <a:schemeClr val="tx2">
                    <a:lumMod val="50000"/>
                    <a:lumOff val="50000"/>
                  </a:schemeClr>
                </a:solidFill>
              </a:rPr>
            </a:br>
            <a:r>
              <a:rPr lang="es-ES" sz="8800" dirty="0">
                <a:ln>
                  <a:solidFill>
                    <a:schemeClr val="tx1"/>
                  </a:solidFill>
                </a:ln>
                <a:solidFill>
                  <a:schemeClr val="tx2">
                    <a:lumMod val="50000"/>
                    <a:lumOff val="50000"/>
                  </a:schemeClr>
                </a:solidFill>
              </a:rPr>
              <a:t>ces </a:t>
            </a:r>
            <a:r>
              <a:rPr lang="es-ES" sz="8800" dirty="0" err="1">
                <a:ln>
                  <a:solidFill>
                    <a:schemeClr val="tx1"/>
                  </a:solidFill>
                </a:ln>
                <a:solidFill>
                  <a:schemeClr val="tx2">
                    <a:lumMod val="50000"/>
                    <a:lumOff val="50000"/>
                  </a:schemeClr>
                </a:solidFill>
              </a:rPr>
              <a:t>choses</a:t>
            </a:r>
            <a:r>
              <a:rPr lang="es-ES" sz="8800" dirty="0">
                <a:ln>
                  <a:solidFill>
                    <a:schemeClr val="tx1"/>
                  </a:solidFill>
                </a:ln>
                <a:solidFill>
                  <a:schemeClr val="tx2">
                    <a:lumMod val="50000"/>
                    <a:lumOff val="50000"/>
                  </a:schemeClr>
                </a:solidFill>
              </a:rPr>
              <a:t>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BEC0A2EF-663D-4598-9B48-5B070EAFC45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9967BA-93A8-4491-A506-D05DB445CD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b="37631"/>
          <a:stretch/>
        </p:blipFill>
        <p:spPr>
          <a:xfrm>
            <a:off x="2153671" y="52596"/>
            <a:ext cx="7884657" cy="6888570"/>
          </a:xfrm>
          <a:prstGeom prst="rect">
            <a:avLst/>
          </a:prstGeom>
          <a:effectLst>
            <a:softEdge rad="635000"/>
          </a:effectLst>
        </p:spPr>
      </p:pic>
      <p:pic>
        <p:nvPicPr>
          <p:cNvPr id="7" name="Imagen 6">
            <a:extLst>
              <a:ext uri="{FF2B5EF4-FFF2-40B4-BE49-F238E27FC236}">
                <a16:creationId xmlns:a16="http://schemas.microsoft.com/office/drawing/2014/main" id="{94230D65-9F54-4618-B4D5-BD4E4427866C}"/>
              </a:ext>
            </a:extLst>
          </p:cNvPr>
          <p:cNvPicPr>
            <a:picLocks noChangeAspect="1"/>
          </p:cNvPicPr>
          <p:nvPr/>
        </p:nvPicPr>
        <p:blipFill>
          <a:blip r:embed="rId4"/>
          <a:stretch>
            <a:fillRect/>
          </a:stretch>
        </p:blipFill>
        <p:spPr>
          <a:xfrm>
            <a:off x="10349177" y="147680"/>
            <a:ext cx="1488816" cy="1233471"/>
          </a:xfrm>
          <a:prstGeom prst="rect">
            <a:avLst/>
          </a:prstGeom>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fr-FR" dirty="0"/>
              <a:t>7 jours de </a:t>
            </a:r>
            <a:br>
              <a:rPr lang="fr-FR" dirty="0"/>
            </a:br>
            <a:r>
              <a:rPr lang="fr-FR" dirty="0"/>
              <a:t>programmes </a:t>
            </a:r>
            <a:br>
              <a:rPr lang="fr-FR" dirty="0"/>
            </a:br>
            <a:r>
              <a:rPr lang="fr-FR" dirty="0"/>
              <a:t>pour enfants</a:t>
            </a:r>
            <a:endParaRPr lang="es-ES" dirty="0"/>
          </a:p>
        </p:txBody>
      </p:sp>
      <p:pic>
        <p:nvPicPr>
          <p:cNvPr id="11" name="Imagen 10">
            <a:extLst>
              <a:ext uri="{FF2B5EF4-FFF2-40B4-BE49-F238E27FC236}">
                <a16:creationId xmlns:a16="http://schemas.microsoft.com/office/drawing/2014/main" id="{E9684C7B-1D60-4B87-BBA9-7779093CF118}"/>
              </a:ext>
            </a:extLst>
          </p:cNvPr>
          <p:cNvPicPr>
            <a:picLocks noChangeAspect="1"/>
          </p:cNvPicPr>
          <p:nvPr/>
        </p:nvPicPr>
        <p:blipFill>
          <a:blip r:embed="rId5"/>
          <a:stretch>
            <a:fillRect/>
          </a:stretch>
        </p:blipFill>
        <p:spPr>
          <a:xfrm>
            <a:off x="958628" y="315061"/>
            <a:ext cx="1474265" cy="1142021"/>
          </a:xfrm>
          <a:prstGeom prst="rect">
            <a:avLst/>
          </a:prstGeom>
        </p:spPr>
      </p:pic>
    </p:spTree>
    <p:extLst>
      <p:ext uri="{BB962C8B-B14F-4D97-AF65-F5344CB8AC3E}">
        <p14:creationId xmlns:p14="http://schemas.microsoft.com/office/powerpoint/2010/main" val="77574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3248488C-459D-43B8-860B-6F9F5022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264592"/>
            <a:ext cx="10178322" cy="1506136"/>
          </a:xfrm>
        </p:spPr>
        <p:txBody>
          <a:bodyPr>
            <a:noAutofit/>
          </a:bodyPr>
          <a:lstStyle/>
          <a:p>
            <a:pPr algn="ctr"/>
            <a:r>
              <a:rPr lang="fr-FR" sz="8800" dirty="0">
                <a:ln>
                  <a:solidFill>
                    <a:schemeClr val="tx1"/>
                  </a:solidFill>
                </a:ln>
                <a:solidFill>
                  <a:schemeClr val="tx2">
                    <a:lumMod val="50000"/>
                    <a:lumOff val="50000"/>
                  </a:schemeClr>
                </a:solidFill>
              </a:rPr>
              <a:t>et je serai </a:t>
            </a:r>
            <a:br>
              <a:rPr lang="fr-FR" sz="8800" dirty="0">
                <a:ln>
                  <a:solidFill>
                    <a:schemeClr val="tx1"/>
                  </a:solidFill>
                </a:ln>
                <a:solidFill>
                  <a:schemeClr val="tx2">
                    <a:lumMod val="50000"/>
                    <a:lumOff val="50000"/>
                  </a:schemeClr>
                </a:solidFill>
              </a:rPr>
            </a:br>
            <a:r>
              <a:rPr lang="fr-FR" sz="8800" dirty="0">
                <a:ln>
                  <a:solidFill>
                    <a:schemeClr val="tx1"/>
                  </a:solidFill>
                </a:ln>
                <a:solidFill>
                  <a:schemeClr val="tx2">
                    <a:lumMod val="50000"/>
                    <a:lumOff val="50000"/>
                  </a:schemeClr>
                </a:solidFill>
              </a:rPr>
              <a:t>son Dieu,</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3A58442B-2A62-4E83-87FE-CAC98B71A64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2633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D5E8B709-A35C-4FD2-B02C-037973E03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206230"/>
            <a:ext cx="10178322" cy="2654000"/>
          </a:xfrm>
        </p:spPr>
        <p:txBody>
          <a:bodyPr>
            <a:noAutofit/>
          </a:bodyPr>
          <a:lstStyle/>
          <a:p>
            <a:pPr algn="ctr"/>
            <a:r>
              <a:rPr lang="fr-FR" sz="8800" dirty="0">
                <a:ln>
                  <a:solidFill>
                    <a:schemeClr val="tx1"/>
                  </a:solidFill>
                </a:ln>
                <a:solidFill>
                  <a:schemeClr val="tx2">
                    <a:lumMod val="50000"/>
                    <a:lumOff val="50000"/>
                  </a:schemeClr>
                </a:solidFill>
              </a:rPr>
              <a:t>et il sera </a:t>
            </a:r>
            <a:br>
              <a:rPr lang="fr-FR" sz="8800" dirty="0">
                <a:ln>
                  <a:solidFill>
                    <a:schemeClr val="tx1"/>
                  </a:solidFill>
                </a:ln>
                <a:solidFill>
                  <a:schemeClr val="tx2">
                    <a:lumMod val="50000"/>
                    <a:lumOff val="50000"/>
                  </a:schemeClr>
                </a:solidFill>
              </a:rPr>
            </a:br>
            <a:r>
              <a:rPr lang="fr-FR" sz="8800" dirty="0">
                <a:ln>
                  <a:solidFill>
                    <a:schemeClr val="tx1"/>
                  </a:solidFill>
                </a:ln>
                <a:solidFill>
                  <a:schemeClr val="tx2">
                    <a:lumMod val="50000"/>
                    <a:lumOff val="50000"/>
                  </a:schemeClr>
                </a:solidFill>
              </a:rPr>
              <a:t>mon fils.</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4BACF3B1-06B2-4DD3-9E32-3C4D64EF33F0}"/>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129157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EF07C1E-6E93-4923-80D7-3553B9F35C40}"/>
              </a:ext>
            </a:extLst>
          </p:cNvPr>
          <p:cNvPicPr>
            <a:picLocks noChangeAspect="1"/>
          </p:cNvPicPr>
          <p:nvPr/>
        </p:nvPicPr>
        <p:blipFill>
          <a:blip r:embed="rId3"/>
          <a:stretch>
            <a:fillRect/>
          </a:stretch>
        </p:blipFill>
        <p:spPr>
          <a:xfrm>
            <a:off x="2599196" y="0"/>
            <a:ext cx="6837967" cy="6858000"/>
          </a:xfrm>
          <a:prstGeom prst="rect">
            <a:avLst/>
          </a:prstGeom>
          <a:effectLst>
            <a:softEdge rad="127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Prière</a:t>
            </a:r>
            <a:endParaRPr lang="es-ES" sz="3600" b="1" dirty="0">
              <a:solidFill>
                <a:srgbClr val="FFC000"/>
              </a:solidFill>
            </a:endParaRPr>
          </a:p>
        </p:txBody>
      </p:sp>
      <p:pic>
        <p:nvPicPr>
          <p:cNvPr id="5" name="Imagen 4">
            <a:extLst>
              <a:ext uri="{FF2B5EF4-FFF2-40B4-BE49-F238E27FC236}">
                <a16:creationId xmlns:a16="http://schemas.microsoft.com/office/drawing/2014/main" id="{CAB4D2A2-6172-434B-9486-29BECD7C5641}"/>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B5BB65-AA40-4153-9557-7F53CDDFC9CB}"/>
              </a:ext>
            </a:extLst>
          </p:cNvPr>
          <p:cNvPicPr>
            <a:picLocks noChangeAspect="1"/>
          </p:cNvPicPr>
          <p:nvPr/>
        </p:nvPicPr>
        <p:blipFill>
          <a:blip r:embed="rId3"/>
          <a:stretch>
            <a:fillRect/>
          </a:stretch>
        </p:blipFill>
        <p:spPr>
          <a:xfrm>
            <a:off x="958921" y="0"/>
            <a:ext cx="10274157" cy="6858000"/>
          </a:xfrm>
          <a:prstGeom prst="rect">
            <a:avLst/>
          </a:prstGeom>
          <a:effectLst>
            <a:softEdge rad="635000"/>
          </a:effectLst>
        </p:spPr>
      </p:pic>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Activités</a:t>
            </a:r>
            <a:endParaRPr lang="es-ES" sz="3600" b="1" dirty="0">
              <a:solidFill>
                <a:srgbClr val="FFC000"/>
              </a:solidFill>
            </a:endParaRPr>
          </a:p>
        </p:txBody>
      </p:sp>
      <p:pic>
        <p:nvPicPr>
          <p:cNvPr id="5" name="Imagen 4">
            <a:extLst>
              <a:ext uri="{FF2B5EF4-FFF2-40B4-BE49-F238E27FC236}">
                <a16:creationId xmlns:a16="http://schemas.microsoft.com/office/drawing/2014/main" id="{A414878C-A238-4161-9236-53EB94FB399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08019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091558"/>
            <a:ext cx="8507388" cy="1772290"/>
          </a:xfrm>
        </p:spPr>
        <p:txBody>
          <a:bodyPr>
            <a:normAutofit/>
          </a:bodyPr>
          <a:lstStyle/>
          <a:p>
            <a:pPr algn="ctr"/>
            <a:r>
              <a:rPr lang="fr-FR" dirty="0">
                <a:solidFill>
                  <a:srgbClr val="002060"/>
                </a:solidFill>
              </a:rPr>
              <a:t>À LA PROCHAINE! </a:t>
            </a:r>
            <a:br>
              <a:rPr lang="fr-FR" dirty="0">
                <a:solidFill>
                  <a:srgbClr val="002060"/>
                </a:solidFill>
              </a:rPr>
            </a:br>
            <a:r>
              <a:rPr lang="fr-FR" dirty="0">
                <a:solidFill>
                  <a:srgbClr val="002060"/>
                </a:solidFill>
              </a:rPr>
              <a:t>QUE DIEU TE BÉNISSE!</a:t>
            </a:r>
          </a:p>
        </p:txBody>
      </p:sp>
      <p:pic>
        <p:nvPicPr>
          <p:cNvPr id="10" name="Imagen 9">
            <a:extLst>
              <a:ext uri="{FF2B5EF4-FFF2-40B4-BE49-F238E27FC236}">
                <a16:creationId xmlns:a16="http://schemas.microsoft.com/office/drawing/2014/main" id="{DB9C3F2D-7E97-4464-A010-2C027EC99C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37631"/>
          <a:stretch/>
        </p:blipFill>
        <p:spPr>
          <a:xfrm>
            <a:off x="3134070" y="144034"/>
            <a:ext cx="5923859" cy="5175485"/>
          </a:xfrm>
          <a:prstGeom prst="rect">
            <a:avLst/>
          </a:prstGeom>
          <a:effectLst>
            <a:softEdge rad="635000"/>
          </a:effectLst>
        </p:spPr>
      </p:pic>
      <p:pic>
        <p:nvPicPr>
          <p:cNvPr id="16" name="Imagen 15">
            <a:extLst>
              <a:ext uri="{FF2B5EF4-FFF2-40B4-BE49-F238E27FC236}">
                <a16:creationId xmlns:a16="http://schemas.microsoft.com/office/drawing/2014/main" id="{FF53662D-F648-4271-9610-5DCC58F8FB54}"/>
              </a:ext>
            </a:extLst>
          </p:cNvPr>
          <p:cNvPicPr>
            <a:picLocks noChangeAspect="1"/>
          </p:cNvPicPr>
          <p:nvPr/>
        </p:nvPicPr>
        <p:blipFill>
          <a:blip r:embed="rId5"/>
          <a:stretch>
            <a:fillRect/>
          </a:stretch>
        </p:blipFill>
        <p:spPr>
          <a:xfrm>
            <a:off x="10349177" y="5436982"/>
            <a:ext cx="1488816" cy="1233471"/>
          </a:xfrm>
          <a:prstGeom prst="rect">
            <a:avLst/>
          </a:prstGeom>
        </p:spPr>
      </p:pic>
      <p:pic>
        <p:nvPicPr>
          <p:cNvPr id="17" name="Imagen 16">
            <a:extLst>
              <a:ext uri="{FF2B5EF4-FFF2-40B4-BE49-F238E27FC236}">
                <a16:creationId xmlns:a16="http://schemas.microsoft.com/office/drawing/2014/main" id="{EA22A5DC-82C8-4294-909A-650F6316DD38}"/>
              </a:ext>
            </a:extLst>
          </p:cNvPr>
          <p:cNvPicPr>
            <a:picLocks noChangeAspect="1"/>
          </p:cNvPicPr>
          <p:nvPr/>
        </p:nvPicPr>
        <p:blipFill>
          <a:blip r:embed="rId6"/>
          <a:stretch>
            <a:fillRect/>
          </a:stretch>
        </p:blipFill>
        <p:spPr>
          <a:xfrm>
            <a:off x="958628" y="5604363"/>
            <a:ext cx="1474265" cy="1142021"/>
          </a:xfrm>
          <a:prstGeom prst="rect">
            <a:avLst/>
          </a:prstGeom>
        </p:spPr>
      </p:pic>
    </p:spTree>
    <p:extLst>
      <p:ext uri="{BB962C8B-B14F-4D97-AF65-F5344CB8AC3E}">
        <p14:creationId xmlns:p14="http://schemas.microsoft.com/office/powerpoint/2010/main" val="141933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D23A2B-21AE-44C0-BB75-B13AB5A0F688}"/>
              </a:ext>
            </a:extLst>
          </p:cNvPr>
          <p:cNvPicPr>
            <a:picLocks noChangeAspect="1"/>
          </p:cNvPicPr>
          <p:nvPr/>
        </p:nvPicPr>
        <p:blipFill>
          <a:blip r:embed="rId3"/>
          <a:stretch>
            <a:fillRect/>
          </a:stretch>
        </p:blipFill>
        <p:spPr>
          <a:xfrm>
            <a:off x="622570" y="-97275"/>
            <a:ext cx="11569430" cy="6858000"/>
          </a:xfrm>
          <a:prstGeom prst="rect">
            <a:avLst/>
          </a:prstGeom>
          <a:effectLst>
            <a:softEdge rad="635000"/>
          </a:effectLst>
        </p:spPr>
      </p:pic>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875489" y="5650535"/>
            <a:ext cx="10155677" cy="1049530"/>
          </a:xfrm>
        </p:spPr>
        <p:txBody>
          <a:bodyPr>
            <a:normAutofit/>
          </a:bodyPr>
          <a:lstStyle/>
          <a:p>
            <a:pPr algn="ctr"/>
            <a:r>
              <a:rPr lang="es-ES"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THE GREAT HEAVENLY CITY  </a:t>
            </a:r>
          </a:p>
        </p:txBody>
      </p:sp>
      <p:pic>
        <p:nvPicPr>
          <p:cNvPr id="6" name="Imagen 5">
            <a:extLst>
              <a:ext uri="{FF2B5EF4-FFF2-40B4-BE49-F238E27FC236}">
                <a16:creationId xmlns:a16="http://schemas.microsoft.com/office/drawing/2014/main" id="{A52A2021-122A-48CE-A59A-516521737894}"/>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2E8832-90DA-4528-9510-CA318E6AB981}"/>
              </a:ext>
            </a:extLst>
          </p:cNvPr>
          <p:cNvPicPr>
            <a:picLocks noChangeAspect="1"/>
          </p:cNvPicPr>
          <p:nvPr/>
        </p:nvPicPr>
        <p:blipFill>
          <a:blip r:embed="rId3"/>
          <a:stretch>
            <a:fillRect/>
          </a:stretch>
        </p:blipFill>
        <p:spPr>
          <a:xfrm>
            <a:off x="951244" y="175098"/>
            <a:ext cx="10289512" cy="6858000"/>
          </a:xfrm>
          <a:prstGeom prst="rect">
            <a:avLst/>
          </a:prstGeom>
          <a:effectLst>
            <a:softEdge rad="635000"/>
          </a:effectLst>
        </p:spPr>
      </p:pic>
      <p:sp>
        <p:nvSpPr>
          <p:cNvPr id="6" name="Título 1">
            <a:extLst>
              <a:ext uri="{FF2B5EF4-FFF2-40B4-BE49-F238E27FC236}">
                <a16:creationId xmlns:a16="http://schemas.microsoft.com/office/drawing/2014/main" id="{70ABEC7C-D322-476C-AEDB-FA96826DB1BD}"/>
              </a:ext>
            </a:extLst>
          </p:cNvPr>
          <p:cNvSpPr>
            <a:spLocks noGrp="1"/>
          </p:cNvSpPr>
          <p:nvPr>
            <p:ph type="title"/>
          </p:nvPr>
        </p:nvSpPr>
        <p:spPr>
          <a:xfrm>
            <a:off x="983410" y="634098"/>
            <a:ext cx="10869283" cy="1754683"/>
          </a:xfrm>
        </p:spPr>
        <p:txBody>
          <a:bodyPr>
            <a:normAutofit/>
          </a:body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Bienvenue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F66EB8A1-BAA5-4CFF-9298-02294E9BBD81}"/>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Bienvenue</a:t>
            </a:r>
            <a:endParaRPr lang="es-ES" sz="4400" b="1" dirty="0">
              <a:solidFill>
                <a:srgbClr val="FFC000"/>
              </a:solidFill>
            </a:endParaRPr>
          </a:p>
        </p:txBody>
      </p:sp>
      <p:pic>
        <p:nvPicPr>
          <p:cNvPr id="10" name="Imagen 9">
            <a:extLst>
              <a:ext uri="{FF2B5EF4-FFF2-40B4-BE49-F238E27FC236}">
                <a16:creationId xmlns:a16="http://schemas.microsoft.com/office/drawing/2014/main" id="{A85CA4EC-74A7-43F5-8B80-F54E24CBA4C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8F6EF16-29FD-424A-A3CA-C1C9F7A64AFB}"/>
              </a:ext>
            </a:extLst>
          </p:cNvPr>
          <p:cNvPicPr>
            <a:picLocks noChangeAspect="1"/>
          </p:cNvPicPr>
          <p:nvPr/>
        </p:nvPicPr>
        <p:blipFill>
          <a:blip r:embed="rId3"/>
          <a:stretch>
            <a:fillRect/>
          </a:stretch>
        </p:blipFill>
        <p:spPr>
          <a:xfrm>
            <a:off x="441723" y="311286"/>
            <a:ext cx="10287000" cy="6858000"/>
          </a:xfrm>
          <a:prstGeom prst="rect">
            <a:avLst/>
          </a:prstGeom>
          <a:effectLst>
            <a:softEdge rad="635000"/>
          </a:effec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38594" y="492463"/>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err="1">
                <a:solidFill>
                  <a:srgbClr val="0070C0"/>
                </a:solidFill>
              </a:rPr>
              <a:t>Moment</a:t>
            </a:r>
            <a:r>
              <a:rPr lang="es-ES" sz="4800" dirty="0">
                <a:solidFill>
                  <a:srgbClr val="0070C0"/>
                </a:solidFill>
              </a:rPr>
              <a:t> musical </a:t>
            </a: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715621" y="5227979"/>
            <a:ext cx="10381578" cy="1665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I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Want</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to</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Go</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8C1C8038-36EF-4A94-B6C2-A2510A27EA1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fluencia del autoconcepto en el rendimiento académico - Eres Mamá">
            <a:extLst>
              <a:ext uri="{FF2B5EF4-FFF2-40B4-BE49-F238E27FC236}">
                <a16:creationId xmlns:a16="http://schemas.microsoft.com/office/drawing/2014/main" id="{B65E86C4-1E50-4D96-BA2C-B194A72E4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34" y="207036"/>
            <a:ext cx="10287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52525" y="4824919"/>
            <a:ext cx="10178641" cy="2256170"/>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God’s preparing now for me,</a:t>
            </a:r>
          </a:p>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building me a special home.</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C32836D5-E33C-423A-8B07-0694CDDD5FE2}"/>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А.П. Девятов Ой, Вэй!: Политика Newsland – комментарии, дискуссии и  обсуждения новости.">
            <a:extLst>
              <a:ext uri="{FF2B5EF4-FFF2-40B4-BE49-F238E27FC236}">
                <a16:creationId xmlns:a16="http://schemas.microsoft.com/office/drawing/2014/main" id="{E683FFC7-4775-4523-9D28-CE83DF9B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31172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17123" y="4591456"/>
            <a:ext cx="10622605" cy="21109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A golden city shining brightly,</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traveling there I want to go.</a:t>
            </a:r>
          </a:p>
        </p:txBody>
      </p:sp>
      <p:pic>
        <p:nvPicPr>
          <p:cNvPr id="7" name="Imagen 6">
            <a:extLst>
              <a:ext uri="{FF2B5EF4-FFF2-40B4-BE49-F238E27FC236}">
                <a16:creationId xmlns:a16="http://schemas.microsoft.com/office/drawing/2014/main" id="{B63888DB-CD6D-4782-98D0-2A8F028BB68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A9E85EF-0FC0-4F67-A013-299E3B8813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5789230" y="-282887"/>
            <a:ext cx="4122014" cy="5152516"/>
          </a:xfrm>
          <a:prstGeom prst="rect">
            <a:avLst/>
          </a:prstGeom>
        </p:spPr>
      </p:pic>
      <p:pic>
        <p:nvPicPr>
          <p:cNvPr id="3" name="Imagen 2">
            <a:extLst>
              <a:ext uri="{FF2B5EF4-FFF2-40B4-BE49-F238E27FC236}">
                <a16:creationId xmlns:a16="http://schemas.microsoft.com/office/drawing/2014/main" id="{7DA3A8F6-1FCD-4FCB-A1A1-4AED4F41D070}"/>
              </a:ext>
            </a:extLst>
          </p:cNvPr>
          <p:cNvPicPr>
            <a:picLocks noChangeAspect="1"/>
          </p:cNvPicPr>
          <p:nvPr/>
        </p:nvPicPr>
        <p:blipFill>
          <a:blip r:embed="rId5"/>
          <a:stretch>
            <a:fillRect/>
          </a:stretch>
        </p:blipFill>
        <p:spPr>
          <a:xfrm>
            <a:off x="1395594" y="1300810"/>
            <a:ext cx="4562475" cy="3419475"/>
          </a:xfrm>
          <a:prstGeom prst="rect">
            <a:avLst/>
          </a:prstGeom>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046707"/>
            <a:ext cx="10970333" cy="2912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I will have a golden crown,</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where the harps </a:t>
            </a:r>
            <a:br>
              <a:rPr lang="en-US" sz="66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in chorus sound</a:t>
            </a:r>
          </a:p>
        </p:txBody>
      </p:sp>
      <p:pic>
        <p:nvPicPr>
          <p:cNvPr id="9" name="Imagen 8">
            <a:extLst>
              <a:ext uri="{FF2B5EF4-FFF2-40B4-BE49-F238E27FC236}">
                <a16:creationId xmlns:a16="http://schemas.microsoft.com/office/drawing/2014/main" id="{AB8B1687-90A1-4932-AE86-540985EECD6A}"/>
              </a:ext>
            </a:extLst>
          </p:cNvPr>
          <p:cNvPicPr>
            <a:picLocks noChangeAspect="1"/>
          </p:cNvPicPr>
          <p:nvPr/>
        </p:nvPicPr>
        <p:blipFill>
          <a:blip r:embed="rId7"/>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6803</TotalTime>
  <Words>3333</Words>
  <Application>Microsoft Office PowerPoint</Application>
  <PresentationFormat>Panorámica</PresentationFormat>
  <Paragraphs>221</Paragraphs>
  <Slides>34</Slides>
  <Notes>31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Calibri</vt:lpstr>
      <vt:lpstr>Gill Sans MT</vt:lpstr>
      <vt:lpstr>Impact</vt:lpstr>
      <vt:lpstr>Distintivo</vt:lpstr>
      <vt:lpstr>j</vt:lpstr>
      <vt:lpstr>Presentación de PowerPoint</vt:lpstr>
      <vt:lpstr>7 jours de  programmes  pour enfants</vt:lpstr>
      <vt:lpstr>THE GREAT HEAVENLY CITY  </vt:lpstr>
      <vt:lpstr>Bienvenue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Apocalypse 21 : 7</vt:lpstr>
      <vt:lpstr>Celui qui vaincra</vt:lpstr>
      <vt:lpstr>héritera de  ces choses ;</vt:lpstr>
      <vt:lpstr>et je serai  son Dieu,</vt:lpstr>
      <vt:lpstr>et il sera  mon fils.</vt:lpstr>
      <vt:lpstr>Presentación de PowerPoint</vt:lpstr>
      <vt:lpstr>Presentación de PowerPoint</vt:lpstr>
      <vt:lpstr>À LA PROCHAINE!  QUE DIEU TE BÉNISSE!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148</cp:revision>
  <dcterms:created xsi:type="dcterms:W3CDTF">2021-07-26T13:33:32Z</dcterms:created>
  <dcterms:modified xsi:type="dcterms:W3CDTF">2021-08-25T01:25:34Z</dcterms:modified>
</cp:coreProperties>
</file>